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70" r:id="rId5"/>
    <p:sldId id="283" r:id="rId6"/>
    <p:sldId id="307" r:id="rId7"/>
    <p:sldId id="293" r:id="rId8"/>
    <p:sldId id="295" r:id="rId9"/>
    <p:sldId id="304" r:id="rId10"/>
    <p:sldId id="296" r:id="rId11"/>
    <p:sldId id="297" r:id="rId12"/>
    <p:sldId id="305" r:id="rId13"/>
    <p:sldId id="306" r:id="rId14"/>
    <p:sldId id="308" r:id="rId15"/>
    <p:sldId id="269" r:id="rId16"/>
    <p:sldId id="318" r:id="rId17"/>
    <p:sldId id="310" r:id="rId18"/>
    <p:sldId id="319" r:id="rId19"/>
    <p:sldId id="320" r:id="rId20"/>
    <p:sldId id="312" r:id="rId21"/>
    <p:sldId id="313" r:id="rId22"/>
    <p:sldId id="314" r:id="rId23"/>
    <p:sldId id="31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7" userDrawn="1">
          <p15:clr>
            <a:srgbClr val="A4A3A4"/>
          </p15:clr>
        </p15:guide>
        <p15:guide id="3" pos="1859" userDrawn="1">
          <p15:clr>
            <a:srgbClr val="A4A3A4"/>
          </p15:clr>
        </p15:guide>
        <p15:guide id="4" pos="1973" userDrawn="1">
          <p15:clr>
            <a:srgbClr val="A4A3A4"/>
          </p15:clr>
        </p15:guide>
        <p15:guide id="5" orient="horz" pos="3090"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9EBF4-0AA3-4F84-9710-AA89C33F86C8}" v="19" dt="2025-07-17T10:27:05.62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632" y="102"/>
      </p:cViewPr>
      <p:guideLst>
        <p:guide orient="horz" pos="2160"/>
        <p:guide pos="2857"/>
        <p:guide pos="1859"/>
        <p:guide pos="1973"/>
        <p:guide orient="horz" pos="3090"/>
        <p:guide orient="horz" pos="277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em Aslan" userId="48e620f9-5738-46a5-861b-4bc8bf031171" providerId="ADAL" clId="{2309EBF4-0AA3-4F84-9710-AA89C33F86C8}"/>
    <pc:docChg chg="undo custSel addSld delSld modSld sldOrd">
      <pc:chgData name="Adem Aslan" userId="48e620f9-5738-46a5-861b-4bc8bf031171" providerId="ADAL" clId="{2309EBF4-0AA3-4F84-9710-AA89C33F86C8}" dt="2025-07-17T10:31:03.825" v="428" actId="729"/>
      <pc:docMkLst>
        <pc:docMk/>
      </pc:docMkLst>
      <pc:sldChg chg="delSp modSp mod modShow">
        <pc:chgData name="Adem Aslan" userId="48e620f9-5738-46a5-861b-4bc8bf031171" providerId="ADAL" clId="{2309EBF4-0AA3-4F84-9710-AA89C33F86C8}" dt="2025-07-17T10:31:03.825" v="428" actId="729"/>
        <pc:sldMkLst>
          <pc:docMk/>
          <pc:sldMk cId="2523045215" sldId="283"/>
        </pc:sldMkLst>
      </pc:sldChg>
      <pc:sldChg chg="addSp delSp modSp add mod">
        <pc:chgData name="Adem Aslan" userId="48e620f9-5738-46a5-861b-4bc8bf031171" providerId="ADAL" clId="{2309EBF4-0AA3-4F84-9710-AA89C33F86C8}" dt="2025-07-15T11:48:15.329" v="339" actId="20577"/>
        <pc:sldMkLst>
          <pc:docMk/>
          <pc:sldMk cId="97753749" sldId="308"/>
        </pc:sldMkLst>
        <pc:spChg chg="mod">
          <ac:chgData name="Adem Aslan" userId="48e620f9-5738-46a5-861b-4bc8bf031171" providerId="ADAL" clId="{2309EBF4-0AA3-4F84-9710-AA89C33F86C8}" dt="2025-07-15T11:48:15.329" v="339" actId="20577"/>
          <ac:spMkLst>
            <pc:docMk/>
            <pc:sldMk cId="97753749" sldId="308"/>
            <ac:spMk id="3" creationId="{5FF510C2-C5A3-C7FA-2BC5-4522248AD430}"/>
          </ac:spMkLst>
        </pc:spChg>
        <pc:spChg chg="mod">
          <ac:chgData name="Adem Aslan" userId="48e620f9-5738-46a5-861b-4bc8bf031171" providerId="ADAL" clId="{2309EBF4-0AA3-4F84-9710-AA89C33F86C8}" dt="2025-07-15T11:47:59.022" v="333" actId="20577"/>
          <ac:spMkLst>
            <pc:docMk/>
            <pc:sldMk cId="97753749" sldId="308"/>
            <ac:spMk id="7" creationId="{0CD681FB-133C-CB27-2931-47C2F1F214E9}"/>
          </ac:spMkLst>
        </pc:spChg>
        <pc:graphicFrameChg chg="modGraphic">
          <ac:chgData name="Adem Aslan" userId="48e620f9-5738-46a5-861b-4bc8bf031171" providerId="ADAL" clId="{2309EBF4-0AA3-4F84-9710-AA89C33F86C8}" dt="2025-07-15T11:48:08.986" v="338" actId="20577"/>
          <ac:graphicFrameMkLst>
            <pc:docMk/>
            <pc:sldMk cId="97753749" sldId="308"/>
            <ac:graphicFrameMk id="8" creationId="{AAA6EB9B-1F20-E8B3-C6B2-BB2F9A804EEA}"/>
          </ac:graphicFrameMkLst>
        </pc:graphicFrameChg>
        <pc:picChg chg="add mod">
          <ac:chgData name="Adem Aslan" userId="48e620f9-5738-46a5-861b-4bc8bf031171" providerId="ADAL" clId="{2309EBF4-0AA3-4F84-9710-AA89C33F86C8}" dt="2025-07-14T09:57:03.448" v="31" actId="14100"/>
          <ac:picMkLst>
            <pc:docMk/>
            <pc:sldMk cId="97753749" sldId="308"/>
            <ac:picMk id="15" creationId="{865E663A-E0A9-544B-8B86-9747771EAADD}"/>
          </ac:picMkLst>
        </pc:picChg>
        <pc:picChg chg="add mod">
          <ac:chgData name="Adem Aslan" userId="48e620f9-5738-46a5-861b-4bc8bf031171" providerId="ADAL" clId="{2309EBF4-0AA3-4F84-9710-AA89C33F86C8}" dt="2025-07-14T09:56:59.396" v="29" actId="14100"/>
          <ac:picMkLst>
            <pc:docMk/>
            <pc:sldMk cId="97753749" sldId="308"/>
            <ac:picMk id="18" creationId="{140BDF1D-8F8C-8D07-BC7A-FB47871212AC}"/>
          </ac:picMkLst>
        </pc:picChg>
        <pc:picChg chg="add mod">
          <ac:chgData name="Adem Aslan" userId="48e620f9-5738-46a5-861b-4bc8bf031171" providerId="ADAL" clId="{2309EBF4-0AA3-4F84-9710-AA89C33F86C8}" dt="2025-07-14T09:57:10.118" v="35" actId="1076"/>
          <ac:picMkLst>
            <pc:docMk/>
            <pc:sldMk cId="97753749" sldId="308"/>
            <ac:picMk id="20" creationId="{832CB24B-2239-F270-7842-30F6B21FE5EF}"/>
          </ac:picMkLst>
        </pc:picChg>
      </pc:sldChg>
      <pc:sldChg chg="modSp add del mod ord">
        <pc:chgData name="Adem Aslan" userId="48e620f9-5738-46a5-861b-4bc8bf031171" providerId="ADAL" clId="{2309EBF4-0AA3-4F84-9710-AA89C33F86C8}" dt="2025-07-15T11:49:32.043" v="385" actId="47"/>
        <pc:sldMkLst>
          <pc:docMk/>
          <pc:sldMk cId="3433200276" sldId="309"/>
        </pc:sldMkLst>
      </pc:sldChg>
      <pc:sldChg chg="addSp delSp modSp add del mod">
        <pc:chgData name="Adem Aslan" userId="48e620f9-5738-46a5-861b-4bc8bf031171" providerId="ADAL" clId="{2309EBF4-0AA3-4F84-9710-AA89C33F86C8}" dt="2025-07-17T10:27:04.141" v="426" actId="2696"/>
        <pc:sldMkLst>
          <pc:docMk/>
          <pc:sldMk cId="1300735727" sldId="310"/>
        </pc:sldMkLst>
      </pc:sldChg>
      <pc:sldChg chg="add">
        <pc:chgData name="Adem Aslan" userId="48e620f9-5738-46a5-861b-4bc8bf031171" providerId="ADAL" clId="{2309EBF4-0AA3-4F84-9710-AA89C33F86C8}" dt="2025-07-17T10:27:05.616" v="427"/>
        <pc:sldMkLst>
          <pc:docMk/>
          <pc:sldMk cId="3831610899" sldId="310"/>
        </pc:sldMkLst>
      </pc:sldChg>
      <pc:sldChg chg="addSp delSp modSp add del mod">
        <pc:chgData name="Adem Aslan" userId="48e620f9-5738-46a5-861b-4bc8bf031171" providerId="ADAL" clId="{2309EBF4-0AA3-4F84-9710-AA89C33F86C8}" dt="2025-07-15T11:55:00.178" v="404" actId="47"/>
        <pc:sldMkLst>
          <pc:docMk/>
          <pc:sldMk cId="3818765640" sldId="311"/>
        </pc:sldMkLst>
      </pc:sldChg>
      <pc:sldChg chg="addSp delSp modSp add del mod">
        <pc:chgData name="Adem Aslan" userId="48e620f9-5738-46a5-861b-4bc8bf031171" providerId="ADAL" clId="{2309EBF4-0AA3-4F84-9710-AA89C33F86C8}" dt="2025-07-17T10:27:04.141" v="426" actId="2696"/>
        <pc:sldMkLst>
          <pc:docMk/>
          <pc:sldMk cId="1502327367" sldId="312"/>
        </pc:sldMkLst>
      </pc:sldChg>
      <pc:sldChg chg="add">
        <pc:chgData name="Adem Aslan" userId="48e620f9-5738-46a5-861b-4bc8bf031171" providerId="ADAL" clId="{2309EBF4-0AA3-4F84-9710-AA89C33F86C8}" dt="2025-07-17T10:27:05.616" v="427"/>
        <pc:sldMkLst>
          <pc:docMk/>
          <pc:sldMk cId="3185558464" sldId="312"/>
        </pc:sldMkLst>
      </pc:sldChg>
      <pc:sldChg chg="addSp delSp modSp add del mod">
        <pc:chgData name="Adem Aslan" userId="48e620f9-5738-46a5-861b-4bc8bf031171" providerId="ADAL" clId="{2309EBF4-0AA3-4F84-9710-AA89C33F86C8}" dt="2025-07-17T10:27:04.141" v="426" actId="2696"/>
        <pc:sldMkLst>
          <pc:docMk/>
          <pc:sldMk cId="2471665693" sldId="313"/>
        </pc:sldMkLst>
      </pc:sldChg>
      <pc:sldChg chg="add del">
        <pc:chgData name="Adem Aslan" userId="48e620f9-5738-46a5-861b-4bc8bf031171" providerId="ADAL" clId="{2309EBF4-0AA3-4F84-9710-AA89C33F86C8}" dt="2025-07-15T11:42:24.553" v="263"/>
        <pc:sldMkLst>
          <pc:docMk/>
          <pc:sldMk cId="3233285832" sldId="313"/>
        </pc:sldMkLst>
      </pc:sldChg>
      <pc:sldChg chg="add">
        <pc:chgData name="Adem Aslan" userId="48e620f9-5738-46a5-861b-4bc8bf031171" providerId="ADAL" clId="{2309EBF4-0AA3-4F84-9710-AA89C33F86C8}" dt="2025-07-17T10:27:05.616" v="427"/>
        <pc:sldMkLst>
          <pc:docMk/>
          <pc:sldMk cId="3529803140" sldId="313"/>
        </pc:sldMkLst>
      </pc:sldChg>
      <pc:sldChg chg="delSp add del mod">
        <pc:chgData name="Adem Aslan" userId="48e620f9-5738-46a5-861b-4bc8bf031171" providerId="ADAL" clId="{2309EBF4-0AA3-4F84-9710-AA89C33F86C8}" dt="2025-07-15T11:42:32.345" v="266" actId="47"/>
        <pc:sldMkLst>
          <pc:docMk/>
          <pc:sldMk cId="4213749475" sldId="313"/>
        </pc:sldMkLst>
      </pc:sldChg>
      <pc:sldChg chg="addSp delSp modSp add del mod">
        <pc:chgData name="Adem Aslan" userId="48e620f9-5738-46a5-861b-4bc8bf031171" providerId="ADAL" clId="{2309EBF4-0AA3-4F84-9710-AA89C33F86C8}" dt="2025-07-17T10:27:04.141" v="426" actId="2696"/>
        <pc:sldMkLst>
          <pc:docMk/>
          <pc:sldMk cId="2053248176" sldId="314"/>
        </pc:sldMkLst>
      </pc:sldChg>
      <pc:sldChg chg="add">
        <pc:chgData name="Adem Aslan" userId="48e620f9-5738-46a5-861b-4bc8bf031171" providerId="ADAL" clId="{2309EBF4-0AA3-4F84-9710-AA89C33F86C8}" dt="2025-07-17T10:27:05.616" v="427"/>
        <pc:sldMkLst>
          <pc:docMk/>
          <pc:sldMk cId="3191722334" sldId="314"/>
        </pc:sldMkLst>
      </pc:sldChg>
      <pc:sldChg chg="addSp delSp modSp add del mod">
        <pc:chgData name="Adem Aslan" userId="48e620f9-5738-46a5-861b-4bc8bf031171" providerId="ADAL" clId="{2309EBF4-0AA3-4F84-9710-AA89C33F86C8}" dt="2025-07-17T10:27:04.141" v="426" actId="2696"/>
        <pc:sldMkLst>
          <pc:docMk/>
          <pc:sldMk cId="963461910" sldId="315"/>
        </pc:sldMkLst>
      </pc:sldChg>
      <pc:sldChg chg="add">
        <pc:chgData name="Adem Aslan" userId="48e620f9-5738-46a5-861b-4bc8bf031171" providerId="ADAL" clId="{2309EBF4-0AA3-4F84-9710-AA89C33F86C8}" dt="2025-07-17T10:27:05.616" v="427"/>
        <pc:sldMkLst>
          <pc:docMk/>
          <pc:sldMk cId="1046710166" sldId="315"/>
        </pc:sldMkLst>
      </pc:sldChg>
      <pc:sldChg chg="add del">
        <pc:chgData name="Adem Aslan" userId="48e620f9-5738-46a5-861b-4bc8bf031171" providerId="ADAL" clId="{2309EBF4-0AA3-4F84-9710-AA89C33F86C8}" dt="2025-07-15T11:46:12.062" v="294" actId="47"/>
        <pc:sldMkLst>
          <pc:docMk/>
          <pc:sldMk cId="3690905798" sldId="316"/>
        </pc:sldMkLst>
      </pc:sldChg>
      <pc:sldChg chg="addSp delSp modSp add del mod">
        <pc:chgData name="Adem Aslan" userId="48e620f9-5738-46a5-861b-4bc8bf031171" providerId="ADAL" clId="{2309EBF4-0AA3-4F84-9710-AA89C33F86C8}" dt="2025-07-15T11:56:10.899" v="418" actId="47"/>
        <pc:sldMkLst>
          <pc:docMk/>
          <pc:sldMk cId="3925128210" sldId="316"/>
        </pc:sldMkLst>
      </pc:sldChg>
      <pc:sldChg chg="delSp add del mod">
        <pc:chgData name="Adem Aslan" userId="48e620f9-5738-46a5-861b-4bc8bf031171" providerId="ADAL" clId="{2309EBF4-0AA3-4F84-9710-AA89C33F86C8}" dt="2025-07-15T11:56:09.318" v="417" actId="47"/>
        <pc:sldMkLst>
          <pc:docMk/>
          <pc:sldMk cId="1936797721" sldId="317"/>
        </pc:sldMkLst>
      </pc:sldChg>
      <pc:sldChg chg="addSp delSp modSp add del mod ord">
        <pc:chgData name="Adem Aslan" userId="48e620f9-5738-46a5-861b-4bc8bf031171" providerId="ADAL" clId="{2309EBF4-0AA3-4F84-9710-AA89C33F86C8}" dt="2025-07-17T10:27:04.141" v="426" actId="2696"/>
        <pc:sldMkLst>
          <pc:docMk/>
          <pc:sldMk cId="2355918436" sldId="318"/>
        </pc:sldMkLst>
      </pc:sldChg>
      <pc:sldChg chg="add">
        <pc:chgData name="Adem Aslan" userId="48e620f9-5738-46a5-861b-4bc8bf031171" providerId="ADAL" clId="{2309EBF4-0AA3-4F84-9710-AA89C33F86C8}" dt="2025-07-17T10:27:05.616" v="427"/>
        <pc:sldMkLst>
          <pc:docMk/>
          <pc:sldMk cId="3602194440" sldId="318"/>
        </pc:sldMkLst>
      </pc:sldChg>
      <pc:sldChg chg="add">
        <pc:chgData name="Adem Aslan" userId="48e620f9-5738-46a5-861b-4bc8bf031171" providerId="ADAL" clId="{2309EBF4-0AA3-4F84-9710-AA89C33F86C8}" dt="2025-07-17T10:27:05.616" v="427"/>
        <pc:sldMkLst>
          <pc:docMk/>
          <pc:sldMk cId="1927991517" sldId="319"/>
        </pc:sldMkLst>
      </pc:sldChg>
      <pc:sldChg chg="addSp modSp add del mod">
        <pc:chgData name="Adem Aslan" userId="48e620f9-5738-46a5-861b-4bc8bf031171" providerId="ADAL" clId="{2309EBF4-0AA3-4F84-9710-AA89C33F86C8}" dt="2025-07-17T10:27:04.141" v="426" actId="2696"/>
        <pc:sldMkLst>
          <pc:docMk/>
          <pc:sldMk cId="2384049244" sldId="319"/>
        </pc:sldMkLst>
      </pc:sldChg>
      <pc:sldChg chg="add">
        <pc:chgData name="Adem Aslan" userId="48e620f9-5738-46a5-861b-4bc8bf031171" providerId="ADAL" clId="{2309EBF4-0AA3-4F84-9710-AA89C33F86C8}" dt="2025-07-17T10:27:05.616" v="427"/>
        <pc:sldMkLst>
          <pc:docMk/>
          <pc:sldMk cId="247633105" sldId="320"/>
        </pc:sldMkLst>
      </pc:sldChg>
      <pc:sldChg chg="addSp delSp modSp add del mod">
        <pc:chgData name="Adem Aslan" userId="48e620f9-5738-46a5-861b-4bc8bf031171" providerId="ADAL" clId="{2309EBF4-0AA3-4F84-9710-AA89C33F86C8}" dt="2025-07-17T10:27:04.141" v="426" actId="2696"/>
        <pc:sldMkLst>
          <pc:docMk/>
          <pc:sldMk cId="1335326337" sldId="3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7A561-6E02-4737-8849-BC0C49C00A6D}" type="datetimeFigureOut">
              <a:rPr lang="de-DE" smtClean="0"/>
              <a:t>17.07.2025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EA3277-0145-4CEC-810A-0C6000D16BCF}" type="slidenum">
              <a:rPr lang="de-DE" smtClean="0"/>
              <a:t>‹Nr.›</a:t>
            </a:fld>
            <a:endParaRPr lang="de-DE"/>
          </a:p>
        </p:txBody>
      </p:sp>
    </p:spTree>
    <p:extLst>
      <p:ext uri="{BB962C8B-B14F-4D97-AF65-F5344CB8AC3E}">
        <p14:creationId xmlns:p14="http://schemas.microsoft.com/office/powerpoint/2010/main" val="1148491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1EAB16-2CFE-47E0-93DB-2D6F237C78E5}" type="slidenum">
              <a:rPr lang="de-DE" smtClean="0"/>
              <a:t>2</a:t>
            </a:fld>
            <a:endParaRPr lang="de-DE"/>
          </a:p>
        </p:txBody>
      </p:sp>
    </p:spTree>
    <p:extLst>
      <p:ext uri="{BB962C8B-B14F-4D97-AF65-F5344CB8AC3E}">
        <p14:creationId xmlns:p14="http://schemas.microsoft.com/office/powerpoint/2010/main" val="4003515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82D5E-3810-AF64-0698-080702C413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D1DC76-97DB-7DDC-454B-0CFF60B7E8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8DB6857-3867-5B83-91BC-5D8D0BA969B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FE11F8A-0A9D-A786-C568-1413A15143F1}"/>
              </a:ext>
            </a:extLst>
          </p:cNvPr>
          <p:cNvSpPr>
            <a:spLocks noGrp="1"/>
          </p:cNvSpPr>
          <p:nvPr>
            <p:ph type="sldNum" sz="quarter" idx="5"/>
          </p:nvPr>
        </p:nvSpPr>
        <p:spPr/>
        <p:txBody>
          <a:bodyPr/>
          <a:lstStyle/>
          <a:p>
            <a:fld id="{5A1EAB16-2CFE-47E0-93DB-2D6F237C78E5}" type="slidenum">
              <a:rPr lang="de-DE" smtClean="0"/>
              <a:t>11</a:t>
            </a:fld>
            <a:endParaRPr lang="de-DE"/>
          </a:p>
        </p:txBody>
      </p:sp>
    </p:spTree>
    <p:extLst>
      <p:ext uri="{BB962C8B-B14F-4D97-AF65-F5344CB8AC3E}">
        <p14:creationId xmlns:p14="http://schemas.microsoft.com/office/powerpoint/2010/main" val="163269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92D4-CEC9-CCCF-5667-18B5FE8F64F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7DB4C2B-444F-D436-8C5A-AAE0AFF6CFF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7A131C3-D82E-98F9-F55C-419F1AE47CA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10649AF-035F-5646-9A92-2E4348922A80}"/>
              </a:ext>
            </a:extLst>
          </p:cNvPr>
          <p:cNvSpPr>
            <a:spLocks noGrp="1"/>
          </p:cNvSpPr>
          <p:nvPr>
            <p:ph type="sldNum" sz="quarter" idx="5"/>
          </p:nvPr>
        </p:nvSpPr>
        <p:spPr/>
        <p:txBody>
          <a:bodyPr/>
          <a:lstStyle/>
          <a:p>
            <a:fld id="{5A1EAB16-2CFE-47E0-93DB-2D6F237C78E5}" type="slidenum">
              <a:rPr lang="de-DE" smtClean="0"/>
              <a:t>13</a:t>
            </a:fld>
            <a:endParaRPr lang="de-DE"/>
          </a:p>
        </p:txBody>
      </p:sp>
    </p:spTree>
    <p:extLst>
      <p:ext uri="{BB962C8B-B14F-4D97-AF65-F5344CB8AC3E}">
        <p14:creationId xmlns:p14="http://schemas.microsoft.com/office/powerpoint/2010/main" val="2671393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30AE7-E857-92C6-0870-07010270DC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A4340BA-519E-D050-637C-50BC16A83A8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D5F381-C4E0-AB70-3843-49CDE4A85C9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6C52406-9BE3-0D1B-E2DA-41FAF1C52EF0}"/>
              </a:ext>
            </a:extLst>
          </p:cNvPr>
          <p:cNvSpPr>
            <a:spLocks noGrp="1"/>
          </p:cNvSpPr>
          <p:nvPr>
            <p:ph type="sldNum" sz="quarter" idx="5"/>
          </p:nvPr>
        </p:nvSpPr>
        <p:spPr/>
        <p:txBody>
          <a:bodyPr/>
          <a:lstStyle/>
          <a:p>
            <a:fld id="{5A1EAB16-2CFE-47E0-93DB-2D6F237C78E5}" type="slidenum">
              <a:rPr lang="de-DE" smtClean="0"/>
              <a:t>14</a:t>
            </a:fld>
            <a:endParaRPr lang="de-DE"/>
          </a:p>
        </p:txBody>
      </p:sp>
    </p:spTree>
    <p:extLst>
      <p:ext uri="{BB962C8B-B14F-4D97-AF65-F5344CB8AC3E}">
        <p14:creationId xmlns:p14="http://schemas.microsoft.com/office/powerpoint/2010/main" val="2211606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154CD-2808-7B4B-4DD3-157FA21BDC9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C7E994-56DE-8B5C-3F56-EC25127A17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6FF2A4-03CD-572E-F891-ADBCEEBE472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672DE24-B4A4-1FA4-562A-59964B4317C5}"/>
              </a:ext>
            </a:extLst>
          </p:cNvPr>
          <p:cNvSpPr>
            <a:spLocks noGrp="1"/>
          </p:cNvSpPr>
          <p:nvPr>
            <p:ph type="sldNum" sz="quarter" idx="5"/>
          </p:nvPr>
        </p:nvSpPr>
        <p:spPr/>
        <p:txBody>
          <a:bodyPr/>
          <a:lstStyle/>
          <a:p>
            <a:fld id="{5A1EAB16-2CFE-47E0-93DB-2D6F237C78E5}" type="slidenum">
              <a:rPr lang="de-DE" smtClean="0"/>
              <a:t>15</a:t>
            </a:fld>
            <a:endParaRPr lang="de-DE"/>
          </a:p>
        </p:txBody>
      </p:sp>
    </p:spTree>
    <p:extLst>
      <p:ext uri="{BB962C8B-B14F-4D97-AF65-F5344CB8AC3E}">
        <p14:creationId xmlns:p14="http://schemas.microsoft.com/office/powerpoint/2010/main" val="3011613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24518-F905-19FB-82ED-E9812B40D7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D9426A-0011-1FFA-ED77-5A130F9D45E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A7CB3C7-4849-E92E-D6FC-F363A9ED6BC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E760568-E3F7-48C1-5C44-3DA6DC3CF6CA}"/>
              </a:ext>
            </a:extLst>
          </p:cNvPr>
          <p:cNvSpPr>
            <a:spLocks noGrp="1"/>
          </p:cNvSpPr>
          <p:nvPr>
            <p:ph type="sldNum" sz="quarter" idx="5"/>
          </p:nvPr>
        </p:nvSpPr>
        <p:spPr/>
        <p:txBody>
          <a:bodyPr/>
          <a:lstStyle/>
          <a:p>
            <a:fld id="{5A1EAB16-2CFE-47E0-93DB-2D6F237C78E5}" type="slidenum">
              <a:rPr lang="de-DE" smtClean="0"/>
              <a:t>16</a:t>
            </a:fld>
            <a:endParaRPr lang="de-DE"/>
          </a:p>
        </p:txBody>
      </p:sp>
    </p:spTree>
    <p:extLst>
      <p:ext uri="{BB962C8B-B14F-4D97-AF65-F5344CB8AC3E}">
        <p14:creationId xmlns:p14="http://schemas.microsoft.com/office/powerpoint/2010/main" val="434871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3618-8CC6-89BA-021A-6ED9FEC6F6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42C3EB-7CA8-8E87-E1F4-6947ECF79B5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712B7B-F814-9058-E9CD-B0E20669030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07B3251-20BE-5CC7-9497-56350F982FF1}"/>
              </a:ext>
            </a:extLst>
          </p:cNvPr>
          <p:cNvSpPr>
            <a:spLocks noGrp="1"/>
          </p:cNvSpPr>
          <p:nvPr>
            <p:ph type="sldNum" sz="quarter" idx="5"/>
          </p:nvPr>
        </p:nvSpPr>
        <p:spPr/>
        <p:txBody>
          <a:bodyPr/>
          <a:lstStyle/>
          <a:p>
            <a:fld id="{5A1EAB16-2CFE-47E0-93DB-2D6F237C78E5}" type="slidenum">
              <a:rPr lang="de-DE" smtClean="0"/>
              <a:t>17</a:t>
            </a:fld>
            <a:endParaRPr lang="de-DE"/>
          </a:p>
        </p:txBody>
      </p:sp>
    </p:spTree>
    <p:extLst>
      <p:ext uri="{BB962C8B-B14F-4D97-AF65-F5344CB8AC3E}">
        <p14:creationId xmlns:p14="http://schemas.microsoft.com/office/powerpoint/2010/main" val="1772569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5F0D3-7C2D-2C33-65E2-9DCC84BB98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FDF48E-B79C-0516-0E70-E06D52E2549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BB3CE35-64E7-42F6-B12C-64EEDD304E8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254BC48-9310-AF68-A8F5-70D88413FC8D}"/>
              </a:ext>
            </a:extLst>
          </p:cNvPr>
          <p:cNvSpPr>
            <a:spLocks noGrp="1"/>
          </p:cNvSpPr>
          <p:nvPr>
            <p:ph type="sldNum" sz="quarter" idx="5"/>
          </p:nvPr>
        </p:nvSpPr>
        <p:spPr/>
        <p:txBody>
          <a:bodyPr/>
          <a:lstStyle/>
          <a:p>
            <a:fld id="{5A1EAB16-2CFE-47E0-93DB-2D6F237C78E5}" type="slidenum">
              <a:rPr lang="de-DE" smtClean="0"/>
              <a:t>18</a:t>
            </a:fld>
            <a:endParaRPr lang="de-DE"/>
          </a:p>
        </p:txBody>
      </p:sp>
    </p:spTree>
    <p:extLst>
      <p:ext uri="{BB962C8B-B14F-4D97-AF65-F5344CB8AC3E}">
        <p14:creationId xmlns:p14="http://schemas.microsoft.com/office/powerpoint/2010/main" val="3491913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3329-9AEB-9423-9C80-EF7462281A8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8EFD35B-3850-349B-FB4E-66E81EDE7B7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093458-3DDB-5E70-D344-AE91B518B8F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8548B15-57DD-5775-DD4F-6B1EA28AC390}"/>
              </a:ext>
            </a:extLst>
          </p:cNvPr>
          <p:cNvSpPr>
            <a:spLocks noGrp="1"/>
          </p:cNvSpPr>
          <p:nvPr>
            <p:ph type="sldNum" sz="quarter" idx="5"/>
          </p:nvPr>
        </p:nvSpPr>
        <p:spPr/>
        <p:txBody>
          <a:bodyPr/>
          <a:lstStyle/>
          <a:p>
            <a:fld id="{5A1EAB16-2CFE-47E0-93DB-2D6F237C78E5}" type="slidenum">
              <a:rPr lang="de-DE" smtClean="0"/>
              <a:t>19</a:t>
            </a:fld>
            <a:endParaRPr lang="de-DE"/>
          </a:p>
        </p:txBody>
      </p:sp>
    </p:spTree>
    <p:extLst>
      <p:ext uri="{BB962C8B-B14F-4D97-AF65-F5344CB8AC3E}">
        <p14:creationId xmlns:p14="http://schemas.microsoft.com/office/powerpoint/2010/main" val="3146855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223AB-9AF6-9B43-05A0-90A3AD6360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600D97-3D76-5198-DBCD-28BFF60661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BE309CC-E2DA-8B28-8953-A0200945445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80F4001-CBB4-CA20-C9B0-EFC9D20B0861}"/>
              </a:ext>
            </a:extLst>
          </p:cNvPr>
          <p:cNvSpPr>
            <a:spLocks noGrp="1"/>
          </p:cNvSpPr>
          <p:nvPr>
            <p:ph type="sldNum" sz="quarter" idx="5"/>
          </p:nvPr>
        </p:nvSpPr>
        <p:spPr/>
        <p:txBody>
          <a:bodyPr/>
          <a:lstStyle/>
          <a:p>
            <a:fld id="{5A1EAB16-2CFE-47E0-93DB-2D6F237C78E5}" type="slidenum">
              <a:rPr lang="de-DE" smtClean="0"/>
              <a:t>20</a:t>
            </a:fld>
            <a:endParaRPr lang="de-DE"/>
          </a:p>
        </p:txBody>
      </p:sp>
    </p:spTree>
    <p:extLst>
      <p:ext uri="{BB962C8B-B14F-4D97-AF65-F5344CB8AC3E}">
        <p14:creationId xmlns:p14="http://schemas.microsoft.com/office/powerpoint/2010/main" val="45494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49DC-8927-36CB-480A-382685A88A8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4530AC-E08A-05BC-2339-A2A3E63BEE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CA30444-0642-7975-D657-46BC5040598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3A86B0E-31C6-7845-A3CB-24F2C8433352}"/>
              </a:ext>
            </a:extLst>
          </p:cNvPr>
          <p:cNvSpPr>
            <a:spLocks noGrp="1"/>
          </p:cNvSpPr>
          <p:nvPr>
            <p:ph type="sldNum" sz="quarter" idx="5"/>
          </p:nvPr>
        </p:nvSpPr>
        <p:spPr/>
        <p:txBody>
          <a:bodyPr/>
          <a:lstStyle/>
          <a:p>
            <a:fld id="{5A1EAB16-2CFE-47E0-93DB-2D6F237C78E5}" type="slidenum">
              <a:rPr lang="de-DE" smtClean="0"/>
              <a:t>3</a:t>
            </a:fld>
            <a:endParaRPr lang="de-DE"/>
          </a:p>
        </p:txBody>
      </p:sp>
    </p:spTree>
    <p:extLst>
      <p:ext uri="{BB962C8B-B14F-4D97-AF65-F5344CB8AC3E}">
        <p14:creationId xmlns:p14="http://schemas.microsoft.com/office/powerpoint/2010/main" val="242145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1EAB16-2CFE-47E0-93DB-2D6F237C78E5}" type="slidenum">
              <a:rPr lang="de-DE" smtClean="0"/>
              <a:t>4</a:t>
            </a:fld>
            <a:endParaRPr lang="de-DE"/>
          </a:p>
        </p:txBody>
      </p:sp>
    </p:spTree>
    <p:extLst>
      <p:ext uri="{BB962C8B-B14F-4D97-AF65-F5344CB8AC3E}">
        <p14:creationId xmlns:p14="http://schemas.microsoft.com/office/powerpoint/2010/main" val="271555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1EAB16-2CFE-47E0-93DB-2D6F237C78E5}" type="slidenum">
              <a:rPr lang="de-DE" smtClean="0"/>
              <a:t>5</a:t>
            </a:fld>
            <a:endParaRPr lang="de-DE"/>
          </a:p>
        </p:txBody>
      </p:sp>
    </p:spTree>
    <p:extLst>
      <p:ext uri="{BB962C8B-B14F-4D97-AF65-F5344CB8AC3E}">
        <p14:creationId xmlns:p14="http://schemas.microsoft.com/office/powerpoint/2010/main" val="1942808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02E4E-ACE1-548B-0090-B6C9853830B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BC09FF-A38E-57B1-C403-A9EE400BCC1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5B36C93-6652-1D2D-E6CF-02BD9E56F14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AF1F9C2-1CDE-0BAD-6234-0FEF267FE229}"/>
              </a:ext>
            </a:extLst>
          </p:cNvPr>
          <p:cNvSpPr>
            <a:spLocks noGrp="1"/>
          </p:cNvSpPr>
          <p:nvPr>
            <p:ph type="sldNum" sz="quarter" idx="5"/>
          </p:nvPr>
        </p:nvSpPr>
        <p:spPr/>
        <p:txBody>
          <a:bodyPr/>
          <a:lstStyle/>
          <a:p>
            <a:fld id="{5A1EAB16-2CFE-47E0-93DB-2D6F237C78E5}" type="slidenum">
              <a:rPr lang="de-DE" smtClean="0"/>
              <a:t>6</a:t>
            </a:fld>
            <a:endParaRPr lang="de-DE"/>
          </a:p>
        </p:txBody>
      </p:sp>
    </p:spTree>
    <p:extLst>
      <p:ext uri="{BB962C8B-B14F-4D97-AF65-F5344CB8AC3E}">
        <p14:creationId xmlns:p14="http://schemas.microsoft.com/office/powerpoint/2010/main" val="295371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1EAB16-2CFE-47E0-93DB-2D6F237C78E5}" type="slidenum">
              <a:rPr lang="de-DE" smtClean="0"/>
              <a:t>7</a:t>
            </a:fld>
            <a:endParaRPr lang="de-DE"/>
          </a:p>
        </p:txBody>
      </p:sp>
    </p:spTree>
    <p:extLst>
      <p:ext uri="{BB962C8B-B14F-4D97-AF65-F5344CB8AC3E}">
        <p14:creationId xmlns:p14="http://schemas.microsoft.com/office/powerpoint/2010/main" val="409243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1EAB16-2CFE-47E0-93DB-2D6F237C78E5}" type="slidenum">
              <a:rPr lang="de-DE" smtClean="0"/>
              <a:t>8</a:t>
            </a:fld>
            <a:endParaRPr lang="de-DE"/>
          </a:p>
        </p:txBody>
      </p:sp>
    </p:spTree>
    <p:extLst>
      <p:ext uri="{BB962C8B-B14F-4D97-AF65-F5344CB8AC3E}">
        <p14:creationId xmlns:p14="http://schemas.microsoft.com/office/powerpoint/2010/main" val="407794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437BA-D62A-C1EA-3E22-3855E1C40BC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ECA1F72-10F8-7FF8-2A36-2A57405FD0C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26B4B5-E1F6-6A73-1326-E15C25790AB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CE03610-FFD0-CBBB-0C89-E6812DB62110}"/>
              </a:ext>
            </a:extLst>
          </p:cNvPr>
          <p:cNvSpPr>
            <a:spLocks noGrp="1"/>
          </p:cNvSpPr>
          <p:nvPr>
            <p:ph type="sldNum" sz="quarter" idx="5"/>
          </p:nvPr>
        </p:nvSpPr>
        <p:spPr/>
        <p:txBody>
          <a:bodyPr/>
          <a:lstStyle/>
          <a:p>
            <a:fld id="{5A1EAB16-2CFE-47E0-93DB-2D6F237C78E5}" type="slidenum">
              <a:rPr lang="de-DE" smtClean="0"/>
              <a:t>9</a:t>
            </a:fld>
            <a:endParaRPr lang="de-DE"/>
          </a:p>
        </p:txBody>
      </p:sp>
    </p:spTree>
    <p:extLst>
      <p:ext uri="{BB962C8B-B14F-4D97-AF65-F5344CB8AC3E}">
        <p14:creationId xmlns:p14="http://schemas.microsoft.com/office/powerpoint/2010/main" val="2315123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54A87-0D93-E85B-F407-8374D9229C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3DB39F-C12F-E36C-913D-77A7951632E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EDDCB48-9073-34DD-0D97-1343BAEC4B6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8C9C55D-6226-0CD0-EAF0-1E48A7F19E57}"/>
              </a:ext>
            </a:extLst>
          </p:cNvPr>
          <p:cNvSpPr>
            <a:spLocks noGrp="1"/>
          </p:cNvSpPr>
          <p:nvPr>
            <p:ph type="sldNum" sz="quarter" idx="5"/>
          </p:nvPr>
        </p:nvSpPr>
        <p:spPr/>
        <p:txBody>
          <a:bodyPr/>
          <a:lstStyle/>
          <a:p>
            <a:fld id="{5A1EAB16-2CFE-47E0-93DB-2D6F237C78E5}" type="slidenum">
              <a:rPr lang="de-DE" smtClean="0"/>
              <a:t>10</a:t>
            </a:fld>
            <a:endParaRPr lang="de-DE"/>
          </a:p>
        </p:txBody>
      </p:sp>
    </p:spTree>
    <p:extLst>
      <p:ext uri="{BB962C8B-B14F-4D97-AF65-F5344CB8AC3E}">
        <p14:creationId xmlns:p14="http://schemas.microsoft.com/office/powerpoint/2010/main" val="344743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8189CA26-A9FF-46CD-8070-384FD89CB149}" type="datetimeFigureOut">
              <a:rPr lang="de-DE" smtClean="0"/>
              <a:t>17.07.2025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342375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189CA26-A9FF-46CD-8070-384FD89CB149}" type="datetimeFigureOut">
              <a:rPr lang="de-DE" smtClean="0"/>
              <a:t>17.07.2025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105440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189CA26-A9FF-46CD-8070-384FD89CB149}" type="datetimeFigureOut">
              <a:rPr lang="de-DE" smtClean="0"/>
              <a:t>17.07.2025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132355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189CA26-A9FF-46CD-8070-384FD89CB149}" type="datetimeFigureOut">
              <a:rPr lang="de-DE" smtClean="0"/>
              <a:t>17.07.2025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1319818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189CA26-A9FF-46CD-8070-384FD89CB149}" type="datetimeFigureOut">
              <a:rPr lang="de-DE" smtClean="0"/>
              <a:t>17.07.2025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400588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189CA26-A9FF-46CD-8070-384FD89CB149}" type="datetimeFigureOut">
              <a:rPr lang="de-DE" smtClean="0"/>
              <a:t>17.07.2025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2621869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189CA26-A9FF-46CD-8070-384FD89CB149}" type="datetimeFigureOut">
              <a:rPr lang="de-DE" smtClean="0"/>
              <a:t>17.07.2025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570271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189CA26-A9FF-46CD-8070-384FD89CB149}" type="datetimeFigureOut">
              <a:rPr lang="de-DE" smtClean="0"/>
              <a:t>17.07.2025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336873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9CA26-A9FF-46CD-8070-384FD89CB149}" type="datetimeFigureOut">
              <a:rPr lang="de-DE" smtClean="0"/>
              <a:t>17.07.2025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124631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189CA26-A9FF-46CD-8070-384FD89CB149}" type="datetimeFigureOut">
              <a:rPr lang="de-DE" smtClean="0"/>
              <a:t>17.07.2025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60599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189CA26-A9FF-46CD-8070-384FD89CB149}" type="datetimeFigureOut">
              <a:rPr lang="de-DE" smtClean="0"/>
              <a:t>17.07.2025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13F82B8-171E-4F85-BBDA-9D9FFE8FE4F4}" type="slidenum">
              <a:rPr lang="de-DE" smtClean="0"/>
              <a:t>‹Nr.›</a:t>
            </a:fld>
            <a:endParaRPr lang="de-DE"/>
          </a:p>
        </p:txBody>
      </p:sp>
    </p:spTree>
    <p:extLst>
      <p:ext uri="{BB962C8B-B14F-4D97-AF65-F5344CB8AC3E}">
        <p14:creationId xmlns:p14="http://schemas.microsoft.com/office/powerpoint/2010/main" val="169206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9CA26-A9FF-46CD-8070-384FD89CB149}" type="datetimeFigureOut">
              <a:rPr lang="de-DE" smtClean="0"/>
              <a:t>17.07.2025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F82B8-171E-4F85-BBDA-9D9FFE8FE4F4}" type="slidenum">
              <a:rPr lang="de-DE" smtClean="0"/>
              <a:t>‹Nr.›</a:t>
            </a:fld>
            <a:endParaRPr lang="de-DE"/>
          </a:p>
        </p:txBody>
      </p:sp>
    </p:spTree>
    <p:extLst>
      <p:ext uri="{BB962C8B-B14F-4D97-AF65-F5344CB8AC3E}">
        <p14:creationId xmlns:p14="http://schemas.microsoft.com/office/powerpoint/2010/main" val="3903210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6376773-9286-47C8-A2D6-61C213583C12}"/>
              </a:ext>
            </a:extLst>
          </p:cNvPr>
          <p:cNvSpPr/>
          <p:nvPr/>
        </p:nvSpPr>
        <p:spPr>
          <a:xfrm rot="10800000" flipH="1">
            <a:off x="0" y="1416867"/>
            <a:ext cx="9144000" cy="5441133"/>
          </a:xfrm>
          <a:custGeom>
            <a:avLst/>
            <a:gdLst>
              <a:gd name="connsiteX0" fmla="*/ 0 w 9143999"/>
              <a:gd name="connsiteY0" fmla="*/ 0 h 3618411"/>
              <a:gd name="connsiteX1" fmla="*/ 9143999 w 9143999"/>
              <a:gd name="connsiteY1" fmla="*/ 0 h 3618411"/>
              <a:gd name="connsiteX2" fmla="*/ 9143999 w 9143999"/>
              <a:gd name="connsiteY2" fmla="*/ 3618411 h 3618411"/>
              <a:gd name="connsiteX3" fmla="*/ 0 w 9143999"/>
              <a:gd name="connsiteY3" fmla="*/ 3618411 h 3618411"/>
              <a:gd name="connsiteX4" fmla="*/ 0 w 9143999"/>
              <a:gd name="connsiteY4" fmla="*/ 0 h 3618411"/>
              <a:gd name="connsiteX0" fmla="*/ 0 w 9152707"/>
              <a:gd name="connsiteY0" fmla="*/ 0 h 3618411"/>
              <a:gd name="connsiteX1" fmla="*/ 9143999 w 9152707"/>
              <a:gd name="connsiteY1" fmla="*/ 0 h 3618411"/>
              <a:gd name="connsiteX2" fmla="*/ 9152707 w 9152707"/>
              <a:gd name="connsiteY2" fmla="*/ 2050868 h 3618411"/>
              <a:gd name="connsiteX3" fmla="*/ 0 w 9152707"/>
              <a:gd name="connsiteY3" fmla="*/ 3618411 h 3618411"/>
              <a:gd name="connsiteX4" fmla="*/ 0 w 9152707"/>
              <a:gd name="connsiteY4" fmla="*/ 0 h 3618411"/>
              <a:gd name="connsiteX0" fmla="*/ 0 w 9152707"/>
              <a:gd name="connsiteY0" fmla="*/ 0 h 6971211"/>
              <a:gd name="connsiteX1" fmla="*/ 9143999 w 9152707"/>
              <a:gd name="connsiteY1" fmla="*/ 0 h 6971211"/>
              <a:gd name="connsiteX2" fmla="*/ 9152707 w 9152707"/>
              <a:gd name="connsiteY2" fmla="*/ 2050868 h 6971211"/>
              <a:gd name="connsiteX3" fmla="*/ 17417 w 9152707"/>
              <a:gd name="connsiteY3" fmla="*/ 6971211 h 6971211"/>
              <a:gd name="connsiteX4" fmla="*/ 0 w 9152707"/>
              <a:gd name="connsiteY4" fmla="*/ 0 h 697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707" h="6971211">
                <a:moveTo>
                  <a:pt x="0" y="0"/>
                </a:moveTo>
                <a:lnTo>
                  <a:pt x="9143999" y="0"/>
                </a:lnTo>
                <a:cubicBezTo>
                  <a:pt x="9146902" y="683623"/>
                  <a:pt x="9149804" y="1367245"/>
                  <a:pt x="9152707" y="2050868"/>
                </a:cubicBezTo>
                <a:lnTo>
                  <a:pt x="17417" y="6971211"/>
                </a:lnTo>
                <a:cubicBezTo>
                  <a:pt x="11611" y="4647474"/>
                  <a:pt x="5806" y="2323737"/>
                  <a:pt x="0" y="0"/>
                </a:cubicBezTo>
                <a:close/>
              </a:path>
            </a:pathLst>
          </a:custGeom>
          <a:solidFill>
            <a:srgbClr val="0054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7" name="Rechteck 6">
            <a:extLst>
              <a:ext uri="{FF2B5EF4-FFF2-40B4-BE49-F238E27FC236}">
                <a16:creationId xmlns:a16="http://schemas.microsoft.com/office/drawing/2014/main" id="{0772B547-964C-47CE-A052-360302E8741E}"/>
              </a:ext>
            </a:extLst>
          </p:cNvPr>
          <p:cNvSpPr/>
          <p:nvPr/>
        </p:nvSpPr>
        <p:spPr>
          <a:xfrm>
            <a:off x="324996" y="3709907"/>
            <a:ext cx="2898550" cy="1200329"/>
          </a:xfrm>
          <a:prstGeom prst="rect">
            <a:avLst/>
          </a:prstGeom>
        </p:spPr>
        <p:txBody>
          <a:bodyPr wrap="none">
            <a:spAutoFit/>
          </a:bodyPr>
          <a:lstStyle/>
          <a:p>
            <a:r>
              <a:rPr lang="de-DE" sz="2800" b="1" dirty="0">
                <a:solidFill>
                  <a:schemeClr val="bg1"/>
                </a:solidFill>
                <a:latin typeface="Roboto Condensed"/>
              </a:rPr>
              <a:t>Vorstellung</a:t>
            </a:r>
          </a:p>
          <a:p>
            <a:r>
              <a:rPr lang="de-DE" sz="2800" b="1" dirty="0">
                <a:solidFill>
                  <a:schemeClr val="bg1"/>
                </a:solidFill>
                <a:latin typeface="Roboto Condensed"/>
              </a:rPr>
              <a:t>Gewipo SUN GmbH</a:t>
            </a:r>
          </a:p>
          <a:p>
            <a:r>
              <a:rPr lang="de-DE" sz="1600" b="1" dirty="0">
                <a:solidFill>
                  <a:schemeClr val="bg1"/>
                </a:solidFill>
                <a:latin typeface="Roboto Condensed"/>
              </a:rPr>
              <a:t>09.11.2024</a:t>
            </a:r>
            <a:endParaRPr lang="de-DE" sz="1600" dirty="0">
              <a:solidFill>
                <a:schemeClr val="bg1"/>
              </a:solidFill>
            </a:endParaRPr>
          </a:p>
        </p:txBody>
      </p:sp>
      <p:pic>
        <p:nvPicPr>
          <p:cNvPr id="5" name="Grafik 4" descr="Ein Bild, das Text, Schrift, Grafiken, Screenshot enthält.&#10;&#10;Automatisch generierte Beschreibung">
            <a:extLst>
              <a:ext uri="{FF2B5EF4-FFF2-40B4-BE49-F238E27FC236}">
                <a16:creationId xmlns:a16="http://schemas.microsoft.com/office/drawing/2014/main" id="{B88EADA3-8947-96F4-8E32-842310393A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0090" y="218632"/>
            <a:ext cx="2211221" cy="2396470"/>
          </a:xfrm>
          <a:prstGeom prst="rect">
            <a:avLst/>
          </a:prstGeom>
        </p:spPr>
      </p:pic>
    </p:spTree>
    <p:extLst>
      <p:ext uri="{BB962C8B-B14F-4D97-AF65-F5344CB8AC3E}">
        <p14:creationId xmlns:p14="http://schemas.microsoft.com/office/powerpoint/2010/main" val="372317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7B6A6-3699-1ED0-F66B-9EEBB12F609D}"/>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60C7A44B-B2D8-73DC-EB02-6F1FC8DAE1D3}"/>
              </a:ext>
            </a:extLst>
          </p:cNvPr>
          <p:cNvSpPr/>
          <p:nvPr/>
        </p:nvSpPr>
        <p:spPr>
          <a:xfrm>
            <a:off x="265500" y="177253"/>
            <a:ext cx="6038833" cy="954107"/>
          </a:xfrm>
          <a:prstGeom prst="rect">
            <a:avLst/>
          </a:prstGeom>
        </p:spPr>
        <p:txBody>
          <a:bodyPr wrap="square">
            <a:spAutoFit/>
          </a:bodyPr>
          <a:lstStyle/>
          <a:p>
            <a:r>
              <a:rPr lang="de-DE" sz="2800" b="1" dirty="0">
                <a:solidFill>
                  <a:srgbClr val="015C19"/>
                </a:solidFill>
                <a:latin typeface="Roboto Condensed"/>
              </a:rPr>
              <a:t>Gewipo Sun GmbH</a:t>
            </a:r>
          </a:p>
          <a:p>
            <a:r>
              <a:rPr lang="de-DE" sz="2800" b="1" dirty="0">
                <a:solidFill>
                  <a:srgbClr val="015C19"/>
                </a:solidFill>
                <a:latin typeface="Roboto Condensed"/>
              </a:rPr>
              <a:t>Gewerbe </a:t>
            </a:r>
            <a:r>
              <a:rPr lang="de-DE" sz="2800" b="1">
                <a:solidFill>
                  <a:srgbClr val="015C19"/>
                </a:solidFill>
                <a:latin typeface="Roboto Condensed"/>
              </a:rPr>
              <a:t>| Monheim </a:t>
            </a:r>
            <a:r>
              <a:rPr lang="de-DE" sz="2800" b="1" dirty="0">
                <a:solidFill>
                  <a:srgbClr val="015C19"/>
                </a:solidFill>
                <a:latin typeface="Roboto Condensed"/>
              </a:rPr>
              <a:t>| 86 kWp</a:t>
            </a:r>
          </a:p>
        </p:txBody>
      </p:sp>
      <p:sp>
        <p:nvSpPr>
          <p:cNvPr id="2" name="Rechteck 1">
            <a:extLst>
              <a:ext uri="{FF2B5EF4-FFF2-40B4-BE49-F238E27FC236}">
                <a16:creationId xmlns:a16="http://schemas.microsoft.com/office/drawing/2014/main" id="{79762725-92FA-11F1-0C2F-AFE0F25ED9B5}"/>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6DAC9E6C-20A8-503E-0D24-381583FE1840}"/>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21BF721C-710B-53E5-1E31-D0F84317D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095" y="82245"/>
            <a:ext cx="1140877" cy="1236456"/>
          </a:xfrm>
          <a:prstGeom prst="rect">
            <a:avLst/>
          </a:prstGeom>
        </p:spPr>
      </p:pic>
      <p:sp>
        <p:nvSpPr>
          <p:cNvPr id="5" name="Rectangle 2">
            <a:extLst>
              <a:ext uri="{FF2B5EF4-FFF2-40B4-BE49-F238E27FC236}">
                <a16:creationId xmlns:a16="http://schemas.microsoft.com/office/drawing/2014/main" id="{0E63DF66-CC58-2CFB-3A45-FE84A5528105}"/>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CAC32385-D187-44FA-AC1E-984DD4FFC5CF}"/>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2447206C-CE1B-133C-1520-75F3CB136EB7}"/>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8AA6A38C-5672-B7A5-AC7E-85792D249A7A}"/>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CCC5F20A-BA5B-5402-4261-C530F8EDDE9C}"/>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3" name="Rechteck 2">
            <a:extLst>
              <a:ext uri="{FF2B5EF4-FFF2-40B4-BE49-F238E27FC236}">
                <a16:creationId xmlns:a16="http://schemas.microsoft.com/office/drawing/2014/main" id="{DFDD3EBA-0911-9938-4812-C44C6EFF8122}"/>
              </a:ext>
            </a:extLst>
          </p:cNvPr>
          <p:cNvSpPr/>
          <p:nvPr/>
        </p:nvSpPr>
        <p:spPr>
          <a:xfrm>
            <a:off x="405592" y="4868863"/>
            <a:ext cx="2554564" cy="954107"/>
          </a:xfrm>
          <a:prstGeom prst="rect">
            <a:avLst/>
          </a:prstGeom>
        </p:spPr>
        <p:txBody>
          <a:bodyPr wrap="square">
            <a:spAutoFit/>
          </a:bodyPr>
          <a:lstStyle/>
          <a:p>
            <a:pPr defTabSz="914400"/>
            <a:r>
              <a:rPr lang="de-DE" sz="1400" u="sng" dirty="0"/>
              <a:t>Besonderheiten</a:t>
            </a:r>
          </a:p>
          <a:p>
            <a:pPr marL="342900" indent="-342900" defTabSz="914400">
              <a:buAutoNum type="alphaLcParenR"/>
            </a:pPr>
            <a:r>
              <a:rPr lang="de-DE" sz="1400" dirty="0"/>
              <a:t>Fassadenmodule</a:t>
            </a:r>
          </a:p>
          <a:p>
            <a:pPr marL="342900" indent="-342900" defTabSz="914400">
              <a:buAutoNum type="alphaLcParenR"/>
            </a:pPr>
            <a:r>
              <a:rPr lang="de-DE" sz="1400" dirty="0">
                <a:sym typeface="Wingdings" panose="05000000000000000000" pitchFamily="2" charset="2"/>
              </a:rPr>
              <a:t>Brandschutzhemen</a:t>
            </a:r>
          </a:p>
          <a:p>
            <a:pPr marL="342900" indent="-342900" defTabSz="914400">
              <a:buAutoNum type="alphaLcParenR"/>
            </a:pPr>
            <a:r>
              <a:rPr lang="de-DE" sz="1400" dirty="0">
                <a:sym typeface="Wingdings" panose="05000000000000000000" pitchFamily="2" charset="2"/>
              </a:rPr>
              <a:t>Flachdach</a:t>
            </a:r>
            <a:endParaRPr lang="de-DE" sz="1400" dirty="0"/>
          </a:p>
        </p:txBody>
      </p:sp>
      <p:graphicFrame>
        <p:nvGraphicFramePr>
          <p:cNvPr id="8" name="Tabelle 7">
            <a:extLst>
              <a:ext uri="{FF2B5EF4-FFF2-40B4-BE49-F238E27FC236}">
                <a16:creationId xmlns:a16="http://schemas.microsoft.com/office/drawing/2014/main" id="{07225C2B-8993-055F-55E4-D71F705FA13A}"/>
              </a:ext>
            </a:extLst>
          </p:cNvPr>
          <p:cNvGraphicFramePr>
            <a:graphicFrameLocks noGrp="1"/>
          </p:cNvGraphicFramePr>
          <p:nvPr>
            <p:extLst>
              <p:ext uri="{D42A27DB-BD31-4B8C-83A1-F6EECF244321}">
                <p14:modId xmlns:p14="http://schemas.microsoft.com/office/powerpoint/2010/main" val="3294743907"/>
              </p:ext>
            </p:extLst>
          </p:nvPr>
        </p:nvGraphicFramePr>
        <p:xfrm>
          <a:off x="405592" y="1782687"/>
          <a:ext cx="2545571" cy="2804160"/>
        </p:xfrm>
        <a:graphic>
          <a:graphicData uri="http://schemas.openxmlformats.org/drawingml/2006/table">
            <a:tbl>
              <a:tblPr firstRow="1" bandRow="1">
                <a:tableStyleId>{5940675A-B579-460E-94D1-54222C63F5DA}</a:tableStyleId>
              </a:tblPr>
              <a:tblGrid>
                <a:gridCol w="988202">
                  <a:extLst>
                    <a:ext uri="{9D8B030D-6E8A-4147-A177-3AD203B41FA5}">
                      <a16:colId xmlns:a16="http://schemas.microsoft.com/office/drawing/2014/main" val="1783686101"/>
                    </a:ext>
                  </a:extLst>
                </a:gridCol>
                <a:gridCol w="1557369">
                  <a:extLst>
                    <a:ext uri="{9D8B030D-6E8A-4147-A177-3AD203B41FA5}">
                      <a16:colId xmlns:a16="http://schemas.microsoft.com/office/drawing/2014/main" val="2357340317"/>
                    </a:ext>
                  </a:extLst>
                </a:gridCol>
              </a:tblGrid>
              <a:tr h="370840">
                <a:tc>
                  <a:txBody>
                    <a:bodyPr/>
                    <a:lstStyle/>
                    <a:p>
                      <a:r>
                        <a:rPr lang="de-DE" sz="1600" b="1" dirty="0"/>
                        <a:t>Art</a:t>
                      </a:r>
                    </a:p>
                  </a:txBody>
                  <a:tcPr/>
                </a:tc>
                <a:tc>
                  <a:txBody>
                    <a:bodyPr/>
                    <a:lstStyle/>
                    <a:p>
                      <a:r>
                        <a:rPr lang="de-DE" sz="1600" b="0" dirty="0"/>
                        <a:t>Gewerbe</a:t>
                      </a:r>
                    </a:p>
                  </a:txBody>
                  <a:tcPr/>
                </a:tc>
                <a:extLst>
                  <a:ext uri="{0D108BD9-81ED-4DB2-BD59-A6C34878D82A}">
                    <a16:rowId xmlns:a16="http://schemas.microsoft.com/office/drawing/2014/main" val="641508093"/>
                  </a:ext>
                </a:extLst>
              </a:tr>
              <a:tr h="370840">
                <a:tc>
                  <a:txBody>
                    <a:bodyPr/>
                    <a:lstStyle/>
                    <a:p>
                      <a:r>
                        <a:rPr lang="de-DE" sz="1600" b="1" dirty="0"/>
                        <a:t>kWp</a:t>
                      </a:r>
                    </a:p>
                  </a:txBody>
                  <a:tcPr/>
                </a:tc>
                <a:tc>
                  <a:txBody>
                    <a:bodyPr/>
                    <a:lstStyle/>
                    <a:p>
                      <a:r>
                        <a:rPr lang="de-DE" sz="1600" dirty="0"/>
                        <a:t>86 kWp</a:t>
                      </a:r>
                    </a:p>
                  </a:txBody>
                  <a:tcPr/>
                </a:tc>
                <a:extLst>
                  <a:ext uri="{0D108BD9-81ED-4DB2-BD59-A6C34878D82A}">
                    <a16:rowId xmlns:a16="http://schemas.microsoft.com/office/drawing/2014/main" val="2526984021"/>
                  </a:ext>
                </a:extLst>
              </a:tr>
              <a:tr h="370840">
                <a:tc>
                  <a:txBody>
                    <a:bodyPr/>
                    <a:lstStyle/>
                    <a:p>
                      <a:r>
                        <a:rPr lang="de-DE" sz="1600" b="1" dirty="0"/>
                        <a:t>Anlagen</a:t>
                      </a:r>
                    </a:p>
                  </a:txBody>
                  <a:tcPr/>
                </a:tc>
                <a:tc>
                  <a:txBody>
                    <a:bodyPr/>
                    <a:lstStyle/>
                    <a:p>
                      <a:r>
                        <a:rPr lang="de-DE" sz="1600" dirty="0"/>
                        <a:t>2</a:t>
                      </a:r>
                    </a:p>
                  </a:txBody>
                  <a:tcPr/>
                </a:tc>
                <a:extLst>
                  <a:ext uri="{0D108BD9-81ED-4DB2-BD59-A6C34878D82A}">
                    <a16:rowId xmlns:a16="http://schemas.microsoft.com/office/drawing/2014/main" val="3452796637"/>
                  </a:ext>
                </a:extLst>
              </a:tr>
              <a:tr h="370840">
                <a:tc>
                  <a:txBody>
                    <a:bodyPr/>
                    <a:lstStyle/>
                    <a:p>
                      <a:r>
                        <a:rPr lang="de-DE" sz="1600" b="1" dirty="0"/>
                        <a:t>Speicher</a:t>
                      </a:r>
                    </a:p>
                  </a:txBody>
                  <a:tcPr/>
                </a:tc>
                <a:tc>
                  <a:txBody>
                    <a:bodyPr/>
                    <a:lstStyle/>
                    <a:p>
                      <a:r>
                        <a:rPr lang="de-DE" sz="1600" dirty="0"/>
                        <a:t>-</a:t>
                      </a:r>
                    </a:p>
                  </a:txBody>
                  <a:tcPr/>
                </a:tc>
                <a:extLst>
                  <a:ext uri="{0D108BD9-81ED-4DB2-BD59-A6C34878D82A}">
                    <a16:rowId xmlns:a16="http://schemas.microsoft.com/office/drawing/2014/main" val="4246213677"/>
                  </a:ext>
                </a:extLst>
              </a:tr>
              <a:tr h="370840">
                <a:tc>
                  <a:txBody>
                    <a:bodyPr/>
                    <a:lstStyle/>
                    <a:p>
                      <a:r>
                        <a:rPr lang="de-DE" sz="1600" b="1" dirty="0"/>
                        <a:t>Wallbox</a:t>
                      </a:r>
                    </a:p>
                  </a:txBody>
                  <a:tcPr/>
                </a:tc>
                <a:tc>
                  <a:txBody>
                    <a:bodyPr/>
                    <a:lstStyle/>
                    <a:p>
                      <a:r>
                        <a:rPr lang="de-DE" sz="1600" dirty="0"/>
                        <a:t>-</a:t>
                      </a:r>
                    </a:p>
                  </a:txBody>
                  <a:tcPr/>
                </a:tc>
                <a:extLst>
                  <a:ext uri="{0D108BD9-81ED-4DB2-BD59-A6C34878D82A}">
                    <a16:rowId xmlns:a16="http://schemas.microsoft.com/office/drawing/2014/main" val="1457229102"/>
                  </a:ext>
                </a:extLst>
              </a:tr>
              <a:tr h="370840">
                <a:tc>
                  <a:txBody>
                    <a:bodyPr/>
                    <a:lstStyle/>
                    <a:p>
                      <a:r>
                        <a:rPr lang="de-DE" sz="1600" b="1" dirty="0"/>
                        <a:t>Umsatz</a:t>
                      </a:r>
                    </a:p>
                  </a:txBody>
                  <a:tcPr/>
                </a:tc>
                <a:tc>
                  <a:txBody>
                    <a:bodyPr/>
                    <a:lstStyle/>
                    <a:p>
                      <a:r>
                        <a:rPr lang="de-DE" sz="1600" dirty="0"/>
                        <a:t>&gt; 250.000 Euro</a:t>
                      </a:r>
                    </a:p>
                  </a:txBody>
                  <a:tcPr/>
                </a:tc>
                <a:extLst>
                  <a:ext uri="{0D108BD9-81ED-4DB2-BD59-A6C34878D82A}">
                    <a16:rowId xmlns:a16="http://schemas.microsoft.com/office/drawing/2014/main" val="2878400086"/>
                  </a:ext>
                </a:extLst>
              </a:tr>
              <a:tr h="370840">
                <a:tc>
                  <a:txBody>
                    <a:bodyPr/>
                    <a:lstStyle/>
                    <a:p>
                      <a:r>
                        <a:rPr lang="de-DE" sz="1600" b="1" dirty="0"/>
                        <a:t>Konzept</a:t>
                      </a:r>
                    </a:p>
                  </a:txBody>
                  <a:tcPr/>
                </a:tc>
                <a:tc>
                  <a:txBody>
                    <a:bodyPr/>
                    <a:lstStyle/>
                    <a:p>
                      <a:r>
                        <a:rPr lang="de-DE" sz="1600" dirty="0"/>
                        <a:t>Überschuss- </a:t>
                      </a:r>
                      <a:r>
                        <a:rPr lang="de-DE" sz="1600" dirty="0" err="1"/>
                        <a:t>einspeisung</a:t>
                      </a:r>
                      <a:endParaRPr lang="de-DE" sz="1600" dirty="0"/>
                    </a:p>
                  </a:txBody>
                  <a:tcPr/>
                </a:tc>
                <a:extLst>
                  <a:ext uri="{0D108BD9-81ED-4DB2-BD59-A6C34878D82A}">
                    <a16:rowId xmlns:a16="http://schemas.microsoft.com/office/drawing/2014/main" val="3948318073"/>
                  </a:ext>
                </a:extLst>
              </a:tr>
            </a:tbl>
          </a:graphicData>
        </a:graphic>
      </p:graphicFrame>
      <p:pic>
        <p:nvPicPr>
          <p:cNvPr id="13" name="Grafik 12">
            <a:extLst>
              <a:ext uri="{FF2B5EF4-FFF2-40B4-BE49-F238E27FC236}">
                <a16:creationId xmlns:a16="http://schemas.microsoft.com/office/drawing/2014/main" id="{E9B13290-4228-5E0C-4629-525B9D056DDD}"/>
              </a:ext>
            </a:extLst>
          </p:cNvPr>
          <p:cNvPicPr>
            <a:picLocks noChangeAspect="1"/>
          </p:cNvPicPr>
          <p:nvPr/>
        </p:nvPicPr>
        <p:blipFill>
          <a:blip r:embed="rId4"/>
          <a:stretch>
            <a:fillRect/>
          </a:stretch>
        </p:blipFill>
        <p:spPr>
          <a:xfrm>
            <a:off x="3132138" y="1782687"/>
            <a:ext cx="4901085" cy="3077115"/>
          </a:xfrm>
          <a:prstGeom prst="rect">
            <a:avLst/>
          </a:prstGeom>
        </p:spPr>
      </p:pic>
      <p:pic>
        <p:nvPicPr>
          <p:cNvPr id="16" name="Grafik 15">
            <a:extLst>
              <a:ext uri="{FF2B5EF4-FFF2-40B4-BE49-F238E27FC236}">
                <a16:creationId xmlns:a16="http://schemas.microsoft.com/office/drawing/2014/main" id="{258CAC15-C0EE-F503-6432-83FC06C0A9F7}"/>
              </a:ext>
            </a:extLst>
          </p:cNvPr>
          <p:cNvPicPr>
            <a:picLocks noChangeAspect="1"/>
          </p:cNvPicPr>
          <p:nvPr/>
        </p:nvPicPr>
        <p:blipFill>
          <a:blip r:embed="rId5"/>
          <a:stretch>
            <a:fillRect/>
          </a:stretch>
        </p:blipFill>
        <p:spPr>
          <a:xfrm>
            <a:off x="3132138" y="4957434"/>
            <a:ext cx="2747497" cy="1723313"/>
          </a:xfrm>
          <a:prstGeom prst="rect">
            <a:avLst/>
          </a:prstGeom>
        </p:spPr>
      </p:pic>
    </p:spTree>
    <p:extLst>
      <p:ext uri="{BB962C8B-B14F-4D97-AF65-F5344CB8AC3E}">
        <p14:creationId xmlns:p14="http://schemas.microsoft.com/office/powerpoint/2010/main" val="1923013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58338-57D8-091C-DA1D-5ED794012735}"/>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0CD681FB-133C-CB27-2931-47C2F1F214E9}"/>
              </a:ext>
            </a:extLst>
          </p:cNvPr>
          <p:cNvSpPr/>
          <p:nvPr/>
        </p:nvSpPr>
        <p:spPr>
          <a:xfrm>
            <a:off x="265500" y="177253"/>
            <a:ext cx="6038833" cy="954107"/>
          </a:xfrm>
          <a:prstGeom prst="rect">
            <a:avLst/>
          </a:prstGeom>
        </p:spPr>
        <p:txBody>
          <a:bodyPr wrap="square">
            <a:spAutoFit/>
          </a:bodyPr>
          <a:lstStyle/>
          <a:p>
            <a:r>
              <a:rPr lang="de-DE" sz="2800" b="1" dirty="0">
                <a:solidFill>
                  <a:srgbClr val="015C19"/>
                </a:solidFill>
                <a:latin typeface="Roboto Condensed"/>
              </a:rPr>
              <a:t>Gewipo Sun GmbH</a:t>
            </a:r>
          </a:p>
          <a:p>
            <a:r>
              <a:rPr lang="de-DE" sz="2800" b="1" dirty="0">
                <a:solidFill>
                  <a:srgbClr val="015C19"/>
                </a:solidFill>
                <a:latin typeface="Roboto Condensed"/>
              </a:rPr>
              <a:t>Gewerbe | Bordesholm | 9 kWp</a:t>
            </a:r>
          </a:p>
        </p:txBody>
      </p:sp>
      <p:sp>
        <p:nvSpPr>
          <p:cNvPr id="2" name="Rechteck 1">
            <a:extLst>
              <a:ext uri="{FF2B5EF4-FFF2-40B4-BE49-F238E27FC236}">
                <a16:creationId xmlns:a16="http://schemas.microsoft.com/office/drawing/2014/main" id="{8FDDACDF-1331-202F-49B2-A7CBCA2CF429}"/>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30E22FAC-31BC-2021-39C6-9075FD85AF94}"/>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08B4AF19-E981-FCCB-1566-4612E7D9E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095" y="82245"/>
            <a:ext cx="1140877" cy="1236456"/>
          </a:xfrm>
          <a:prstGeom prst="rect">
            <a:avLst/>
          </a:prstGeom>
        </p:spPr>
      </p:pic>
      <p:sp>
        <p:nvSpPr>
          <p:cNvPr id="5" name="Rectangle 2">
            <a:extLst>
              <a:ext uri="{FF2B5EF4-FFF2-40B4-BE49-F238E27FC236}">
                <a16:creationId xmlns:a16="http://schemas.microsoft.com/office/drawing/2014/main" id="{25B52295-7CDF-1E85-F48E-BFCB39C00AEC}"/>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DE2815C6-E686-6CB3-44DD-1C04AF79864F}"/>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7411E00B-71A0-24A8-1574-3C66FA2CF83C}"/>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200F7AC5-B53A-3A1B-3453-706E6400CD94}"/>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2264AEF9-EB03-75F3-670C-61ED149D5521}"/>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3" name="Rechteck 2">
            <a:extLst>
              <a:ext uri="{FF2B5EF4-FFF2-40B4-BE49-F238E27FC236}">
                <a16:creationId xmlns:a16="http://schemas.microsoft.com/office/drawing/2014/main" id="{5FF510C2-C5A3-C7FA-2BC5-4522248AD430}"/>
              </a:ext>
            </a:extLst>
          </p:cNvPr>
          <p:cNvSpPr/>
          <p:nvPr/>
        </p:nvSpPr>
        <p:spPr>
          <a:xfrm>
            <a:off x="405592" y="4868863"/>
            <a:ext cx="2554564" cy="738664"/>
          </a:xfrm>
          <a:prstGeom prst="rect">
            <a:avLst/>
          </a:prstGeom>
        </p:spPr>
        <p:txBody>
          <a:bodyPr wrap="square">
            <a:spAutoFit/>
          </a:bodyPr>
          <a:lstStyle/>
          <a:p>
            <a:pPr defTabSz="914400"/>
            <a:r>
              <a:rPr lang="de-DE" sz="1400" u="sng" dirty="0"/>
              <a:t>Besonderheiten</a:t>
            </a:r>
          </a:p>
          <a:p>
            <a:pPr marL="342900" indent="-342900" defTabSz="914400">
              <a:buAutoNum type="alphaLcParenR"/>
            </a:pPr>
            <a:r>
              <a:rPr lang="de-DE" sz="1400" dirty="0"/>
              <a:t>Fassadenmodule</a:t>
            </a:r>
          </a:p>
          <a:p>
            <a:pPr marL="342900" indent="-342900" defTabSz="914400">
              <a:buAutoNum type="alphaLcParenR"/>
            </a:pPr>
            <a:r>
              <a:rPr lang="de-DE" sz="1400" dirty="0">
                <a:sym typeface="Wingdings" panose="05000000000000000000" pitchFamily="2" charset="2"/>
              </a:rPr>
              <a:t>Brandschutzhemen</a:t>
            </a:r>
          </a:p>
        </p:txBody>
      </p:sp>
      <p:graphicFrame>
        <p:nvGraphicFramePr>
          <p:cNvPr id="8" name="Tabelle 7">
            <a:extLst>
              <a:ext uri="{FF2B5EF4-FFF2-40B4-BE49-F238E27FC236}">
                <a16:creationId xmlns:a16="http://schemas.microsoft.com/office/drawing/2014/main" id="{AAA6EB9B-1F20-E8B3-C6B2-BB2F9A804EEA}"/>
              </a:ext>
            </a:extLst>
          </p:cNvPr>
          <p:cNvGraphicFramePr>
            <a:graphicFrameLocks noGrp="1"/>
          </p:cNvGraphicFramePr>
          <p:nvPr>
            <p:extLst>
              <p:ext uri="{D42A27DB-BD31-4B8C-83A1-F6EECF244321}">
                <p14:modId xmlns:p14="http://schemas.microsoft.com/office/powerpoint/2010/main" val="935612205"/>
              </p:ext>
            </p:extLst>
          </p:nvPr>
        </p:nvGraphicFramePr>
        <p:xfrm>
          <a:off x="405592" y="1782687"/>
          <a:ext cx="2545571" cy="2804160"/>
        </p:xfrm>
        <a:graphic>
          <a:graphicData uri="http://schemas.openxmlformats.org/drawingml/2006/table">
            <a:tbl>
              <a:tblPr firstRow="1" bandRow="1">
                <a:tableStyleId>{5940675A-B579-460E-94D1-54222C63F5DA}</a:tableStyleId>
              </a:tblPr>
              <a:tblGrid>
                <a:gridCol w="988202">
                  <a:extLst>
                    <a:ext uri="{9D8B030D-6E8A-4147-A177-3AD203B41FA5}">
                      <a16:colId xmlns:a16="http://schemas.microsoft.com/office/drawing/2014/main" val="1783686101"/>
                    </a:ext>
                  </a:extLst>
                </a:gridCol>
                <a:gridCol w="1557369">
                  <a:extLst>
                    <a:ext uri="{9D8B030D-6E8A-4147-A177-3AD203B41FA5}">
                      <a16:colId xmlns:a16="http://schemas.microsoft.com/office/drawing/2014/main" val="2357340317"/>
                    </a:ext>
                  </a:extLst>
                </a:gridCol>
              </a:tblGrid>
              <a:tr h="370840">
                <a:tc>
                  <a:txBody>
                    <a:bodyPr/>
                    <a:lstStyle/>
                    <a:p>
                      <a:r>
                        <a:rPr lang="de-DE" sz="1600" b="1" dirty="0"/>
                        <a:t>Art</a:t>
                      </a:r>
                    </a:p>
                  </a:txBody>
                  <a:tcPr/>
                </a:tc>
                <a:tc>
                  <a:txBody>
                    <a:bodyPr/>
                    <a:lstStyle/>
                    <a:p>
                      <a:r>
                        <a:rPr lang="de-DE" sz="1600" b="0" dirty="0"/>
                        <a:t>Gewerbe</a:t>
                      </a:r>
                    </a:p>
                  </a:txBody>
                  <a:tcPr/>
                </a:tc>
                <a:extLst>
                  <a:ext uri="{0D108BD9-81ED-4DB2-BD59-A6C34878D82A}">
                    <a16:rowId xmlns:a16="http://schemas.microsoft.com/office/drawing/2014/main" val="641508093"/>
                  </a:ext>
                </a:extLst>
              </a:tr>
              <a:tr h="370840">
                <a:tc>
                  <a:txBody>
                    <a:bodyPr/>
                    <a:lstStyle/>
                    <a:p>
                      <a:r>
                        <a:rPr lang="de-DE" sz="1600" b="1" dirty="0"/>
                        <a:t>kWp</a:t>
                      </a:r>
                    </a:p>
                  </a:txBody>
                  <a:tcPr/>
                </a:tc>
                <a:tc>
                  <a:txBody>
                    <a:bodyPr/>
                    <a:lstStyle/>
                    <a:p>
                      <a:r>
                        <a:rPr lang="de-DE" sz="1600" dirty="0"/>
                        <a:t>9 kWp</a:t>
                      </a:r>
                    </a:p>
                  </a:txBody>
                  <a:tcPr/>
                </a:tc>
                <a:extLst>
                  <a:ext uri="{0D108BD9-81ED-4DB2-BD59-A6C34878D82A}">
                    <a16:rowId xmlns:a16="http://schemas.microsoft.com/office/drawing/2014/main" val="2526984021"/>
                  </a:ext>
                </a:extLst>
              </a:tr>
              <a:tr h="370840">
                <a:tc>
                  <a:txBody>
                    <a:bodyPr/>
                    <a:lstStyle/>
                    <a:p>
                      <a:r>
                        <a:rPr lang="de-DE" sz="1600" b="1" dirty="0"/>
                        <a:t>Anlagen</a:t>
                      </a:r>
                    </a:p>
                  </a:txBody>
                  <a:tcPr/>
                </a:tc>
                <a:tc>
                  <a:txBody>
                    <a:bodyPr/>
                    <a:lstStyle/>
                    <a:p>
                      <a:r>
                        <a:rPr lang="de-DE" sz="1600" dirty="0"/>
                        <a:t>1</a:t>
                      </a:r>
                    </a:p>
                  </a:txBody>
                  <a:tcPr/>
                </a:tc>
                <a:extLst>
                  <a:ext uri="{0D108BD9-81ED-4DB2-BD59-A6C34878D82A}">
                    <a16:rowId xmlns:a16="http://schemas.microsoft.com/office/drawing/2014/main" val="3452796637"/>
                  </a:ext>
                </a:extLst>
              </a:tr>
              <a:tr h="370840">
                <a:tc>
                  <a:txBody>
                    <a:bodyPr/>
                    <a:lstStyle/>
                    <a:p>
                      <a:r>
                        <a:rPr lang="de-DE" sz="1600" b="1" dirty="0"/>
                        <a:t>Speicher</a:t>
                      </a:r>
                    </a:p>
                  </a:txBody>
                  <a:tcPr/>
                </a:tc>
                <a:tc>
                  <a:txBody>
                    <a:bodyPr/>
                    <a:lstStyle/>
                    <a:p>
                      <a:r>
                        <a:rPr lang="de-DE" sz="1600" dirty="0"/>
                        <a:t>-</a:t>
                      </a:r>
                    </a:p>
                  </a:txBody>
                  <a:tcPr/>
                </a:tc>
                <a:extLst>
                  <a:ext uri="{0D108BD9-81ED-4DB2-BD59-A6C34878D82A}">
                    <a16:rowId xmlns:a16="http://schemas.microsoft.com/office/drawing/2014/main" val="4246213677"/>
                  </a:ext>
                </a:extLst>
              </a:tr>
              <a:tr h="370840">
                <a:tc>
                  <a:txBody>
                    <a:bodyPr/>
                    <a:lstStyle/>
                    <a:p>
                      <a:r>
                        <a:rPr lang="de-DE" sz="1600" b="1" dirty="0"/>
                        <a:t>Wallbox</a:t>
                      </a:r>
                    </a:p>
                  </a:txBody>
                  <a:tcPr/>
                </a:tc>
                <a:tc>
                  <a:txBody>
                    <a:bodyPr/>
                    <a:lstStyle/>
                    <a:p>
                      <a:r>
                        <a:rPr lang="de-DE" sz="1600" dirty="0"/>
                        <a:t>-</a:t>
                      </a:r>
                    </a:p>
                  </a:txBody>
                  <a:tcPr/>
                </a:tc>
                <a:extLst>
                  <a:ext uri="{0D108BD9-81ED-4DB2-BD59-A6C34878D82A}">
                    <a16:rowId xmlns:a16="http://schemas.microsoft.com/office/drawing/2014/main" val="1457229102"/>
                  </a:ext>
                </a:extLst>
              </a:tr>
              <a:tr h="370840">
                <a:tc>
                  <a:txBody>
                    <a:bodyPr/>
                    <a:lstStyle/>
                    <a:p>
                      <a:r>
                        <a:rPr lang="de-DE" sz="1600" b="1" dirty="0"/>
                        <a:t>Umsatz</a:t>
                      </a:r>
                    </a:p>
                  </a:txBody>
                  <a:tcPr/>
                </a:tc>
                <a:tc>
                  <a:txBody>
                    <a:bodyPr/>
                    <a:lstStyle/>
                    <a:p>
                      <a:r>
                        <a:rPr lang="de-DE" sz="1600" dirty="0"/>
                        <a:t>&gt; 50.000 Euro</a:t>
                      </a:r>
                    </a:p>
                  </a:txBody>
                  <a:tcPr/>
                </a:tc>
                <a:extLst>
                  <a:ext uri="{0D108BD9-81ED-4DB2-BD59-A6C34878D82A}">
                    <a16:rowId xmlns:a16="http://schemas.microsoft.com/office/drawing/2014/main" val="2878400086"/>
                  </a:ext>
                </a:extLst>
              </a:tr>
              <a:tr h="370840">
                <a:tc>
                  <a:txBody>
                    <a:bodyPr/>
                    <a:lstStyle/>
                    <a:p>
                      <a:r>
                        <a:rPr lang="de-DE" sz="1600" b="1" dirty="0"/>
                        <a:t>Konzept</a:t>
                      </a:r>
                    </a:p>
                  </a:txBody>
                  <a:tcPr/>
                </a:tc>
                <a:tc>
                  <a:txBody>
                    <a:bodyPr/>
                    <a:lstStyle/>
                    <a:p>
                      <a:r>
                        <a:rPr lang="de-DE" sz="1600" dirty="0"/>
                        <a:t>Überschuss- </a:t>
                      </a:r>
                      <a:r>
                        <a:rPr lang="de-DE" sz="1600" dirty="0" err="1"/>
                        <a:t>einspeisung</a:t>
                      </a:r>
                      <a:endParaRPr lang="de-DE" sz="1600" dirty="0"/>
                    </a:p>
                  </a:txBody>
                  <a:tcPr/>
                </a:tc>
                <a:extLst>
                  <a:ext uri="{0D108BD9-81ED-4DB2-BD59-A6C34878D82A}">
                    <a16:rowId xmlns:a16="http://schemas.microsoft.com/office/drawing/2014/main" val="3948318073"/>
                  </a:ext>
                </a:extLst>
              </a:tr>
            </a:tbl>
          </a:graphicData>
        </a:graphic>
      </p:graphicFrame>
      <p:pic>
        <p:nvPicPr>
          <p:cNvPr id="15" name="Grafik 14">
            <a:extLst>
              <a:ext uri="{FF2B5EF4-FFF2-40B4-BE49-F238E27FC236}">
                <a16:creationId xmlns:a16="http://schemas.microsoft.com/office/drawing/2014/main" id="{865E663A-E0A9-544B-8B86-9747771EAADD}"/>
              </a:ext>
            </a:extLst>
          </p:cNvPr>
          <p:cNvPicPr>
            <a:picLocks noChangeAspect="1"/>
          </p:cNvPicPr>
          <p:nvPr/>
        </p:nvPicPr>
        <p:blipFill>
          <a:blip r:embed="rId4"/>
          <a:stretch>
            <a:fillRect/>
          </a:stretch>
        </p:blipFill>
        <p:spPr>
          <a:xfrm>
            <a:off x="6029990" y="1763319"/>
            <a:ext cx="3045432" cy="2030288"/>
          </a:xfrm>
          <a:prstGeom prst="rect">
            <a:avLst/>
          </a:prstGeom>
        </p:spPr>
      </p:pic>
      <p:pic>
        <p:nvPicPr>
          <p:cNvPr id="18" name="Grafik 17">
            <a:extLst>
              <a:ext uri="{FF2B5EF4-FFF2-40B4-BE49-F238E27FC236}">
                <a16:creationId xmlns:a16="http://schemas.microsoft.com/office/drawing/2014/main" id="{140BDF1D-8F8C-8D07-BC7A-FB47871212AC}"/>
              </a:ext>
            </a:extLst>
          </p:cNvPr>
          <p:cNvPicPr>
            <a:picLocks noChangeAspect="1"/>
          </p:cNvPicPr>
          <p:nvPr/>
        </p:nvPicPr>
        <p:blipFill>
          <a:blip r:embed="rId5"/>
          <a:stretch>
            <a:fillRect/>
          </a:stretch>
        </p:blipFill>
        <p:spPr>
          <a:xfrm>
            <a:off x="3070809" y="1763318"/>
            <a:ext cx="2733072" cy="2054876"/>
          </a:xfrm>
          <a:prstGeom prst="rect">
            <a:avLst/>
          </a:prstGeom>
        </p:spPr>
      </p:pic>
      <p:pic>
        <p:nvPicPr>
          <p:cNvPr id="20" name="Grafik 19">
            <a:extLst>
              <a:ext uri="{FF2B5EF4-FFF2-40B4-BE49-F238E27FC236}">
                <a16:creationId xmlns:a16="http://schemas.microsoft.com/office/drawing/2014/main" id="{832CB24B-2239-F270-7842-30F6B21FE5EF}"/>
              </a:ext>
            </a:extLst>
          </p:cNvPr>
          <p:cNvPicPr>
            <a:picLocks noChangeAspect="1"/>
          </p:cNvPicPr>
          <p:nvPr/>
        </p:nvPicPr>
        <p:blipFill>
          <a:blip r:embed="rId6"/>
          <a:stretch>
            <a:fillRect/>
          </a:stretch>
        </p:blipFill>
        <p:spPr>
          <a:xfrm>
            <a:off x="3070809" y="3941670"/>
            <a:ext cx="4757058" cy="2677857"/>
          </a:xfrm>
          <a:prstGeom prst="rect">
            <a:avLst/>
          </a:prstGeom>
        </p:spPr>
      </p:pic>
    </p:spTree>
    <p:extLst>
      <p:ext uri="{BB962C8B-B14F-4D97-AF65-F5344CB8AC3E}">
        <p14:creationId xmlns:p14="http://schemas.microsoft.com/office/powerpoint/2010/main" val="97753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6376773-9286-47C8-A2D6-61C213583C12}"/>
              </a:ext>
            </a:extLst>
          </p:cNvPr>
          <p:cNvSpPr/>
          <p:nvPr/>
        </p:nvSpPr>
        <p:spPr>
          <a:xfrm rot="10800000" flipH="1">
            <a:off x="0" y="1416866"/>
            <a:ext cx="9144000" cy="5441133"/>
          </a:xfrm>
          <a:custGeom>
            <a:avLst/>
            <a:gdLst>
              <a:gd name="connsiteX0" fmla="*/ 0 w 9143999"/>
              <a:gd name="connsiteY0" fmla="*/ 0 h 3618411"/>
              <a:gd name="connsiteX1" fmla="*/ 9143999 w 9143999"/>
              <a:gd name="connsiteY1" fmla="*/ 0 h 3618411"/>
              <a:gd name="connsiteX2" fmla="*/ 9143999 w 9143999"/>
              <a:gd name="connsiteY2" fmla="*/ 3618411 h 3618411"/>
              <a:gd name="connsiteX3" fmla="*/ 0 w 9143999"/>
              <a:gd name="connsiteY3" fmla="*/ 3618411 h 3618411"/>
              <a:gd name="connsiteX4" fmla="*/ 0 w 9143999"/>
              <a:gd name="connsiteY4" fmla="*/ 0 h 3618411"/>
              <a:gd name="connsiteX0" fmla="*/ 0 w 9152707"/>
              <a:gd name="connsiteY0" fmla="*/ 0 h 3618411"/>
              <a:gd name="connsiteX1" fmla="*/ 9143999 w 9152707"/>
              <a:gd name="connsiteY1" fmla="*/ 0 h 3618411"/>
              <a:gd name="connsiteX2" fmla="*/ 9152707 w 9152707"/>
              <a:gd name="connsiteY2" fmla="*/ 2050868 h 3618411"/>
              <a:gd name="connsiteX3" fmla="*/ 0 w 9152707"/>
              <a:gd name="connsiteY3" fmla="*/ 3618411 h 3618411"/>
              <a:gd name="connsiteX4" fmla="*/ 0 w 9152707"/>
              <a:gd name="connsiteY4" fmla="*/ 0 h 3618411"/>
              <a:gd name="connsiteX0" fmla="*/ 0 w 9152707"/>
              <a:gd name="connsiteY0" fmla="*/ 0 h 6971211"/>
              <a:gd name="connsiteX1" fmla="*/ 9143999 w 9152707"/>
              <a:gd name="connsiteY1" fmla="*/ 0 h 6971211"/>
              <a:gd name="connsiteX2" fmla="*/ 9152707 w 9152707"/>
              <a:gd name="connsiteY2" fmla="*/ 2050868 h 6971211"/>
              <a:gd name="connsiteX3" fmla="*/ 17417 w 9152707"/>
              <a:gd name="connsiteY3" fmla="*/ 6971211 h 6971211"/>
              <a:gd name="connsiteX4" fmla="*/ 0 w 9152707"/>
              <a:gd name="connsiteY4" fmla="*/ 0 h 6971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707" h="6971211">
                <a:moveTo>
                  <a:pt x="0" y="0"/>
                </a:moveTo>
                <a:lnTo>
                  <a:pt x="9143999" y="0"/>
                </a:lnTo>
                <a:cubicBezTo>
                  <a:pt x="9146902" y="683623"/>
                  <a:pt x="9149804" y="1367245"/>
                  <a:pt x="9152707" y="2050868"/>
                </a:cubicBezTo>
                <a:lnTo>
                  <a:pt x="17417" y="6971211"/>
                </a:lnTo>
                <a:cubicBezTo>
                  <a:pt x="11611" y="4647474"/>
                  <a:pt x="5806" y="2323737"/>
                  <a:pt x="0" y="0"/>
                </a:cubicBezTo>
                <a:close/>
              </a:path>
            </a:pathLst>
          </a:custGeom>
          <a:solidFill>
            <a:srgbClr val="0054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4" name="Textfeld 3">
            <a:extLst>
              <a:ext uri="{FF2B5EF4-FFF2-40B4-BE49-F238E27FC236}">
                <a16:creationId xmlns:a16="http://schemas.microsoft.com/office/drawing/2014/main" id="{1945DBB6-0281-49B1-A595-6AFBB56DFBD7}"/>
              </a:ext>
            </a:extLst>
          </p:cNvPr>
          <p:cNvSpPr txBox="1"/>
          <p:nvPr/>
        </p:nvSpPr>
        <p:spPr>
          <a:xfrm>
            <a:off x="280430" y="4274153"/>
            <a:ext cx="1791452" cy="1600438"/>
          </a:xfrm>
          <a:prstGeom prst="rect">
            <a:avLst/>
          </a:prstGeom>
          <a:noFill/>
        </p:spPr>
        <p:txBody>
          <a:bodyPr wrap="none" rtlCol="0">
            <a:spAutoFit/>
          </a:bodyPr>
          <a:lstStyle/>
          <a:p>
            <a:r>
              <a:rPr lang="de-DE" sz="1600" b="1" dirty="0">
                <a:solidFill>
                  <a:schemeClr val="bg1"/>
                </a:solidFill>
              </a:rPr>
              <a:t>Kontakt:</a:t>
            </a:r>
          </a:p>
          <a:p>
            <a:endParaRPr lang="de-DE" sz="1600" b="1" dirty="0">
              <a:solidFill>
                <a:schemeClr val="bg1"/>
              </a:solidFill>
            </a:endParaRPr>
          </a:p>
          <a:p>
            <a:r>
              <a:rPr lang="de-DE" sz="1600" b="1" dirty="0">
                <a:solidFill>
                  <a:schemeClr val="bg1"/>
                </a:solidFill>
              </a:rPr>
              <a:t>Gewipo Sun GmbH</a:t>
            </a:r>
          </a:p>
          <a:p>
            <a:r>
              <a:rPr lang="de-DE" sz="1600" b="1" dirty="0">
                <a:solidFill>
                  <a:schemeClr val="bg1"/>
                </a:solidFill>
              </a:rPr>
              <a:t>Auf der Hüls 128</a:t>
            </a:r>
          </a:p>
          <a:p>
            <a:r>
              <a:rPr lang="de-DE" sz="1600" b="1" dirty="0">
                <a:solidFill>
                  <a:schemeClr val="bg1"/>
                </a:solidFill>
              </a:rPr>
              <a:t>52068 Aachen</a:t>
            </a:r>
          </a:p>
          <a:p>
            <a:endParaRPr lang="de-DE" b="1" dirty="0">
              <a:solidFill>
                <a:schemeClr val="bg1"/>
              </a:solidFill>
            </a:endParaRPr>
          </a:p>
        </p:txBody>
      </p:sp>
      <p:pic>
        <p:nvPicPr>
          <p:cNvPr id="5" name="Grafik 4" descr="Ein Bild, das Text, Schrift, Grafiken, Screenshot enthält.&#10;&#10;Automatisch generierte Beschreibung">
            <a:extLst>
              <a:ext uri="{FF2B5EF4-FFF2-40B4-BE49-F238E27FC236}">
                <a16:creationId xmlns:a16="http://schemas.microsoft.com/office/drawing/2014/main" id="{FF0DCBD1-AB19-E6EE-B5C6-990D7E0C60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8204" y="180410"/>
            <a:ext cx="2640429" cy="2861636"/>
          </a:xfrm>
          <a:prstGeom prst="rect">
            <a:avLst/>
          </a:prstGeom>
        </p:spPr>
      </p:pic>
    </p:spTree>
    <p:extLst>
      <p:ext uri="{BB962C8B-B14F-4D97-AF65-F5344CB8AC3E}">
        <p14:creationId xmlns:p14="http://schemas.microsoft.com/office/powerpoint/2010/main" val="303317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23309-E192-FFDF-1965-8F56D6E5E248}"/>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8A8367BE-4EDC-2CD3-27EC-6C68BA28D3FD}"/>
              </a:ext>
            </a:extLst>
          </p:cNvPr>
          <p:cNvPicPr>
            <a:picLocks noChangeAspect="1"/>
          </p:cNvPicPr>
          <p:nvPr/>
        </p:nvPicPr>
        <p:blipFill>
          <a:blip r:embed="rId3"/>
          <a:stretch>
            <a:fillRect/>
          </a:stretch>
        </p:blipFill>
        <p:spPr>
          <a:xfrm>
            <a:off x="0" y="-41301"/>
            <a:ext cx="9143999" cy="6899301"/>
          </a:xfrm>
          <a:prstGeom prst="rect">
            <a:avLst/>
          </a:prstGeom>
        </p:spPr>
      </p:pic>
      <p:sp>
        <p:nvSpPr>
          <p:cNvPr id="2" name="Rechteck 1">
            <a:extLst>
              <a:ext uri="{FF2B5EF4-FFF2-40B4-BE49-F238E27FC236}">
                <a16:creationId xmlns:a16="http://schemas.microsoft.com/office/drawing/2014/main" id="{7ACD7D37-0616-CD2D-5F8E-5015C81AC4C6}"/>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pic>
        <p:nvPicPr>
          <p:cNvPr id="9" name="Grafik 8" descr="Ein Bild, das Text, Schrift, Grafiken, Screenshot enthält.&#10;&#10;Automatisch generierte Beschreibung">
            <a:extLst>
              <a:ext uri="{FF2B5EF4-FFF2-40B4-BE49-F238E27FC236}">
                <a16:creationId xmlns:a16="http://schemas.microsoft.com/office/drawing/2014/main" id="{1BA35059-369B-7ED5-517F-A8274A5E6D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095" y="82245"/>
            <a:ext cx="1140877" cy="1236456"/>
          </a:xfrm>
          <a:prstGeom prst="rect">
            <a:avLst/>
          </a:prstGeom>
        </p:spPr>
      </p:pic>
      <p:sp>
        <p:nvSpPr>
          <p:cNvPr id="5" name="Rectangle 2">
            <a:extLst>
              <a:ext uri="{FF2B5EF4-FFF2-40B4-BE49-F238E27FC236}">
                <a16:creationId xmlns:a16="http://schemas.microsoft.com/office/drawing/2014/main" id="{9485002E-7065-73B9-E331-C50FA929B259}"/>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DDD70BE8-FFBA-6312-9B5F-F15E608B7177}"/>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B6D08F10-AEC1-ECEA-F30D-564850FBA8C7}"/>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03C1661B-4932-3D12-405E-95A3E74C8EE4}"/>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AAF568AB-58ED-8C90-3246-7DC60260FFC3}"/>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Tree>
    <p:extLst>
      <p:ext uri="{BB962C8B-B14F-4D97-AF65-F5344CB8AC3E}">
        <p14:creationId xmlns:p14="http://schemas.microsoft.com/office/powerpoint/2010/main" val="3602194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5AEC6-F8CC-A185-9C01-8D61FB7D708A}"/>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92848B08-D900-B193-96D8-DA24EB8689B5}"/>
              </a:ext>
            </a:extLst>
          </p:cNvPr>
          <p:cNvSpPr/>
          <p:nvPr/>
        </p:nvSpPr>
        <p:spPr>
          <a:xfrm>
            <a:off x="265500" y="177253"/>
            <a:ext cx="6038833" cy="954107"/>
          </a:xfrm>
          <a:prstGeom prst="rect">
            <a:avLst/>
          </a:prstGeom>
        </p:spPr>
        <p:txBody>
          <a:bodyPr wrap="square">
            <a:spAutoFit/>
          </a:bodyPr>
          <a:lstStyle/>
          <a:p>
            <a:r>
              <a:rPr lang="de-DE" sz="2800" b="1" dirty="0">
                <a:solidFill>
                  <a:srgbClr val="015C19"/>
                </a:solidFill>
                <a:latin typeface="Roboto Condensed"/>
              </a:rPr>
              <a:t>Pachtmodell Kapuzinerstraße</a:t>
            </a:r>
          </a:p>
          <a:p>
            <a:r>
              <a:rPr lang="de-DE" sz="2800" b="1" dirty="0">
                <a:solidFill>
                  <a:srgbClr val="015C19"/>
                </a:solidFill>
                <a:latin typeface="Roboto Condensed"/>
              </a:rPr>
              <a:t>Gewerbe | Aachen | 28,8 kWp</a:t>
            </a:r>
          </a:p>
        </p:txBody>
      </p:sp>
      <p:sp>
        <p:nvSpPr>
          <p:cNvPr id="2" name="Rechteck 1">
            <a:extLst>
              <a:ext uri="{FF2B5EF4-FFF2-40B4-BE49-F238E27FC236}">
                <a16:creationId xmlns:a16="http://schemas.microsoft.com/office/drawing/2014/main" id="{CE97AC03-007C-F692-2E1D-968A7B0DCAC1}"/>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C655FF8D-E801-65E9-64E2-C8D75738D2A5}"/>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9DBD82AC-B64F-4C8E-AF68-09E0F943EA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095" y="82245"/>
            <a:ext cx="1140877" cy="1236456"/>
          </a:xfrm>
          <a:prstGeom prst="rect">
            <a:avLst/>
          </a:prstGeom>
        </p:spPr>
      </p:pic>
      <p:sp>
        <p:nvSpPr>
          <p:cNvPr id="5" name="Rectangle 2">
            <a:extLst>
              <a:ext uri="{FF2B5EF4-FFF2-40B4-BE49-F238E27FC236}">
                <a16:creationId xmlns:a16="http://schemas.microsoft.com/office/drawing/2014/main" id="{F6670750-A3D1-5CA6-AED0-31FA85F5955D}"/>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16D3B981-A370-8D6F-1F0C-AD8B587680AF}"/>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B1925DCE-6A9D-E3B8-6F90-2FDB91D85BF1}"/>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71EC8A24-405B-4AB0-60DB-C2D42A4714F7}"/>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52D64C1D-EC11-0C8E-C8CA-5BE62B7BDA4A}"/>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graphicFrame>
        <p:nvGraphicFramePr>
          <p:cNvPr id="4" name="Tabelle 3">
            <a:extLst>
              <a:ext uri="{FF2B5EF4-FFF2-40B4-BE49-F238E27FC236}">
                <a16:creationId xmlns:a16="http://schemas.microsoft.com/office/drawing/2014/main" id="{A16662BA-BFDB-2A52-9D44-77F87437839A}"/>
              </a:ext>
            </a:extLst>
          </p:cNvPr>
          <p:cNvGraphicFramePr>
            <a:graphicFrameLocks noGrp="1"/>
          </p:cNvGraphicFramePr>
          <p:nvPr/>
        </p:nvGraphicFramePr>
        <p:xfrm>
          <a:off x="609601" y="2578408"/>
          <a:ext cx="6687671" cy="1463040"/>
        </p:xfrm>
        <a:graphic>
          <a:graphicData uri="http://schemas.openxmlformats.org/drawingml/2006/table">
            <a:tbl>
              <a:tblPr firstRow="1" firstCol="1" bandRow="1">
                <a:tableStyleId>{5940675A-B579-460E-94D1-54222C63F5DA}</a:tableStyleId>
              </a:tblPr>
              <a:tblGrid>
                <a:gridCol w="2017058">
                  <a:extLst>
                    <a:ext uri="{9D8B030D-6E8A-4147-A177-3AD203B41FA5}">
                      <a16:colId xmlns:a16="http://schemas.microsoft.com/office/drawing/2014/main" val="2743902538"/>
                    </a:ext>
                  </a:extLst>
                </a:gridCol>
                <a:gridCol w="1380565">
                  <a:extLst>
                    <a:ext uri="{9D8B030D-6E8A-4147-A177-3AD203B41FA5}">
                      <a16:colId xmlns:a16="http://schemas.microsoft.com/office/drawing/2014/main" val="128202327"/>
                    </a:ext>
                  </a:extLst>
                </a:gridCol>
                <a:gridCol w="1183341">
                  <a:extLst>
                    <a:ext uri="{9D8B030D-6E8A-4147-A177-3AD203B41FA5}">
                      <a16:colId xmlns:a16="http://schemas.microsoft.com/office/drawing/2014/main" val="2516312819"/>
                    </a:ext>
                  </a:extLst>
                </a:gridCol>
                <a:gridCol w="2106707">
                  <a:extLst>
                    <a:ext uri="{9D8B030D-6E8A-4147-A177-3AD203B41FA5}">
                      <a16:colId xmlns:a16="http://schemas.microsoft.com/office/drawing/2014/main" val="1342985059"/>
                    </a:ext>
                  </a:extLst>
                </a:gridCol>
              </a:tblGrid>
              <a:tr h="190500">
                <a:tc>
                  <a:txBody>
                    <a:bodyPr/>
                    <a:lstStyle/>
                    <a:p>
                      <a:pPr>
                        <a:buNone/>
                      </a:pPr>
                      <a:r>
                        <a:rPr lang="de-DE" sz="1600" dirty="0">
                          <a:effectLst/>
                        </a:rPr>
                        <a:t> </a:t>
                      </a:r>
                      <a:endParaRPr lang="de-DE" sz="16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tc>
                  <a:txBody>
                    <a:bodyPr/>
                    <a:lstStyle/>
                    <a:p>
                      <a:pPr>
                        <a:buNone/>
                      </a:pPr>
                      <a:r>
                        <a:rPr lang="de-DE" sz="1600" dirty="0">
                          <a:effectLst/>
                        </a:rPr>
                        <a:t>Pacht pro Jahr (alle Gebäude)</a:t>
                      </a:r>
                      <a:endParaRPr lang="de-DE" sz="16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tc>
                  <a:txBody>
                    <a:bodyPr/>
                    <a:lstStyle/>
                    <a:p>
                      <a:pPr>
                        <a:buNone/>
                      </a:pPr>
                      <a:r>
                        <a:rPr lang="de-DE" sz="1600" dirty="0">
                          <a:effectLst/>
                        </a:rPr>
                        <a:t>Jahre</a:t>
                      </a:r>
                      <a:endParaRPr lang="de-DE" sz="16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tc>
                  <a:txBody>
                    <a:bodyPr/>
                    <a:lstStyle/>
                    <a:p>
                      <a:pPr>
                        <a:buNone/>
                      </a:pPr>
                      <a:r>
                        <a:rPr lang="de-DE" sz="1600" dirty="0">
                          <a:effectLst/>
                        </a:rPr>
                        <a:t>Pachteinnahmen Gesamt</a:t>
                      </a:r>
                      <a:endParaRPr lang="de-DE" sz="16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extLst>
                  <a:ext uri="{0D108BD9-81ED-4DB2-BD59-A6C34878D82A}">
                    <a16:rowId xmlns:a16="http://schemas.microsoft.com/office/drawing/2014/main" val="3633821743"/>
                  </a:ext>
                </a:extLst>
              </a:tr>
              <a:tr h="190500">
                <a:tc>
                  <a:txBody>
                    <a:bodyPr/>
                    <a:lstStyle/>
                    <a:p>
                      <a:pPr>
                        <a:buNone/>
                      </a:pPr>
                      <a:r>
                        <a:rPr lang="de-DE" sz="1600" dirty="0">
                          <a:effectLst/>
                        </a:rPr>
                        <a:t>Konservativ</a:t>
                      </a:r>
                      <a:endParaRPr lang="de-DE" sz="16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tc>
                  <a:txBody>
                    <a:bodyPr/>
                    <a:lstStyle/>
                    <a:p>
                      <a:pPr algn="ctr">
                        <a:buNone/>
                      </a:pPr>
                      <a:r>
                        <a:rPr lang="de-DE" sz="1600">
                          <a:effectLst/>
                        </a:rPr>
                        <a:t>        8.000,00 € </a:t>
                      </a:r>
                      <a:endParaRPr lang="de-DE" sz="160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ctr"/>
                </a:tc>
                <a:tc>
                  <a:txBody>
                    <a:bodyPr/>
                    <a:lstStyle/>
                    <a:p>
                      <a:pPr algn="ctr">
                        <a:buNone/>
                      </a:pPr>
                      <a:r>
                        <a:rPr lang="de-DE" sz="1600">
                          <a:effectLst/>
                        </a:rPr>
                        <a:t>30</a:t>
                      </a:r>
                      <a:endParaRPr lang="de-DE" sz="160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ctr"/>
                </a:tc>
                <a:tc>
                  <a:txBody>
                    <a:bodyPr/>
                    <a:lstStyle/>
                    <a:p>
                      <a:pPr algn="ctr">
                        <a:buNone/>
                      </a:pPr>
                      <a:r>
                        <a:rPr lang="de-DE" sz="1600">
                          <a:effectLst/>
                        </a:rPr>
                        <a:t>               240.000,00 € </a:t>
                      </a:r>
                      <a:endParaRPr lang="de-DE" sz="160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ctr"/>
                </a:tc>
                <a:extLst>
                  <a:ext uri="{0D108BD9-81ED-4DB2-BD59-A6C34878D82A}">
                    <a16:rowId xmlns:a16="http://schemas.microsoft.com/office/drawing/2014/main" val="2771332833"/>
                  </a:ext>
                </a:extLst>
              </a:tr>
              <a:tr h="190500">
                <a:tc>
                  <a:txBody>
                    <a:bodyPr/>
                    <a:lstStyle/>
                    <a:p>
                      <a:pPr>
                        <a:buNone/>
                      </a:pPr>
                      <a:r>
                        <a:rPr lang="de-DE" sz="1600" dirty="0">
                          <a:effectLst/>
                        </a:rPr>
                        <a:t>80% der Mietparteien nehmen das Strommodell an</a:t>
                      </a:r>
                      <a:endParaRPr lang="de-DE" sz="16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b"/>
                </a:tc>
                <a:tc>
                  <a:txBody>
                    <a:bodyPr/>
                    <a:lstStyle/>
                    <a:p>
                      <a:pPr algn="ctr">
                        <a:buNone/>
                      </a:pPr>
                      <a:r>
                        <a:rPr lang="de-DE" sz="1600" dirty="0">
                          <a:effectLst/>
                        </a:rPr>
                        <a:t>      18.599,00 € </a:t>
                      </a:r>
                      <a:endParaRPr lang="de-DE" sz="16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ctr"/>
                </a:tc>
                <a:tc>
                  <a:txBody>
                    <a:bodyPr/>
                    <a:lstStyle/>
                    <a:p>
                      <a:pPr algn="ctr">
                        <a:buNone/>
                      </a:pPr>
                      <a:r>
                        <a:rPr lang="de-DE" sz="1600">
                          <a:effectLst/>
                        </a:rPr>
                        <a:t>30</a:t>
                      </a:r>
                      <a:endParaRPr lang="de-DE" sz="160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ctr"/>
                </a:tc>
                <a:tc>
                  <a:txBody>
                    <a:bodyPr/>
                    <a:lstStyle/>
                    <a:p>
                      <a:pPr algn="ctr">
                        <a:buNone/>
                      </a:pPr>
                      <a:r>
                        <a:rPr lang="de-DE" sz="1600" dirty="0">
                          <a:effectLst/>
                        </a:rPr>
                        <a:t>               557.970,00 € </a:t>
                      </a:r>
                      <a:endParaRPr lang="de-DE" sz="1600" dirty="0">
                        <a:effectLst/>
                        <a:latin typeface="Aptos" panose="020B0004020202020204" pitchFamily="34" charset="0"/>
                        <a:ea typeface="Aptos" panose="020B0004020202020204" pitchFamily="34" charset="0"/>
                        <a:cs typeface="Aptos" panose="020B0004020202020204" pitchFamily="34" charset="0"/>
                      </a:endParaRPr>
                    </a:p>
                  </a:txBody>
                  <a:tcPr marL="44450" marR="44450" marT="0" marB="0" anchor="ctr"/>
                </a:tc>
                <a:extLst>
                  <a:ext uri="{0D108BD9-81ED-4DB2-BD59-A6C34878D82A}">
                    <a16:rowId xmlns:a16="http://schemas.microsoft.com/office/drawing/2014/main" val="3922950448"/>
                  </a:ext>
                </a:extLst>
              </a:tr>
            </a:tbl>
          </a:graphicData>
        </a:graphic>
      </p:graphicFrame>
      <p:sp>
        <p:nvSpPr>
          <p:cNvPr id="17" name="Textfeld 16">
            <a:extLst>
              <a:ext uri="{FF2B5EF4-FFF2-40B4-BE49-F238E27FC236}">
                <a16:creationId xmlns:a16="http://schemas.microsoft.com/office/drawing/2014/main" id="{294AC4BC-6B32-D0D9-61FA-BCEE15E07129}"/>
              </a:ext>
            </a:extLst>
          </p:cNvPr>
          <p:cNvSpPr txBox="1"/>
          <p:nvPr/>
        </p:nvSpPr>
        <p:spPr>
          <a:xfrm>
            <a:off x="609601" y="1667435"/>
            <a:ext cx="1828799" cy="369332"/>
          </a:xfrm>
          <a:prstGeom prst="rect">
            <a:avLst/>
          </a:prstGeom>
          <a:noFill/>
        </p:spPr>
        <p:txBody>
          <a:bodyPr wrap="square" rtlCol="0">
            <a:spAutoFit/>
          </a:bodyPr>
          <a:lstStyle/>
          <a:p>
            <a:r>
              <a:rPr lang="de-DE" b="1" dirty="0"/>
              <a:t>Stand Juli 2025</a:t>
            </a:r>
          </a:p>
        </p:txBody>
      </p:sp>
    </p:spTree>
    <p:extLst>
      <p:ext uri="{BB962C8B-B14F-4D97-AF65-F5344CB8AC3E}">
        <p14:creationId xmlns:p14="http://schemas.microsoft.com/office/powerpoint/2010/main" val="3831610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44B70-6142-1F5C-7FC8-5A818FF2FFED}"/>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F62C32F0-1664-2D57-F0F2-D1B3D23E20DF}"/>
              </a:ext>
            </a:extLst>
          </p:cNvPr>
          <p:cNvSpPr/>
          <p:nvPr/>
        </p:nvSpPr>
        <p:spPr>
          <a:xfrm>
            <a:off x="265500" y="177253"/>
            <a:ext cx="6038833" cy="954107"/>
          </a:xfrm>
          <a:prstGeom prst="rect">
            <a:avLst/>
          </a:prstGeom>
        </p:spPr>
        <p:txBody>
          <a:bodyPr wrap="square">
            <a:spAutoFit/>
          </a:bodyPr>
          <a:lstStyle/>
          <a:p>
            <a:r>
              <a:rPr lang="de-DE" sz="2800" b="1" dirty="0" err="1">
                <a:solidFill>
                  <a:srgbClr val="015C19"/>
                </a:solidFill>
                <a:latin typeface="Roboto Condensed"/>
              </a:rPr>
              <a:t>Contracting</a:t>
            </a:r>
            <a:r>
              <a:rPr lang="de-DE" sz="2800" b="1" dirty="0">
                <a:solidFill>
                  <a:srgbClr val="015C19"/>
                </a:solidFill>
                <a:latin typeface="Roboto Condensed"/>
              </a:rPr>
              <a:t> Modell</a:t>
            </a:r>
          </a:p>
          <a:p>
            <a:r>
              <a:rPr lang="de-DE" sz="2800" b="1" dirty="0" err="1">
                <a:solidFill>
                  <a:srgbClr val="015C19"/>
                </a:solidFill>
                <a:latin typeface="Roboto Condensed"/>
              </a:rPr>
              <a:t>Lynus</a:t>
            </a:r>
            <a:r>
              <a:rPr lang="de-DE" sz="2800" b="1" dirty="0">
                <a:solidFill>
                  <a:srgbClr val="015C19"/>
                </a:solidFill>
                <a:latin typeface="Roboto Condensed"/>
              </a:rPr>
              <a:t>/ </a:t>
            </a:r>
            <a:r>
              <a:rPr lang="de-DE" sz="2800" b="1" dirty="0" err="1">
                <a:solidFill>
                  <a:srgbClr val="015C19"/>
                </a:solidFill>
                <a:latin typeface="Roboto Condensed"/>
              </a:rPr>
              <a:t>Enerfin</a:t>
            </a:r>
            <a:endParaRPr lang="de-DE" sz="2800" b="1" dirty="0">
              <a:solidFill>
                <a:srgbClr val="015C19"/>
              </a:solidFill>
              <a:latin typeface="Roboto Condensed"/>
            </a:endParaRPr>
          </a:p>
        </p:txBody>
      </p:sp>
      <p:sp>
        <p:nvSpPr>
          <p:cNvPr id="2" name="Rechteck 1">
            <a:extLst>
              <a:ext uri="{FF2B5EF4-FFF2-40B4-BE49-F238E27FC236}">
                <a16:creationId xmlns:a16="http://schemas.microsoft.com/office/drawing/2014/main" id="{0C50340A-3904-1FAD-AC36-187C05779040}"/>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6A964914-A835-3D93-E91C-254E0E114EBA}"/>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BE8E312A-674D-32A7-BE19-549DB079A1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954" y="82245"/>
            <a:ext cx="968018" cy="1049115"/>
          </a:xfrm>
          <a:prstGeom prst="rect">
            <a:avLst/>
          </a:prstGeom>
        </p:spPr>
      </p:pic>
      <p:sp>
        <p:nvSpPr>
          <p:cNvPr id="5" name="Rectangle 2">
            <a:extLst>
              <a:ext uri="{FF2B5EF4-FFF2-40B4-BE49-F238E27FC236}">
                <a16:creationId xmlns:a16="http://schemas.microsoft.com/office/drawing/2014/main" id="{243E96AB-A186-CD13-342F-9ABCC88F69DA}"/>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C4557414-1B76-CA93-D13D-FFEA3FCC747C}"/>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5D262452-7CCE-B60C-9EE9-8CC705832745}"/>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CE29983B-5069-9858-8D84-4B7545126A48}"/>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D145EA41-45CE-85C5-C7D0-D1F633509BAD}"/>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8" name="Grafik 7">
            <a:extLst>
              <a:ext uri="{FF2B5EF4-FFF2-40B4-BE49-F238E27FC236}">
                <a16:creationId xmlns:a16="http://schemas.microsoft.com/office/drawing/2014/main" id="{EC2625F0-6291-623D-8A9B-73641AF01AA7}"/>
              </a:ext>
            </a:extLst>
          </p:cNvPr>
          <p:cNvPicPr>
            <a:picLocks noChangeAspect="1"/>
          </p:cNvPicPr>
          <p:nvPr/>
        </p:nvPicPr>
        <p:blipFill>
          <a:blip r:embed="rId4"/>
          <a:stretch>
            <a:fillRect/>
          </a:stretch>
        </p:blipFill>
        <p:spPr>
          <a:xfrm>
            <a:off x="526428" y="1318701"/>
            <a:ext cx="7639095" cy="5403411"/>
          </a:xfrm>
          <a:prstGeom prst="rect">
            <a:avLst/>
          </a:prstGeom>
        </p:spPr>
      </p:pic>
      <p:pic>
        <p:nvPicPr>
          <p:cNvPr id="4" name="Grafik 3">
            <a:extLst>
              <a:ext uri="{FF2B5EF4-FFF2-40B4-BE49-F238E27FC236}">
                <a16:creationId xmlns:a16="http://schemas.microsoft.com/office/drawing/2014/main" id="{CDDFC13B-6F88-91EE-CD88-56B6950D54B6}"/>
              </a:ext>
            </a:extLst>
          </p:cNvPr>
          <p:cNvPicPr>
            <a:picLocks noChangeAspect="1"/>
          </p:cNvPicPr>
          <p:nvPr/>
        </p:nvPicPr>
        <p:blipFill>
          <a:blip r:embed="rId5"/>
          <a:stretch>
            <a:fillRect/>
          </a:stretch>
        </p:blipFill>
        <p:spPr>
          <a:xfrm>
            <a:off x="2649744" y="1318701"/>
            <a:ext cx="6028588" cy="5253318"/>
          </a:xfrm>
          <a:prstGeom prst="rect">
            <a:avLst/>
          </a:prstGeom>
        </p:spPr>
      </p:pic>
    </p:spTree>
    <p:extLst>
      <p:ext uri="{BB962C8B-B14F-4D97-AF65-F5344CB8AC3E}">
        <p14:creationId xmlns:p14="http://schemas.microsoft.com/office/powerpoint/2010/main" val="192799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D5A20-6A66-636C-4D6A-9C7173094352}"/>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27056541-2C1F-08DD-2537-E5EFBDC3C4EE}"/>
              </a:ext>
            </a:extLst>
          </p:cNvPr>
          <p:cNvSpPr/>
          <p:nvPr/>
        </p:nvSpPr>
        <p:spPr>
          <a:xfrm>
            <a:off x="265500" y="177253"/>
            <a:ext cx="6038833" cy="954107"/>
          </a:xfrm>
          <a:prstGeom prst="rect">
            <a:avLst/>
          </a:prstGeom>
        </p:spPr>
        <p:txBody>
          <a:bodyPr wrap="square">
            <a:spAutoFit/>
          </a:bodyPr>
          <a:lstStyle/>
          <a:p>
            <a:r>
              <a:rPr lang="de-DE" sz="2800" b="1" dirty="0" err="1">
                <a:solidFill>
                  <a:srgbClr val="015C19"/>
                </a:solidFill>
                <a:latin typeface="Roboto Condensed"/>
              </a:rPr>
              <a:t>Contracting</a:t>
            </a:r>
            <a:r>
              <a:rPr lang="de-DE" sz="2800" b="1" dirty="0">
                <a:solidFill>
                  <a:srgbClr val="015C19"/>
                </a:solidFill>
                <a:latin typeface="Roboto Condensed"/>
              </a:rPr>
              <a:t> Modell</a:t>
            </a:r>
          </a:p>
          <a:p>
            <a:r>
              <a:rPr lang="de-DE" sz="2800" b="1" dirty="0" err="1">
                <a:solidFill>
                  <a:srgbClr val="015C19"/>
                </a:solidFill>
                <a:latin typeface="Roboto Condensed"/>
              </a:rPr>
              <a:t>Lynus</a:t>
            </a:r>
            <a:r>
              <a:rPr lang="de-DE" sz="2800" b="1" dirty="0">
                <a:solidFill>
                  <a:srgbClr val="015C19"/>
                </a:solidFill>
                <a:latin typeface="Roboto Condensed"/>
              </a:rPr>
              <a:t>/ </a:t>
            </a:r>
            <a:r>
              <a:rPr lang="de-DE" sz="2800" b="1" dirty="0" err="1">
                <a:solidFill>
                  <a:srgbClr val="015C19"/>
                </a:solidFill>
                <a:latin typeface="Roboto Condensed"/>
              </a:rPr>
              <a:t>Enerfin</a:t>
            </a:r>
            <a:endParaRPr lang="de-DE" sz="2800" b="1" dirty="0">
              <a:solidFill>
                <a:srgbClr val="015C19"/>
              </a:solidFill>
              <a:latin typeface="Roboto Condensed"/>
            </a:endParaRPr>
          </a:p>
        </p:txBody>
      </p:sp>
      <p:sp>
        <p:nvSpPr>
          <p:cNvPr id="2" name="Rechteck 1">
            <a:extLst>
              <a:ext uri="{FF2B5EF4-FFF2-40B4-BE49-F238E27FC236}">
                <a16:creationId xmlns:a16="http://schemas.microsoft.com/office/drawing/2014/main" id="{1BCDF4F6-DC88-793E-0AC2-E82DFF7DC262}"/>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9C3D346A-255B-90B6-1284-9D331C1B25BE}"/>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03EEABC7-9AA3-9391-96EB-990D929D69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954" y="82245"/>
            <a:ext cx="968018" cy="1049115"/>
          </a:xfrm>
          <a:prstGeom prst="rect">
            <a:avLst/>
          </a:prstGeom>
        </p:spPr>
      </p:pic>
      <p:sp>
        <p:nvSpPr>
          <p:cNvPr id="5" name="Rectangle 2">
            <a:extLst>
              <a:ext uri="{FF2B5EF4-FFF2-40B4-BE49-F238E27FC236}">
                <a16:creationId xmlns:a16="http://schemas.microsoft.com/office/drawing/2014/main" id="{405B8F4E-F297-CF63-B447-FECA0EE710F6}"/>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BAC8BE24-9883-25C2-8E51-A8EEA3F5CA64}"/>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BD4E9A65-D650-0205-8AE3-CBF911A8D259}"/>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BDE84F85-FDDC-35E9-D41E-218FCDE6A78B}"/>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1B7227F0-4F77-6553-BBB7-9C8C8A8BBBFA}"/>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13" name="Grafik 12">
            <a:extLst>
              <a:ext uri="{FF2B5EF4-FFF2-40B4-BE49-F238E27FC236}">
                <a16:creationId xmlns:a16="http://schemas.microsoft.com/office/drawing/2014/main" id="{4EE88CB9-A43C-1B25-E790-83985342AA6F}"/>
              </a:ext>
            </a:extLst>
          </p:cNvPr>
          <p:cNvPicPr>
            <a:picLocks noChangeAspect="1"/>
          </p:cNvPicPr>
          <p:nvPr/>
        </p:nvPicPr>
        <p:blipFill>
          <a:blip r:embed="rId4"/>
          <a:stretch>
            <a:fillRect/>
          </a:stretch>
        </p:blipFill>
        <p:spPr>
          <a:xfrm>
            <a:off x="257549" y="3309590"/>
            <a:ext cx="2850580" cy="3295688"/>
          </a:xfrm>
          <a:prstGeom prst="rect">
            <a:avLst/>
          </a:prstGeom>
        </p:spPr>
      </p:pic>
      <p:pic>
        <p:nvPicPr>
          <p:cNvPr id="16" name="Grafik 15">
            <a:extLst>
              <a:ext uri="{FF2B5EF4-FFF2-40B4-BE49-F238E27FC236}">
                <a16:creationId xmlns:a16="http://schemas.microsoft.com/office/drawing/2014/main" id="{93D145C1-2AE0-7856-F79E-9E0413025273}"/>
              </a:ext>
            </a:extLst>
          </p:cNvPr>
          <p:cNvPicPr>
            <a:picLocks noChangeAspect="1"/>
          </p:cNvPicPr>
          <p:nvPr/>
        </p:nvPicPr>
        <p:blipFill>
          <a:blip r:embed="rId5"/>
          <a:stretch>
            <a:fillRect/>
          </a:stretch>
        </p:blipFill>
        <p:spPr>
          <a:xfrm>
            <a:off x="223020" y="1272055"/>
            <a:ext cx="6427694" cy="2010352"/>
          </a:xfrm>
          <a:prstGeom prst="rect">
            <a:avLst/>
          </a:prstGeom>
        </p:spPr>
      </p:pic>
    </p:spTree>
    <p:extLst>
      <p:ext uri="{BB962C8B-B14F-4D97-AF65-F5344CB8AC3E}">
        <p14:creationId xmlns:p14="http://schemas.microsoft.com/office/powerpoint/2010/main" val="24763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DCAFD-5C83-48BD-ABE1-21285553EDDB}"/>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4EEDA866-975A-0813-BBD1-445CA05B9C86}"/>
              </a:ext>
            </a:extLst>
          </p:cNvPr>
          <p:cNvSpPr/>
          <p:nvPr/>
        </p:nvSpPr>
        <p:spPr>
          <a:xfrm>
            <a:off x="265500" y="177253"/>
            <a:ext cx="6038833" cy="954107"/>
          </a:xfrm>
          <a:prstGeom prst="rect">
            <a:avLst/>
          </a:prstGeom>
        </p:spPr>
        <p:txBody>
          <a:bodyPr wrap="square">
            <a:spAutoFit/>
          </a:bodyPr>
          <a:lstStyle/>
          <a:p>
            <a:r>
              <a:rPr lang="de-DE" sz="2800" b="1" dirty="0" err="1">
                <a:solidFill>
                  <a:srgbClr val="015C19"/>
                </a:solidFill>
                <a:latin typeface="Roboto Condensed"/>
              </a:rPr>
              <a:t>Contracting</a:t>
            </a:r>
            <a:r>
              <a:rPr lang="de-DE" sz="2800" b="1" dirty="0">
                <a:solidFill>
                  <a:srgbClr val="015C19"/>
                </a:solidFill>
                <a:latin typeface="Roboto Condensed"/>
              </a:rPr>
              <a:t> Modell</a:t>
            </a:r>
          </a:p>
          <a:p>
            <a:r>
              <a:rPr lang="de-DE" sz="2800" b="1" dirty="0" err="1">
                <a:solidFill>
                  <a:srgbClr val="015C19"/>
                </a:solidFill>
                <a:latin typeface="Roboto Condensed"/>
              </a:rPr>
              <a:t>Lynus</a:t>
            </a:r>
            <a:r>
              <a:rPr lang="de-DE" sz="2800" b="1" dirty="0">
                <a:solidFill>
                  <a:srgbClr val="015C19"/>
                </a:solidFill>
                <a:latin typeface="Roboto Condensed"/>
              </a:rPr>
              <a:t>/ </a:t>
            </a:r>
            <a:r>
              <a:rPr lang="de-DE" sz="2800" b="1" dirty="0" err="1">
                <a:solidFill>
                  <a:srgbClr val="015C19"/>
                </a:solidFill>
                <a:latin typeface="Roboto Condensed"/>
              </a:rPr>
              <a:t>Enerfin</a:t>
            </a:r>
            <a:endParaRPr lang="de-DE" sz="2800" b="1" dirty="0">
              <a:solidFill>
                <a:srgbClr val="015C19"/>
              </a:solidFill>
              <a:latin typeface="Roboto Condensed"/>
            </a:endParaRPr>
          </a:p>
        </p:txBody>
      </p:sp>
      <p:sp>
        <p:nvSpPr>
          <p:cNvPr id="2" name="Rechteck 1">
            <a:extLst>
              <a:ext uri="{FF2B5EF4-FFF2-40B4-BE49-F238E27FC236}">
                <a16:creationId xmlns:a16="http://schemas.microsoft.com/office/drawing/2014/main" id="{F8EFA2D7-6392-4D96-066E-3F0ED2A32C32}"/>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A5CE2C45-038E-1B16-5CFD-60E57EC686F6}"/>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20F4062B-15E6-1EE7-4A85-2A885A492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670" y="82245"/>
            <a:ext cx="987302" cy="1070015"/>
          </a:xfrm>
          <a:prstGeom prst="rect">
            <a:avLst/>
          </a:prstGeom>
        </p:spPr>
      </p:pic>
      <p:sp>
        <p:nvSpPr>
          <p:cNvPr id="5" name="Rectangle 2">
            <a:extLst>
              <a:ext uri="{FF2B5EF4-FFF2-40B4-BE49-F238E27FC236}">
                <a16:creationId xmlns:a16="http://schemas.microsoft.com/office/drawing/2014/main" id="{53402E5F-FD0A-7305-8A77-045841EE4D56}"/>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454669C4-6041-A116-7D6F-164D14CB800B}"/>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3D9F46B5-F16E-C1EB-16CA-C6AA487C7B75}"/>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165D32E5-040B-0C39-5688-0FA7C86D7CD1}"/>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AFAF9FA0-F465-09A8-0BE4-D33B138BD1B2}"/>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4" name="Grafik 3">
            <a:extLst>
              <a:ext uri="{FF2B5EF4-FFF2-40B4-BE49-F238E27FC236}">
                <a16:creationId xmlns:a16="http://schemas.microsoft.com/office/drawing/2014/main" id="{D7D865EF-C7D6-CEB3-634C-FA2DC7D31EEE}"/>
              </a:ext>
            </a:extLst>
          </p:cNvPr>
          <p:cNvPicPr>
            <a:picLocks noChangeAspect="1"/>
          </p:cNvPicPr>
          <p:nvPr/>
        </p:nvPicPr>
        <p:blipFill>
          <a:blip r:embed="rId4"/>
          <a:stretch>
            <a:fillRect/>
          </a:stretch>
        </p:blipFill>
        <p:spPr>
          <a:xfrm>
            <a:off x="0" y="1895244"/>
            <a:ext cx="9144000" cy="3564506"/>
          </a:xfrm>
          <a:prstGeom prst="rect">
            <a:avLst/>
          </a:prstGeom>
        </p:spPr>
      </p:pic>
    </p:spTree>
    <p:extLst>
      <p:ext uri="{BB962C8B-B14F-4D97-AF65-F5344CB8AC3E}">
        <p14:creationId xmlns:p14="http://schemas.microsoft.com/office/powerpoint/2010/main" val="318555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EEFDD-7B09-FE33-0857-32C040B677D4}"/>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1627C797-EF85-4423-1971-0FA7ADC74F01}"/>
              </a:ext>
            </a:extLst>
          </p:cNvPr>
          <p:cNvSpPr/>
          <p:nvPr/>
        </p:nvSpPr>
        <p:spPr>
          <a:xfrm>
            <a:off x="265500" y="177253"/>
            <a:ext cx="6038833" cy="954107"/>
          </a:xfrm>
          <a:prstGeom prst="rect">
            <a:avLst/>
          </a:prstGeom>
        </p:spPr>
        <p:txBody>
          <a:bodyPr wrap="square">
            <a:spAutoFit/>
          </a:bodyPr>
          <a:lstStyle/>
          <a:p>
            <a:r>
              <a:rPr lang="de-DE" sz="2800" b="1" dirty="0" err="1">
                <a:solidFill>
                  <a:srgbClr val="015C19"/>
                </a:solidFill>
                <a:latin typeface="Roboto Condensed"/>
              </a:rPr>
              <a:t>Contracting</a:t>
            </a:r>
            <a:r>
              <a:rPr lang="de-DE" sz="2800" b="1" dirty="0">
                <a:solidFill>
                  <a:srgbClr val="015C19"/>
                </a:solidFill>
                <a:latin typeface="Roboto Condensed"/>
              </a:rPr>
              <a:t> Modell</a:t>
            </a:r>
          </a:p>
          <a:p>
            <a:r>
              <a:rPr lang="de-DE" sz="2800" b="1" dirty="0" err="1">
                <a:solidFill>
                  <a:srgbClr val="015C19"/>
                </a:solidFill>
                <a:latin typeface="Roboto Condensed"/>
              </a:rPr>
              <a:t>Lynus</a:t>
            </a:r>
            <a:r>
              <a:rPr lang="de-DE" sz="2800" b="1" dirty="0">
                <a:solidFill>
                  <a:srgbClr val="015C19"/>
                </a:solidFill>
                <a:latin typeface="Roboto Condensed"/>
              </a:rPr>
              <a:t>/ </a:t>
            </a:r>
            <a:r>
              <a:rPr lang="de-DE" sz="2800" b="1" dirty="0" err="1">
                <a:solidFill>
                  <a:srgbClr val="015C19"/>
                </a:solidFill>
                <a:latin typeface="Roboto Condensed"/>
              </a:rPr>
              <a:t>Enerfin</a:t>
            </a:r>
            <a:endParaRPr lang="de-DE" sz="2800" b="1" dirty="0">
              <a:solidFill>
                <a:srgbClr val="015C19"/>
              </a:solidFill>
              <a:latin typeface="Roboto Condensed"/>
            </a:endParaRPr>
          </a:p>
        </p:txBody>
      </p:sp>
      <p:sp>
        <p:nvSpPr>
          <p:cNvPr id="2" name="Rechteck 1">
            <a:extLst>
              <a:ext uri="{FF2B5EF4-FFF2-40B4-BE49-F238E27FC236}">
                <a16:creationId xmlns:a16="http://schemas.microsoft.com/office/drawing/2014/main" id="{6546DCA9-1591-CD25-9C12-7B9D9599EF7B}"/>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53D63BF2-8C18-0D86-3A44-4F959FBF0212}"/>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0751575F-8B58-69F4-5CC2-9DA756D37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670" y="82245"/>
            <a:ext cx="987302" cy="1070015"/>
          </a:xfrm>
          <a:prstGeom prst="rect">
            <a:avLst/>
          </a:prstGeom>
        </p:spPr>
      </p:pic>
      <p:sp>
        <p:nvSpPr>
          <p:cNvPr id="5" name="Rectangle 2">
            <a:extLst>
              <a:ext uri="{FF2B5EF4-FFF2-40B4-BE49-F238E27FC236}">
                <a16:creationId xmlns:a16="http://schemas.microsoft.com/office/drawing/2014/main" id="{BAF3F695-35E7-374D-009F-FA1ACED69C6F}"/>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41034F88-9F3A-7714-DAB2-C97F383C05E5}"/>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88E1AC6E-8985-C871-24BA-EAE5A214A96F}"/>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4F2D41EF-1F4C-A68F-A1C9-9E062E433BF4}"/>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FD2C39D4-8D52-5D1D-2BAF-19DA53B345A6}"/>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8" name="Grafik 7">
            <a:extLst>
              <a:ext uri="{FF2B5EF4-FFF2-40B4-BE49-F238E27FC236}">
                <a16:creationId xmlns:a16="http://schemas.microsoft.com/office/drawing/2014/main" id="{BF141932-40EF-F341-B054-C1498B205C1F}"/>
              </a:ext>
            </a:extLst>
          </p:cNvPr>
          <p:cNvPicPr>
            <a:picLocks noChangeAspect="1"/>
          </p:cNvPicPr>
          <p:nvPr/>
        </p:nvPicPr>
        <p:blipFill>
          <a:blip r:embed="rId4"/>
          <a:stretch>
            <a:fillRect/>
          </a:stretch>
        </p:blipFill>
        <p:spPr>
          <a:xfrm>
            <a:off x="331694" y="1302825"/>
            <a:ext cx="8704729" cy="5555175"/>
          </a:xfrm>
          <a:prstGeom prst="rect">
            <a:avLst/>
          </a:prstGeom>
        </p:spPr>
      </p:pic>
    </p:spTree>
    <p:extLst>
      <p:ext uri="{BB962C8B-B14F-4D97-AF65-F5344CB8AC3E}">
        <p14:creationId xmlns:p14="http://schemas.microsoft.com/office/powerpoint/2010/main" val="3529803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92BAC-ABF6-E56E-C036-83DD25D67B39}"/>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97998A5A-40D8-D389-F493-1DF0504A690E}"/>
              </a:ext>
            </a:extLst>
          </p:cNvPr>
          <p:cNvSpPr/>
          <p:nvPr/>
        </p:nvSpPr>
        <p:spPr>
          <a:xfrm>
            <a:off x="265500" y="177253"/>
            <a:ext cx="6038833" cy="954107"/>
          </a:xfrm>
          <a:prstGeom prst="rect">
            <a:avLst/>
          </a:prstGeom>
        </p:spPr>
        <p:txBody>
          <a:bodyPr wrap="square">
            <a:spAutoFit/>
          </a:bodyPr>
          <a:lstStyle/>
          <a:p>
            <a:r>
              <a:rPr lang="de-DE" sz="2800" b="1" dirty="0" err="1">
                <a:solidFill>
                  <a:srgbClr val="015C19"/>
                </a:solidFill>
                <a:latin typeface="Roboto Condensed"/>
              </a:rPr>
              <a:t>Contracting</a:t>
            </a:r>
            <a:r>
              <a:rPr lang="de-DE" sz="2800" b="1" dirty="0">
                <a:solidFill>
                  <a:srgbClr val="015C19"/>
                </a:solidFill>
                <a:latin typeface="Roboto Condensed"/>
              </a:rPr>
              <a:t> Modell</a:t>
            </a:r>
          </a:p>
          <a:p>
            <a:r>
              <a:rPr lang="de-DE" sz="2800" b="1" dirty="0" err="1">
                <a:solidFill>
                  <a:srgbClr val="015C19"/>
                </a:solidFill>
                <a:latin typeface="Roboto Condensed"/>
              </a:rPr>
              <a:t>Lynus</a:t>
            </a:r>
            <a:r>
              <a:rPr lang="de-DE" sz="2800" b="1" dirty="0">
                <a:solidFill>
                  <a:srgbClr val="015C19"/>
                </a:solidFill>
                <a:latin typeface="Roboto Condensed"/>
              </a:rPr>
              <a:t>/ </a:t>
            </a:r>
            <a:r>
              <a:rPr lang="de-DE" sz="2800" b="1" dirty="0" err="1">
                <a:solidFill>
                  <a:srgbClr val="015C19"/>
                </a:solidFill>
                <a:latin typeface="Roboto Condensed"/>
              </a:rPr>
              <a:t>Enerfin</a:t>
            </a:r>
            <a:endParaRPr lang="de-DE" sz="2800" b="1" dirty="0">
              <a:solidFill>
                <a:srgbClr val="015C19"/>
              </a:solidFill>
              <a:latin typeface="Roboto Condensed"/>
            </a:endParaRPr>
          </a:p>
        </p:txBody>
      </p:sp>
      <p:sp>
        <p:nvSpPr>
          <p:cNvPr id="2" name="Rechteck 1">
            <a:extLst>
              <a:ext uri="{FF2B5EF4-FFF2-40B4-BE49-F238E27FC236}">
                <a16:creationId xmlns:a16="http://schemas.microsoft.com/office/drawing/2014/main" id="{8B3C6CAE-C322-5778-CDD9-4980248798BB}"/>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46D629F1-A8B0-A6AF-4CBA-AA8A70EF20A1}"/>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4C801D15-08F6-7ADD-F221-C01F891D5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670" y="82245"/>
            <a:ext cx="987302" cy="1070015"/>
          </a:xfrm>
          <a:prstGeom prst="rect">
            <a:avLst/>
          </a:prstGeom>
        </p:spPr>
      </p:pic>
      <p:sp>
        <p:nvSpPr>
          <p:cNvPr id="5" name="Rectangle 2">
            <a:extLst>
              <a:ext uri="{FF2B5EF4-FFF2-40B4-BE49-F238E27FC236}">
                <a16:creationId xmlns:a16="http://schemas.microsoft.com/office/drawing/2014/main" id="{F265EC52-C9D4-335B-5FBC-062A74A31B41}"/>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D0F93A47-6BA4-FA67-8C95-5D92F4930C69}"/>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B2B06193-F416-BD79-434C-AC3951D36F88}"/>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A2B45DE6-1349-9E2A-D5F7-1567808BEA70}"/>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C82825CD-269C-AB70-C0BF-5399B71B84A1}"/>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4" name="Grafik 3">
            <a:extLst>
              <a:ext uri="{FF2B5EF4-FFF2-40B4-BE49-F238E27FC236}">
                <a16:creationId xmlns:a16="http://schemas.microsoft.com/office/drawing/2014/main" id="{ADACF818-1DF6-6B0E-E7E7-663F5DCFBD48}"/>
              </a:ext>
            </a:extLst>
          </p:cNvPr>
          <p:cNvPicPr>
            <a:picLocks noChangeAspect="1"/>
          </p:cNvPicPr>
          <p:nvPr/>
        </p:nvPicPr>
        <p:blipFill>
          <a:blip r:embed="rId4"/>
          <a:stretch>
            <a:fillRect/>
          </a:stretch>
        </p:blipFill>
        <p:spPr>
          <a:xfrm>
            <a:off x="265500" y="1348127"/>
            <a:ext cx="8627559" cy="5461355"/>
          </a:xfrm>
          <a:prstGeom prst="rect">
            <a:avLst/>
          </a:prstGeom>
        </p:spPr>
      </p:pic>
    </p:spTree>
    <p:extLst>
      <p:ext uri="{BB962C8B-B14F-4D97-AF65-F5344CB8AC3E}">
        <p14:creationId xmlns:p14="http://schemas.microsoft.com/office/powerpoint/2010/main" val="3191722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72B547-964C-47CE-A052-360302E8741E}"/>
              </a:ext>
            </a:extLst>
          </p:cNvPr>
          <p:cNvSpPr/>
          <p:nvPr/>
        </p:nvSpPr>
        <p:spPr>
          <a:xfrm>
            <a:off x="265500" y="177253"/>
            <a:ext cx="6038833" cy="523220"/>
          </a:xfrm>
          <a:prstGeom prst="rect">
            <a:avLst/>
          </a:prstGeom>
        </p:spPr>
        <p:txBody>
          <a:bodyPr wrap="square">
            <a:spAutoFit/>
          </a:bodyPr>
          <a:lstStyle/>
          <a:p>
            <a:r>
              <a:rPr lang="de-DE" sz="2800" b="1" dirty="0">
                <a:solidFill>
                  <a:srgbClr val="015C19"/>
                </a:solidFill>
                <a:latin typeface="Roboto Condensed"/>
              </a:rPr>
              <a:t>Gewipo Sun GmbH</a:t>
            </a:r>
          </a:p>
        </p:txBody>
      </p:sp>
      <p:sp>
        <p:nvSpPr>
          <p:cNvPr id="8" name="Rechteck 7">
            <a:extLst>
              <a:ext uri="{FF2B5EF4-FFF2-40B4-BE49-F238E27FC236}">
                <a16:creationId xmlns:a16="http://schemas.microsoft.com/office/drawing/2014/main" id="{1774EC69-6C4C-432B-B71D-2E10B29DAD0C}"/>
              </a:ext>
            </a:extLst>
          </p:cNvPr>
          <p:cNvSpPr/>
          <p:nvPr/>
        </p:nvSpPr>
        <p:spPr>
          <a:xfrm>
            <a:off x="265504" y="714771"/>
            <a:ext cx="6698669" cy="461665"/>
          </a:xfrm>
          <a:prstGeom prst="rect">
            <a:avLst/>
          </a:prstGeom>
        </p:spPr>
        <p:txBody>
          <a:bodyPr wrap="square">
            <a:spAutoFit/>
          </a:bodyPr>
          <a:lstStyle/>
          <a:p>
            <a:r>
              <a:rPr lang="de-DE" sz="2400" b="1" dirty="0">
                <a:solidFill>
                  <a:srgbClr val="015C19"/>
                </a:solidFill>
                <a:latin typeface="Roboto Condensed"/>
              </a:rPr>
              <a:t>Daten und Fakten</a:t>
            </a:r>
          </a:p>
        </p:txBody>
      </p:sp>
      <p:cxnSp>
        <p:nvCxnSpPr>
          <p:cNvPr id="14" name="Gerader Verbinder 13">
            <a:extLst>
              <a:ext uri="{FF2B5EF4-FFF2-40B4-BE49-F238E27FC236}">
                <a16:creationId xmlns:a16="http://schemas.microsoft.com/office/drawing/2014/main" id="{3D32CA27-062D-4391-90F9-B2CFEC53FEEC}"/>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3" name="object 8">
            <a:extLst>
              <a:ext uri="{FF2B5EF4-FFF2-40B4-BE49-F238E27FC236}">
                <a16:creationId xmlns:a16="http://schemas.microsoft.com/office/drawing/2014/main" id="{838693CF-F385-EA72-A016-CE3840DDBFB1}"/>
              </a:ext>
            </a:extLst>
          </p:cNvPr>
          <p:cNvPicPr/>
          <p:nvPr/>
        </p:nvPicPr>
        <p:blipFill>
          <a:blip r:embed="rId3" cstate="print"/>
          <a:stretch>
            <a:fillRect/>
          </a:stretch>
        </p:blipFill>
        <p:spPr>
          <a:xfrm>
            <a:off x="1009492" y="4412052"/>
            <a:ext cx="721344" cy="715439"/>
          </a:xfrm>
          <a:prstGeom prst="rect">
            <a:avLst/>
          </a:prstGeom>
          <a:ln>
            <a:solidFill>
              <a:schemeClr val="tx1"/>
            </a:solidFill>
          </a:ln>
        </p:spPr>
      </p:pic>
      <p:pic>
        <p:nvPicPr>
          <p:cNvPr id="5" name="object 10">
            <a:extLst>
              <a:ext uri="{FF2B5EF4-FFF2-40B4-BE49-F238E27FC236}">
                <a16:creationId xmlns:a16="http://schemas.microsoft.com/office/drawing/2014/main" id="{1ECCB510-085C-5D44-08FA-F4C85CB8A972}"/>
              </a:ext>
            </a:extLst>
          </p:cNvPr>
          <p:cNvPicPr>
            <a:picLocks noChangeAspect="1"/>
          </p:cNvPicPr>
          <p:nvPr/>
        </p:nvPicPr>
        <p:blipFill>
          <a:blip r:embed="rId4" cstate="print"/>
          <a:stretch>
            <a:fillRect/>
          </a:stretch>
        </p:blipFill>
        <p:spPr>
          <a:xfrm>
            <a:off x="2169845" y="4422381"/>
            <a:ext cx="1350478" cy="361082"/>
          </a:xfrm>
          <a:prstGeom prst="rect">
            <a:avLst/>
          </a:prstGeom>
          <a:ln>
            <a:solidFill>
              <a:schemeClr val="tx1"/>
            </a:solidFill>
          </a:ln>
        </p:spPr>
      </p:pic>
      <p:pic>
        <p:nvPicPr>
          <p:cNvPr id="6" name="object 15">
            <a:extLst>
              <a:ext uri="{FF2B5EF4-FFF2-40B4-BE49-F238E27FC236}">
                <a16:creationId xmlns:a16="http://schemas.microsoft.com/office/drawing/2014/main" id="{3422018F-A721-5C33-0E62-FB5428D6763F}"/>
              </a:ext>
            </a:extLst>
          </p:cNvPr>
          <p:cNvPicPr/>
          <p:nvPr/>
        </p:nvPicPr>
        <p:blipFill>
          <a:blip r:embed="rId5" cstate="print"/>
          <a:stretch>
            <a:fillRect/>
          </a:stretch>
        </p:blipFill>
        <p:spPr>
          <a:xfrm>
            <a:off x="3789227" y="1602921"/>
            <a:ext cx="1993171" cy="905590"/>
          </a:xfrm>
          <a:prstGeom prst="rect">
            <a:avLst/>
          </a:prstGeom>
          <a:ln w="6350">
            <a:solidFill>
              <a:schemeClr val="tx1"/>
            </a:solidFill>
          </a:ln>
        </p:spPr>
      </p:pic>
      <p:sp>
        <p:nvSpPr>
          <p:cNvPr id="10" name="object 20">
            <a:extLst>
              <a:ext uri="{FF2B5EF4-FFF2-40B4-BE49-F238E27FC236}">
                <a16:creationId xmlns:a16="http://schemas.microsoft.com/office/drawing/2014/main" id="{982660D3-DA0A-5A05-DE90-73BAB10B8F27}"/>
              </a:ext>
            </a:extLst>
          </p:cNvPr>
          <p:cNvSpPr txBox="1"/>
          <p:nvPr/>
        </p:nvSpPr>
        <p:spPr>
          <a:xfrm>
            <a:off x="1100627" y="3349190"/>
            <a:ext cx="533278" cy="197490"/>
          </a:xfrm>
          <a:prstGeom prst="rect">
            <a:avLst/>
          </a:prstGeom>
          <a:ln>
            <a:solidFill>
              <a:schemeClr val="tx1"/>
            </a:solidFill>
          </a:ln>
        </p:spPr>
        <p:txBody>
          <a:bodyPr vert="horz" wrap="square" lIns="0" tIns="12700" rIns="0" bIns="0" rtlCol="0">
            <a:spAutoFit/>
          </a:bodyPr>
          <a:lstStyle/>
          <a:p>
            <a:pPr marL="12700" algn="ctr">
              <a:lnSpc>
                <a:spcPct val="100000"/>
              </a:lnSpc>
              <a:spcBef>
                <a:spcPts val="100"/>
              </a:spcBef>
            </a:pPr>
            <a:r>
              <a:rPr lang="de-DE" sz="1200" dirty="0">
                <a:latin typeface="Calibri"/>
                <a:cs typeface="Calibri"/>
              </a:rPr>
              <a:t>10</a:t>
            </a:r>
            <a:r>
              <a:rPr sz="1200" dirty="0">
                <a:latin typeface="Calibri"/>
                <a:cs typeface="Calibri"/>
              </a:rPr>
              <a:t>0</a:t>
            </a:r>
            <a:r>
              <a:rPr sz="1200" spc="5" dirty="0">
                <a:latin typeface="Calibri"/>
                <a:cs typeface="Calibri"/>
              </a:rPr>
              <a:t> </a:t>
            </a:r>
            <a:r>
              <a:rPr sz="1200" spc="-50" dirty="0">
                <a:latin typeface="Calibri"/>
                <a:cs typeface="Calibri"/>
              </a:rPr>
              <a:t>%</a:t>
            </a:r>
            <a:endParaRPr sz="1200" dirty="0">
              <a:latin typeface="Calibri"/>
              <a:cs typeface="Calibri"/>
            </a:endParaRPr>
          </a:p>
        </p:txBody>
      </p:sp>
      <p:sp>
        <p:nvSpPr>
          <p:cNvPr id="11" name="object 22">
            <a:extLst>
              <a:ext uri="{FF2B5EF4-FFF2-40B4-BE49-F238E27FC236}">
                <a16:creationId xmlns:a16="http://schemas.microsoft.com/office/drawing/2014/main" id="{7977BE81-C3D0-EC8F-411B-906E65ADD195}"/>
              </a:ext>
            </a:extLst>
          </p:cNvPr>
          <p:cNvSpPr txBox="1"/>
          <p:nvPr/>
        </p:nvSpPr>
        <p:spPr>
          <a:xfrm>
            <a:off x="2646770" y="3346100"/>
            <a:ext cx="402590" cy="197490"/>
          </a:xfrm>
          <a:prstGeom prst="rect">
            <a:avLst/>
          </a:prstGeom>
          <a:ln w="6350">
            <a:solidFill>
              <a:schemeClr val="tx1"/>
            </a:solidFill>
          </a:ln>
        </p:spPr>
        <p:txBody>
          <a:bodyPr vert="horz" wrap="square" lIns="0" tIns="12700" rIns="0" bIns="0" rtlCol="0">
            <a:spAutoFit/>
          </a:bodyPr>
          <a:lstStyle/>
          <a:p>
            <a:pPr marL="12700" algn="ctr">
              <a:lnSpc>
                <a:spcPct val="100000"/>
              </a:lnSpc>
              <a:spcBef>
                <a:spcPts val="100"/>
              </a:spcBef>
            </a:pPr>
            <a:r>
              <a:rPr lang="de-DE" sz="1200" dirty="0">
                <a:latin typeface="Calibri"/>
                <a:cs typeface="Calibri"/>
              </a:rPr>
              <a:t>6</a:t>
            </a:r>
            <a:r>
              <a:rPr sz="1200" dirty="0">
                <a:latin typeface="Calibri"/>
                <a:cs typeface="Calibri"/>
              </a:rPr>
              <a:t>0</a:t>
            </a:r>
            <a:r>
              <a:rPr sz="1200" spc="5" dirty="0">
                <a:latin typeface="Calibri"/>
                <a:cs typeface="Calibri"/>
              </a:rPr>
              <a:t> </a:t>
            </a:r>
            <a:r>
              <a:rPr sz="1200" spc="-50" dirty="0">
                <a:latin typeface="Calibri"/>
                <a:cs typeface="Calibri"/>
              </a:rPr>
              <a:t>%</a:t>
            </a:r>
            <a:endParaRPr sz="1200" dirty="0">
              <a:latin typeface="Calibri"/>
              <a:cs typeface="Calibri"/>
            </a:endParaRPr>
          </a:p>
        </p:txBody>
      </p:sp>
      <p:sp>
        <p:nvSpPr>
          <p:cNvPr id="13" name="object 22">
            <a:extLst>
              <a:ext uri="{FF2B5EF4-FFF2-40B4-BE49-F238E27FC236}">
                <a16:creationId xmlns:a16="http://schemas.microsoft.com/office/drawing/2014/main" id="{2E06466A-6ACD-9A9D-0238-A2B773634C87}"/>
              </a:ext>
            </a:extLst>
          </p:cNvPr>
          <p:cNvSpPr txBox="1"/>
          <p:nvPr/>
        </p:nvSpPr>
        <p:spPr>
          <a:xfrm>
            <a:off x="4092527" y="3339473"/>
            <a:ext cx="402590" cy="197490"/>
          </a:xfrm>
          <a:prstGeom prst="rect">
            <a:avLst/>
          </a:prstGeom>
          <a:ln w="6350">
            <a:solidFill>
              <a:schemeClr val="tx1"/>
            </a:solidFill>
          </a:ln>
        </p:spPr>
        <p:txBody>
          <a:bodyPr vert="horz" wrap="square" lIns="0" tIns="12700" rIns="0" bIns="0" rtlCol="0">
            <a:spAutoFit/>
          </a:bodyPr>
          <a:lstStyle/>
          <a:p>
            <a:pPr marL="12700" algn="ctr">
              <a:lnSpc>
                <a:spcPct val="100000"/>
              </a:lnSpc>
              <a:spcBef>
                <a:spcPts val="100"/>
              </a:spcBef>
            </a:pPr>
            <a:r>
              <a:rPr lang="de-DE" sz="1200" dirty="0">
                <a:latin typeface="Calibri"/>
                <a:cs typeface="Calibri"/>
              </a:rPr>
              <a:t>5</a:t>
            </a:r>
            <a:r>
              <a:rPr sz="1200" dirty="0">
                <a:latin typeface="Calibri"/>
                <a:cs typeface="Calibri"/>
              </a:rPr>
              <a:t>0</a:t>
            </a:r>
            <a:r>
              <a:rPr sz="1200" spc="5" dirty="0">
                <a:latin typeface="Calibri"/>
                <a:cs typeface="Calibri"/>
              </a:rPr>
              <a:t> </a:t>
            </a:r>
            <a:r>
              <a:rPr sz="1200" spc="-50" dirty="0">
                <a:latin typeface="Calibri"/>
                <a:cs typeface="Calibri"/>
              </a:rPr>
              <a:t>%</a:t>
            </a:r>
            <a:endParaRPr sz="1200" dirty="0">
              <a:latin typeface="Calibri"/>
              <a:cs typeface="Calibri"/>
            </a:endParaRPr>
          </a:p>
        </p:txBody>
      </p:sp>
      <p:cxnSp>
        <p:nvCxnSpPr>
          <p:cNvPr id="15" name="Gerade Verbindung mit Pfeil 14">
            <a:extLst>
              <a:ext uri="{FF2B5EF4-FFF2-40B4-BE49-F238E27FC236}">
                <a16:creationId xmlns:a16="http://schemas.microsoft.com/office/drawing/2014/main" id="{C9F8F42B-A3FF-EBAA-5720-28572E420E29}"/>
              </a:ext>
            </a:extLst>
          </p:cNvPr>
          <p:cNvCxnSpPr>
            <a:cxnSpLocks/>
            <a:stCxn id="10" idx="2"/>
            <a:endCxn id="3" idx="0"/>
          </p:cNvCxnSpPr>
          <p:nvPr/>
        </p:nvCxnSpPr>
        <p:spPr>
          <a:xfrm>
            <a:off x="1367266" y="3546680"/>
            <a:ext cx="2898" cy="865372"/>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Grafik 15">
            <a:extLst>
              <a:ext uri="{FF2B5EF4-FFF2-40B4-BE49-F238E27FC236}">
                <a16:creationId xmlns:a16="http://schemas.microsoft.com/office/drawing/2014/main" id="{6CC26857-102B-6BCE-894E-C8AA80AE4B56}"/>
              </a:ext>
            </a:extLst>
          </p:cNvPr>
          <p:cNvPicPr>
            <a:picLocks noChangeAspect="1"/>
          </p:cNvPicPr>
          <p:nvPr/>
        </p:nvPicPr>
        <p:blipFill>
          <a:blip r:embed="rId6"/>
          <a:stretch>
            <a:fillRect/>
          </a:stretch>
        </p:blipFill>
        <p:spPr>
          <a:xfrm>
            <a:off x="7342459" y="4437776"/>
            <a:ext cx="902348" cy="565396"/>
          </a:xfrm>
          <a:prstGeom prst="rect">
            <a:avLst/>
          </a:prstGeom>
        </p:spPr>
      </p:pic>
      <p:pic>
        <p:nvPicPr>
          <p:cNvPr id="17" name="Grafik 16">
            <a:extLst>
              <a:ext uri="{FF2B5EF4-FFF2-40B4-BE49-F238E27FC236}">
                <a16:creationId xmlns:a16="http://schemas.microsoft.com/office/drawing/2014/main" id="{8B8291DF-2B49-9CFD-20ED-83B9131A89DE}"/>
              </a:ext>
            </a:extLst>
          </p:cNvPr>
          <p:cNvPicPr>
            <a:picLocks noChangeAspect="1"/>
          </p:cNvPicPr>
          <p:nvPr/>
        </p:nvPicPr>
        <p:blipFill>
          <a:blip r:embed="rId7"/>
          <a:stretch>
            <a:fillRect/>
          </a:stretch>
        </p:blipFill>
        <p:spPr>
          <a:xfrm>
            <a:off x="3974097" y="4421007"/>
            <a:ext cx="659269" cy="715440"/>
          </a:xfrm>
          <a:prstGeom prst="rect">
            <a:avLst/>
          </a:prstGeom>
          <a:ln>
            <a:solidFill>
              <a:schemeClr val="tx1"/>
            </a:solidFill>
          </a:ln>
        </p:spPr>
      </p:pic>
      <p:sp>
        <p:nvSpPr>
          <p:cNvPr id="18" name="object 28">
            <a:extLst>
              <a:ext uri="{FF2B5EF4-FFF2-40B4-BE49-F238E27FC236}">
                <a16:creationId xmlns:a16="http://schemas.microsoft.com/office/drawing/2014/main" id="{1917B783-8580-B549-7A85-FD11CC468C03}"/>
              </a:ext>
            </a:extLst>
          </p:cNvPr>
          <p:cNvSpPr txBox="1"/>
          <p:nvPr/>
        </p:nvSpPr>
        <p:spPr>
          <a:xfrm>
            <a:off x="7620900" y="3323939"/>
            <a:ext cx="325120" cy="197490"/>
          </a:xfrm>
          <a:prstGeom prst="rect">
            <a:avLst/>
          </a:prstGeom>
          <a:ln>
            <a:solidFill>
              <a:schemeClr val="tx1"/>
            </a:solidFill>
          </a:ln>
        </p:spPr>
        <p:txBody>
          <a:bodyPr vert="horz" wrap="square" lIns="0" tIns="12700" rIns="0" bIns="0" rtlCol="0">
            <a:spAutoFit/>
          </a:bodyPr>
          <a:lstStyle/>
          <a:p>
            <a:pPr marL="12700" algn="ctr">
              <a:lnSpc>
                <a:spcPct val="100000"/>
              </a:lnSpc>
              <a:spcBef>
                <a:spcPts val="100"/>
              </a:spcBef>
            </a:pPr>
            <a:r>
              <a:rPr lang="de-DE" sz="1200" dirty="0">
                <a:latin typeface="Calibri"/>
                <a:cs typeface="Calibri"/>
              </a:rPr>
              <a:t>4</a:t>
            </a:r>
            <a:r>
              <a:rPr sz="1200" dirty="0">
                <a:latin typeface="Calibri"/>
                <a:cs typeface="Calibri"/>
              </a:rPr>
              <a:t>0</a:t>
            </a:r>
            <a:r>
              <a:rPr sz="1200" spc="5" dirty="0">
                <a:latin typeface="Calibri"/>
                <a:cs typeface="Calibri"/>
              </a:rPr>
              <a:t> </a:t>
            </a:r>
            <a:r>
              <a:rPr sz="1200" spc="-50" dirty="0">
                <a:latin typeface="Calibri"/>
                <a:cs typeface="Calibri"/>
              </a:rPr>
              <a:t>%</a:t>
            </a:r>
            <a:endParaRPr sz="1200" dirty="0">
              <a:latin typeface="Calibri"/>
              <a:cs typeface="Calibri"/>
            </a:endParaRPr>
          </a:p>
        </p:txBody>
      </p:sp>
      <p:cxnSp>
        <p:nvCxnSpPr>
          <p:cNvPr id="21" name="Gerader Verbinder 20">
            <a:extLst>
              <a:ext uri="{FF2B5EF4-FFF2-40B4-BE49-F238E27FC236}">
                <a16:creationId xmlns:a16="http://schemas.microsoft.com/office/drawing/2014/main" id="{7E8B318A-0F84-2665-309C-B2CB26DA18EB}"/>
              </a:ext>
            </a:extLst>
          </p:cNvPr>
          <p:cNvCxnSpPr>
            <a:cxnSpLocks/>
            <a:endCxn id="10" idx="0"/>
          </p:cNvCxnSpPr>
          <p:nvPr/>
        </p:nvCxnSpPr>
        <p:spPr>
          <a:xfrm>
            <a:off x="1367266" y="2826226"/>
            <a:ext cx="0" cy="52296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3B3EBFC-D353-7D90-672B-E31B92A776AE}"/>
              </a:ext>
            </a:extLst>
          </p:cNvPr>
          <p:cNvCxnSpPr>
            <a:cxnSpLocks/>
            <a:endCxn id="11" idx="0"/>
          </p:cNvCxnSpPr>
          <p:nvPr/>
        </p:nvCxnSpPr>
        <p:spPr>
          <a:xfrm>
            <a:off x="2848065" y="2816450"/>
            <a:ext cx="0" cy="5296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9A09064A-15E3-E2BB-3769-817C0FBDFB45}"/>
              </a:ext>
            </a:extLst>
          </p:cNvPr>
          <p:cNvCxnSpPr>
            <a:cxnSpLocks/>
            <a:endCxn id="13" idx="0"/>
          </p:cNvCxnSpPr>
          <p:nvPr/>
        </p:nvCxnSpPr>
        <p:spPr>
          <a:xfrm>
            <a:off x="4284674" y="2845115"/>
            <a:ext cx="9148" cy="49435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9D405658-DF9A-0636-8A99-CAF97FBBAA19}"/>
              </a:ext>
            </a:extLst>
          </p:cNvPr>
          <p:cNvCxnSpPr>
            <a:cxnSpLocks/>
          </p:cNvCxnSpPr>
          <p:nvPr/>
        </p:nvCxnSpPr>
        <p:spPr>
          <a:xfrm>
            <a:off x="7782437" y="2860229"/>
            <a:ext cx="0" cy="473493"/>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1FD2C003-6D78-479A-78AC-B91A300A60BB}"/>
              </a:ext>
            </a:extLst>
          </p:cNvPr>
          <p:cNvCxnSpPr>
            <a:cxnSpLocks/>
            <a:stCxn id="11" idx="2"/>
            <a:endCxn id="5" idx="0"/>
          </p:cNvCxnSpPr>
          <p:nvPr/>
        </p:nvCxnSpPr>
        <p:spPr>
          <a:xfrm flipH="1">
            <a:off x="2845084" y="3543590"/>
            <a:ext cx="2981" cy="878791"/>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8E60EB48-E574-DE57-ED55-2CB56C30BAD2}"/>
              </a:ext>
            </a:extLst>
          </p:cNvPr>
          <p:cNvCxnSpPr>
            <a:cxnSpLocks/>
            <a:stCxn id="13" idx="2"/>
            <a:endCxn id="17" idx="0"/>
          </p:cNvCxnSpPr>
          <p:nvPr/>
        </p:nvCxnSpPr>
        <p:spPr>
          <a:xfrm>
            <a:off x="4293822" y="3536963"/>
            <a:ext cx="9910" cy="884044"/>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3DD1D290-69D5-D316-D95D-4E8928131ADA}"/>
              </a:ext>
            </a:extLst>
          </p:cNvPr>
          <p:cNvCxnSpPr>
            <a:cxnSpLocks/>
            <a:endCxn id="16" idx="0"/>
          </p:cNvCxnSpPr>
          <p:nvPr/>
        </p:nvCxnSpPr>
        <p:spPr>
          <a:xfrm>
            <a:off x="7782437" y="3531205"/>
            <a:ext cx="11196" cy="906571"/>
          </a:xfrm>
          <a:prstGeom prst="straightConnector1">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2" name="Grafik 31" descr="Ein Bild, das Text, Schrift, Grafiken, Screenshot enthält.&#10;&#10;Automatisch generierte Beschreibung">
            <a:extLst>
              <a:ext uri="{FF2B5EF4-FFF2-40B4-BE49-F238E27FC236}">
                <a16:creationId xmlns:a16="http://schemas.microsoft.com/office/drawing/2014/main" id="{2A99189E-428E-8F5F-C490-1D4B734230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66506" y="82245"/>
            <a:ext cx="1013466" cy="1098371"/>
          </a:xfrm>
          <a:prstGeom prst="rect">
            <a:avLst/>
          </a:prstGeom>
        </p:spPr>
      </p:pic>
      <p:cxnSp>
        <p:nvCxnSpPr>
          <p:cNvPr id="41" name="Gerade Verbindung 40"/>
          <p:cNvCxnSpPr>
            <a:stCxn id="6" idx="2"/>
          </p:cNvCxnSpPr>
          <p:nvPr/>
        </p:nvCxnSpPr>
        <p:spPr>
          <a:xfrm flipH="1">
            <a:off x="1370164" y="2508511"/>
            <a:ext cx="3415649" cy="317716"/>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a:stCxn id="6" idx="2"/>
          </p:cNvCxnSpPr>
          <p:nvPr/>
        </p:nvCxnSpPr>
        <p:spPr>
          <a:xfrm flipH="1">
            <a:off x="2848065" y="2508511"/>
            <a:ext cx="1937748" cy="30793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flipH="1">
            <a:off x="4277117" y="2508511"/>
            <a:ext cx="501139" cy="35171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a:stCxn id="6" idx="2"/>
          </p:cNvCxnSpPr>
          <p:nvPr/>
        </p:nvCxnSpPr>
        <p:spPr>
          <a:xfrm>
            <a:off x="4785813" y="2508511"/>
            <a:ext cx="3007820" cy="35171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045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72725-4862-3426-9C47-BE6EA55C074F}"/>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26FAABC1-2C4D-CC3D-5F4D-D20BB60F6F9F}"/>
              </a:ext>
            </a:extLst>
          </p:cNvPr>
          <p:cNvSpPr/>
          <p:nvPr/>
        </p:nvSpPr>
        <p:spPr>
          <a:xfrm>
            <a:off x="265500" y="177253"/>
            <a:ext cx="6038833" cy="954107"/>
          </a:xfrm>
          <a:prstGeom prst="rect">
            <a:avLst/>
          </a:prstGeom>
        </p:spPr>
        <p:txBody>
          <a:bodyPr wrap="square">
            <a:spAutoFit/>
          </a:bodyPr>
          <a:lstStyle/>
          <a:p>
            <a:r>
              <a:rPr lang="de-DE" sz="2800" b="1" dirty="0" err="1">
                <a:solidFill>
                  <a:srgbClr val="015C19"/>
                </a:solidFill>
                <a:latin typeface="Roboto Condensed"/>
              </a:rPr>
              <a:t>Contracting</a:t>
            </a:r>
            <a:r>
              <a:rPr lang="de-DE" sz="2800" b="1" dirty="0">
                <a:solidFill>
                  <a:srgbClr val="015C19"/>
                </a:solidFill>
                <a:latin typeface="Roboto Condensed"/>
              </a:rPr>
              <a:t> Modell</a:t>
            </a:r>
          </a:p>
          <a:p>
            <a:r>
              <a:rPr lang="de-DE" sz="2800" b="1" dirty="0" err="1">
                <a:solidFill>
                  <a:srgbClr val="015C19"/>
                </a:solidFill>
                <a:latin typeface="Roboto Condensed"/>
              </a:rPr>
              <a:t>Lynus</a:t>
            </a:r>
            <a:r>
              <a:rPr lang="de-DE" sz="2800" b="1" dirty="0">
                <a:solidFill>
                  <a:srgbClr val="015C19"/>
                </a:solidFill>
                <a:latin typeface="Roboto Condensed"/>
              </a:rPr>
              <a:t>/ </a:t>
            </a:r>
            <a:r>
              <a:rPr lang="de-DE" sz="2800" b="1" dirty="0" err="1">
                <a:solidFill>
                  <a:srgbClr val="015C19"/>
                </a:solidFill>
                <a:latin typeface="Roboto Condensed"/>
              </a:rPr>
              <a:t>Enerfin</a:t>
            </a:r>
            <a:endParaRPr lang="de-DE" sz="2800" b="1" dirty="0">
              <a:solidFill>
                <a:srgbClr val="015C19"/>
              </a:solidFill>
              <a:latin typeface="Roboto Condensed"/>
            </a:endParaRPr>
          </a:p>
        </p:txBody>
      </p:sp>
      <p:sp>
        <p:nvSpPr>
          <p:cNvPr id="2" name="Rechteck 1">
            <a:extLst>
              <a:ext uri="{FF2B5EF4-FFF2-40B4-BE49-F238E27FC236}">
                <a16:creationId xmlns:a16="http://schemas.microsoft.com/office/drawing/2014/main" id="{643E1A93-E733-A300-EDA8-BBABCCB5E06B}"/>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4CAD94CC-DFA3-9AE1-83D1-340EFA705595}"/>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66CA83CB-F34F-A6AE-1420-DB09281FE3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2670" y="82245"/>
            <a:ext cx="987302" cy="1070015"/>
          </a:xfrm>
          <a:prstGeom prst="rect">
            <a:avLst/>
          </a:prstGeom>
        </p:spPr>
      </p:pic>
      <p:sp>
        <p:nvSpPr>
          <p:cNvPr id="5" name="Rectangle 2">
            <a:extLst>
              <a:ext uri="{FF2B5EF4-FFF2-40B4-BE49-F238E27FC236}">
                <a16:creationId xmlns:a16="http://schemas.microsoft.com/office/drawing/2014/main" id="{24C64908-2101-BDE2-6F5F-DED643C1770A}"/>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09A8AE15-180A-998E-3EB4-47553673E7DE}"/>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5FA995AC-3582-01FC-77AB-60A4E21EED12}"/>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4FFD069C-28D5-9BC1-5DDF-9F9A1E3DC215}"/>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5BCDA8F4-1452-3D9C-01F6-999A11D70A6C}"/>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8" name="Grafik 7">
            <a:extLst>
              <a:ext uri="{FF2B5EF4-FFF2-40B4-BE49-F238E27FC236}">
                <a16:creationId xmlns:a16="http://schemas.microsoft.com/office/drawing/2014/main" id="{8D80E334-8E70-784F-8E64-39BF0286812B}"/>
              </a:ext>
            </a:extLst>
          </p:cNvPr>
          <p:cNvPicPr>
            <a:picLocks noChangeAspect="1"/>
          </p:cNvPicPr>
          <p:nvPr/>
        </p:nvPicPr>
        <p:blipFill>
          <a:blip r:embed="rId4"/>
          <a:stretch>
            <a:fillRect/>
          </a:stretch>
        </p:blipFill>
        <p:spPr>
          <a:xfrm>
            <a:off x="265501" y="1351506"/>
            <a:ext cx="8619608" cy="5456322"/>
          </a:xfrm>
          <a:prstGeom prst="rect">
            <a:avLst/>
          </a:prstGeom>
        </p:spPr>
      </p:pic>
    </p:spTree>
    <p:extLst>
      <p:ext uri="{BB962C8B-B14F-4D97-AF65-F5344CB8AC3E}">
        <p14:creationId xmlns:p14="http://schemas.microsoft.com/office/powerpoint/2010/main" val="1046710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CAA7D-F0AC-9EF2-7F30-7A9E5503CE77}"/>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8ED71516-4146-7020-8A02-1DEBCA9ADB9E}"/>
              </a:ext>
            </a:extLst>
          </p:cNvPr>
          <p:cNvSpPr/>
          <p:nvPr/>
        </p:nvSpPr>
        <p:spPr>
          <a:xfrm>
            <a:off x="265500" y="177253"/>
            <a:ext cx="6038833" cy="523220"/>
          </a:xfrm>
          <a:prstGeom prst="rect">
            <a:avLst/>
          </a:prstGeom>
        </p:spPr>
        <p:txBody>
          <a:bodyPr wrap="square">
            <a:spAutoFit/>
          </a:bodyPr>
          <a:lstStyle/>
          <a:p>
            <a:r>
              <a:rPr lang="de-DE" sz="2800" b="1" dirty="0">
                <a:solidFill>
                  <a:srgbClr val="015C19"/>
                </a:solidFill>
                <a:latin typeface="Roboto Condensed"/>
              </a:rPr>
              <a:t>Gewipo Sun GmbH</a:t>
            </a:r>
          </a:p>
        </p:txBody>
      </p:sp>
      <p:sp>
        <p:nvSpPr>
          <p:cNvPr id="8" name="Rechteck 7">
            <a:extLst>
              <a:ext uri="{FF2B5EF4-FFF2-40B4-BE49-F238E27FC236}">
                <a16:creationId xmlns:a16="http://schemas.microsoft.com/office/drawing/2014/main" id="{9AD8CE35-D5B9-55B3-1782-78BE643456B4}"/>
              </a:ext>
            </a:extLst>
          </p:cNvPr>
          <p:cNvSpPr/>
          <p:nvPr/>
        </p:nvSpPr>
        <p:spPr>
          <a:xfrm>
            <a:off x="265504" y="714771"/>
            <a:ext cx="6698669" cy="461665"/>
          </a:xfrm>
          <a:prstGeom prst="rect">
            <a:avLst/>
          </a:prstGeom>
        </p:spPr>
        <p:txBody>
          <a:bodyPr wrap="square">
            <a:spAutoFit/>
          </a:bodyPr>
          <a:lstStyle/>
          <a:p>
            <a:r>
              <a:rPr lang="de-DE" sz="2400" b="1" dirty="0">
                <a:solidFill>
                  <a:srgbClr val="015C19"/>
                </a:solidFill>
                <a:latin typeface="Roboto Condensed"/>
              </a:rPr>
              <a:t>Daten und Fakten</a:t>
            </a:r>
          </a:p>
        </p:txBody>
      </p:sp>
      <p:cxnSp>
        <p:nvCxnSpPr>
          <p:cNvPr id="14" name="Gerader Verbinder 13">
            <a:extLst>
              <a:ext uri="{FF2B5EF4-FFF2-40B4-BE49-F238E27FC236}">
                <a16:creationId xmlns:a16="http://schemas.microsoft.com/office/drawing/2014/main" id="{0AA133B9-8632-C676-DA69-3077479B396E}"/>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32" name="Grafik 31" descr="Ein Bild, das Text, Schrift, Grafiken, Screenshot enthält.&#10;&#10;Automatisch generierte Beschreibung">
            <a:extLst>
              <a:ext uri="{FF2B5EF4-FFF2-40B4-BE49-F238E27FC236}">
                <a16:creationId xmlns:a16="http://schemas.microsoft.com/office/drawing/2014/main" id="{D239F43D-8FD9-2B95-A158-DCD2681F1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506" y="82245"/>
            <a:ext cx="1013466" cy="1098371"/>
          </a:xfrm>
          <a:prstGeom prst="rect">
            <a:avLst/>
          </a:prstGeom>
        </p:spPr>
      </p:pic>
      <p:sp>
        <p:nvSpPr>
          <p:cNvPr id="2" name="Rechteck 1">
            <a:extLst>
              <a:ext uri="{FF2B5EF4-FFF2-40B4-BE49-F238E27FC236}">
                <a16:creationId xmlns:a16="http://schemas.microsoft.com/office/drawing/2014/main" id="{16343A0C-BF88-5D90-D3F4-E497E2B68D63}"/>
              </a:ext>
            </a:extLst>
          </p:cNvPr>
          <p:cNvSpPr/>
          <p:nvPr/>
        </p:nvSpPr>
        <p:spPr>
          <a:xfrm>
            <a:off x="4535488" y="1190734"/>
            <a:ext cx="4479682" cy="52236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DE" sz="1400" b="0" i="0" u="none" strike="noStrike" baseline="0" dirty="0">
              <a:solidFill>
                <a:schemeClr val="tx1"/>
              </a:solidFill>
              <a:latin typeface="Calibri" panose="020F0502020204030204" pitchFamily="34" charset="0"/>
            </a:endParaRPr>
          </a:p>
          <a:p>
            <a:pPr marR="8980" algn="l"/>
            <a:r>
              <a:rPr lang="de-DE" sz="1400" b="0" i="0" u="none" strike="noStrike" baseline="0" dirty="0">
                <a:solidFill>
                  <a:schemeClr val="tx1"/>
                </a:solidFill>
                <a:latin typeface="Calibri" panose="020F0502020204030204" pitchFamily="34" charset="0"/>
              </a:rPr>
              <a:t>Die Gewipo Sun GmbH ist Teil der WP Grün Investment 2022 gegründet worden. Die WP Grün Investmentgruppe hat Ihren Schwerpunkt im Bereich Bauen und Energie und verfügt langjährig Erfahrungen und Expertise in diesem Bereich. Mit unseren Teams sind wir deutschlandweit für unsere Kunden tätig und liefern von privaten bis zu gewerblichen Kunden ein maßgeschneidertes Konzept für Ihre Bedürfnisse –von Anfang an.</a:t>
            </a:r>
          </a:p>
          <a:p>
            <a:pPr marR="8980" algn="l"/>
            <a:endParaRPr lang="de-DE" sz="1400" b="0" i="0" u="none" strike="noStrike" baseline="0" dirty="0">
              <a:solidFill>
                <a:schemeClr val="tx1"/>
              </a:solidFill>
              <a:latin typeface="Calibri" panose="020F0502020204030204" pitchFamily="34" charset="0"/>
            </a:endParaRPr>
          </a:p>
          <a:p>
            <a:pPr marR="16610" algn="l"/>
            <a:r>
              <a:rPr lang="de-DE" sz="1400" b="0" i="0" u="none" strike="noStrike" baseline="0" dirty="0">
                <a:solidFill>
                  <a:schemeClr val="tx1"/>
                </a:solidFill>
                <a:latin typeface="Calibri" panose="020F0502020204030204" pitchFamily="34" charset="0"/>
              </a:rPr>
              <a:t>Wir, die Gewipo Sun GmbH, mit Sitz in Aachen sind spezialisiert auf das Planen und Installieren PV-Anlagen für unsere privaten und gewerblichen Kunden. </a:t>
            </a:r>
          </a:p>
          <a:p>
            <a:pPr marR="10830" algn="l"/>
            <a:r>
              <a:rPr lang="de-DE" sz="1400" b="0" i="0" u="none" strike="noStrike" baseline="0" dirty="0">
                <a:solidFill>
                  <a:schemeClr val="tx1"/>
                </a:solidFill>
                <a:latin typeface="Calibri" panose="020F0502020204030204" pitchFamily="34" charset="0"/>
              </a:rPr>
              <a:t>Wir übernehmen alles, damit der Betrieb der PV-Anlage sicher und rechtskonform ist. Die Investitionssicherheit der PV-Anlage unserer Kunden ist unser Maßstab und unsere Aufgabe. Dazu gehören sämtliche administrativen, baulichen und betrieblichen Maßnahmen - auch mit Hilfe unserer Schwesterunternehmen.</a:t>
            </a:r>
          </a:p>
          <a:p>
            <a:pPr marR="10830" algn="l"/>
            <a:endParaRPr lang="de-DE" sz="1400" b="0" i="0" u="none" strike="noStrike" baseline="0" dirty="0">
              <a:solidFill>
                <a:schemeClr val="tx1"/>
              </a:solidFill>
              <a:latin typeface="Calibri" panose="020F0502020204030204" pitchFamily="34" charset="0"/>
            </a:endParaRPr>
          </a:p>
          <a:p>
            <a:pPr marR="19720" algn="l"/>
            <a:r>
              <a:rPr lang="de-DE" sz="1400" b="0" i="0" u="none" strike="noStrike" baseline="0" dirty="0">
                <a:solidFill>
                  <a:schemeClr val="tx1"/>
                </a:solidFill>
                <a:latin typeface="Calibri" panose="020F0502020204030204" pitchFamily="34" charset="0"/>
              </a:rPr>
              <a:t>Wir unterstützen unsere Kunden von der Planung neuer PV-Anlagen bis zur Inbetriebnahme und liefern ein maßgeschneidertes Konzept für die individuellen Bedürfnisse unserer Kunden.</a:t>
            </a:r>
            <a:endParaRPr lang="de-DE" sz="1400" dirty="0">
              <a:solidFill>
                <a:schemeClr val="tx1"/>
              </a:solidFill>
            </a:endParaRPr>
          </a:p>
        </p:txBody>
      </p:sp>
      <p:pic>
        <p:nvPicPr>
          <p:cNvPr id="19" name="Grafik 18" descr="Ein Bild, das draußen, Text, Himmel, Pflanze enthält.&#10;&#10;Automatisch generierte Beschreibung">
            <a:extLst>
              <a:ext uri="{FF2B5EF4-FFF2-40B4-BE49-F238E27FC236}">
                <a16:creationId xmlns:a16="http://schemas.microsoft.com/office/drawing/2014/main" id="{54C972C3-5E17-4860-FE0F-F38B17C11B60}"/>
              </a:ext>
            </a:extLst>
          </p:cNvPr>
          <p:cNvPicPr>
            <a:picLocks noChangeAspect="1"/>
          </p:cNvPicPr>
          <p:nvPr/>
        </p:nvPicPr>
        <p:blipFill>
          <a:blip r:embed="rId4">
            <a:extLst>
              <a:ext uri="{28A0092B-C50C-407E-A947-70E740481C1C}">
                <a14:useLocalDpi xmlns:a14="http://schemas.microsoft.com/office/drawing/2010/main" val="0"/>
              </a:ext>
            </a:extLst>
          </a:blip>
          <a:srcRect l="24232"/>
          <a:stretch/>
        </p:blipFill>
        <p:spPr>
          <a:xfrm>
            <a:off x="904034" y="1481068"/>
            <a:ext cx="2978291" cy="5241094"/>
          </a:xfrm>
          <a:prstGeom prst="rect">
            <a:avLst/>
          </a:prstGeom>
        </p:spPr>
      </p:pic>
    </p:spTree>
    <p:extLst>
      <p:ext uri="{BB962C8B-B14F-4D97-AF65-F5344CB8AC3E}">
        <p14:creationId xmlns:p14="http://schemas.microsoft.com/office/powerpoint/2010/main" val="754700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72B547-964C-47CE-A052-360302E8741E}"/>
              </a:ext>
            </a:extLst>
          </p:cNvPr>
          <p:cNvSpPr/>
          <p:nvPr/>
        </p:nvSpPr>
        <p:spPr>
          <a:xfrm>
            <a:off x="265500" y="177253"/>
            <a:ext cx="6038833" cy="954107"/>
          </a:xfrm>
          <a:prstGeom prst="rect">
            <a:avLst/>
          </a:prstGeom>
        </p:spPr>
        <p:txBody>
          <a:bodyPr wrap="square">
            <a:spAutoFit/>
          </a:bodyPr>
          <a:lstStyle/>
          <a:p>
            <a:r>
              <a:rPr lang="de-DE" sz="2800" b="1" dirty="0">
                <a:solidFill>
                  <a:srgbClr val="015C19"/>
                </a:solidFill>
                <a:latin typeface="Roboto Condensed"/>
              </a:rPr>
              <a:t>Gewipo Sun GmbH</a:t>
            </a:r>
          </a:p>
          <a:p>
            <a:r>
              <a:rPr lang="de-DE" sz="2800" b="1" dirty="0">
                <a:solidFill>
                  <a:srgbClr val="015C19"/>
                </a:solidFill>
                <a:latin typeface="Roboto Condensed"/>
              </a:rPr>
              <a:t>Projekte</a:t>
            </a:r>
          </a:p>
        </p:txBody>
      </p:sp>
      <p:sp>
        <p:nvSpPr>
          <p:cNvPr id="2" name="Rechteck 1">
            <a:extLst>
              <a:ext uri="{FF2B5EF4-FFF2-40B4-BE49-F238E27FC236}">
                <a16:creationId xmlns:a16="http://schemas.microsoft.com/office/drawing/2014/main" id="{0FD669FE-3008-4F12-9869-6251BD0A7D07}"/>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3D32CA27-062D-4391-90F9-B2CFEC53FEEC}"/>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2FDDB155-4FB9-9643-9650-F485DC7FF3C6}"/>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76D88DBE-B25B-0B9C-7190-4E5B73F3236A}"/>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83AABE6A-61B0-ABF6-20CF-CA36A3C79D5A}"/>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1B06CB99-F4CB-7775-3467-531EB675E34D}"/>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CF514847-062D-CC5E-F803-DCB70208D606}"/>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3" name="Textfeld 2">
            <a:extLst>
              <a:ext uri="{FF2B5EF4-FFF2-40B4-BE49-F238E27FC236}">
                <a16:creationId xmlns:a16="http://schemas.microsoft.com/office/drawing/2014/main" id="{61994F7D-76C9-7DD0-BF42-EAD3E2EE2746}"/>
              </a:ext>
            </a:extLst>
          </p:cNvPr>
          <p:cNvSpPr txBox="1"/>
          <p:nvPr/>
        </p:nvSpPr>
        <p:spPr>
          <a:xfrm>
            <a:off x="4052791" y="1480534"/>
            <a:ext cx="3825860" cy="1754326"/>
          </a:xfrm>
          <a:prstGeom prst="rect">
            <a:avLst/>
          </a:prstGeom>
          <a:noFill/>
        </p:spPr>
        <p:txBody>
          <a:bodyPr wrap="square">
            <a:spAutoFit/>
          </a:bodyPr>
          <a:lstStyle/>
          <a:p>
            <a:pPr algn="l"/>
            <a:r>
              <a:rPr lang="de-DE" b="1" i="0" dirty="0">
                <a:effectLst/>
                <a:highlight>
                  <a:srgbClr val="FFFFFF"/>
                </a:highlight>
                <a:latin typeface="-apple-system"/>
              </a:rPr>
              <a:t>2023</a:t>
            </a:r>
          </a:p>
          <a:p>
            <a:pPr marL="285750" indent="-285750" algn="l">
              <a:buFont typeface="Arial" panose="020B0604020202020204" pitchFamily="34" charset="0"/>
              <a:buChar char="•"/>
            </a:pPr>
            <a:r>
              <a:rPr lang="de-DE" b="0" i="0" dirty="0">
                <a:effectLst/>
                <a:highlight>
                  <a:srgbClr val="FFFFFF"/>
                </a:highlight>
                <a:latin typeface="-apple-system"/>
              </a:rPr>
              <a:t>Über 1,00 MW PV-Fläche in 2023 installiert (circa 60 EFH sowie Gewerbeeinheiten).</a:t>
            </a:r>
          </a:p>
          <a:p>
            <a:pPr marL="285750" indent="-285750" algn="l">
              <a:buFont typeface="Arial" panose="020B0604020202020204" pitchFamily="34" charset="0"/>
              <a:buChar char="•"/>
            </a:pPr>
            <a:r>
              <a:rPr lang="de-DE" b="0" i="0" dirty="0">
                <a:solidFill>
                  <a:srgbClr val="33383E"/>
                </a:solidFill>
                <a:effectLst/>
                <a:highlight>
                  <a:srgbClr val="FFFFFF"/>
                </a:highlight>
                <a:latin typeface="-apple-system"/>
              </a:rPr>
              <a:t>Ein Gewerbeprojekt</a:t>
            </a:r>
            <a:endParaRPr lang="de-DE" b="0" i="0" dirty="0">
              <a:solidFill>
                <a:srgbClr val="33383E"/>
              </a:solidFill>
              <a:effectLst/>
              <a:highlight>
                <a:srgbClr val="FFFFFF"/>
              </a:highlight>
              <a:latin typeface="Lato" panose="020F0502020204030203" pitchFamily="34" charset="0"/>
            </a:endParaRPr>
          </a:p>
          <a:p>
            <a:pPr algn="l"/>
            <a:endParaRPr lang="de-DE" b="0" i="0" dirty="0">
              <a:solidFill>
                <a:srgbClr val="33383E"/>
              </a:solidFill>
              <a:effectLst/>
              <a:highlight>
                <a:srgbClr val="FFFFFF"/>
              </a:highlight>
              <a:latin typeface="Lato" panose="020F0502020204030203" pitchFamily="34" charset="0"/>
            </a:endParaRPr>
          </a:p>
        </p:txBody>
      </p:sp>
      <p:pic>
        <p:nvPicPr>
          <p:cNvPr id="8" name="Grafik 7">
            <a:extLst>
              <a:ext uri="{FF2B5EF4-FFF2-40B4-BE49-F238E27FC236}">
                <a16:creationId xmlns:a16="http://schemas.microsoft.com/office/drawing/2014/main" id="{AB357902-4534-89EA-3B24-EC8612B200F0}"/>
              </a:ext>
            </a:extLst>
          </p:cNvPr>
          <p:cNvPicPr>
            <a:picLocks noChangeAspect="1"/>
          </p:cNvPicPr>
          <p:nvPr/>
        </p:nvPicPr>
        <p:blipFill>
          <a:blip r:embed="rId3"/>
          <a:stretch>
            <a:fillRect/>
          </a:stretch>
        </p:blipFill>
        <p:spPr>
          <a:xfrm>
            <a:off x="339249" y="1412752"/>
            <a:ext cx="3269746" cy="2487933"/>
          </a:xfrm>
          <a:prstGeom prst="rect">
            <a:avLst/>
          </a:prstGeom>
        </p:spPr>
      </p:pic>
      <p:pic>
        <p:nvPicPr>
          <p:cNvPr id="15" name="Grafik 14">
            <a:extLst>
              <a:ext uri="{FF2B5EF4-FFF2-40B4-BE49-F238E27FC236}">
                <a16:creationId xmlns:a16="http://schemas.microsoft.com/office/drawing/2014/main" id="{7D306A7F-008A-8C5F-E77F-8468A3F6F169}"/>
              </a:ext>
            </a:extLst>
          </p:cNvPr>
          <p:cNvPicPr>
            <a:picLocks noChangeAspect="1"/>
          </p:cNvPicPr>
          <p:nvPr/>
        </p:nvPicPr>
        <p:blipFill>
          <a:blip r:embed="rId4"/>
          <a:stretch>
            <a:fillRect/>
          </a:stretch>
        </p:blipFill>
        <p:spPr>
          <a:xfrm>
            <a:off x="339248" y="4041381"/>
            <a:ext cx="3269747" cy="2119615"/>
          </a:xfrm>
          <a:prstGeom prst="rect">
            <a:avLst/>
          </a:prstGeom>
        </p:spPr>
      </p:pic>
      <p:sp>
        <p:nvSpPr>
          <p:cNvPr id="4" name="Textfeld 3">
            <a:extLst>
              <a:ext uri="{FF2B5EF4-FFF2-40B4-BE49-F238E27FC236}">
                <a16:creationId xmlns:a16="http://schemas.microsoft.com/office/drawing/2014/main" id="{32209802-9E80-8C32-1312-27B654F92B48}"/>
              </a:ext>
            </a:extLst>
          </p:cNvPr>
          <p:cNvSpPr txBox="1"/>
          <p:nvPr/>
        </p:nvSpPr>
        <p:spPr>
          <a:xfrm>
            <a:off x="4083643" y="3873678"/>
            <a:ext cx="4384082" cy="1754326"/>
          </a:xfrm>
          <a:prstGeom prst="rect">
            <a:avLst/>
          </a:prstGeom>
          <a:noFill/>
        </p:spPr>
        <p:txBody>
          <a:bodyPr wrap="square">
            <a:spAutoFit/>
          </a:bodyPr>
          <a:lstStyle/>
          <a:p>
            <a:pPr algn="l"/>
            <a:r>
              <a:rPr lang="de-DE" b="1" i="0" dirty="0">
                <a:effectLst/>
                <a:highlight>
                  <a:srgbClr val="FFFFFF"/>
                </a:highlight>
                <a:latin typeface="-apple-system"/>
              </a:rPr>
              <a:t>2024</a:t>
            </a:r>
          </a:p>
          <a:p>
            <a:pPr marL="285750" indent="-285750" algn="l">
              <a:buFont typeface="Arial" panose="020B0604020202020204" pitchFamily="34" charset="0"/>
              <a:buChar char="•"/>
            </a:pPr>
            <a:r>
              <a:rPr lang="de-DE" b="0" i="0" dirty="0">
                <a:effectLst/>
                <a:highlight>
                  <a:srgbClr val="FFFFFF"/>
                </a:highlight>
                <a:latin typeface="-apple-system"/>
              </a:rPr>
              <a:t>845 kWp PV-Fläche in 2024 (Q3) installiert</a:t>
            </a:r>
            <a:br>
              <a:rPr lang="de-DE" b="0" i="0" dirty="0">
                <a:effectLst/>
                <a:highlight>
                  <a:srgbClr val="FFFFFF"/>
                </a:highlight>
                <a:latin typeface="-apple-system"/>
              </a:rPr>
            </a:br>
            <a:r>
              <a:rPr lang="de-DE" b="0" i="0" dirty="0">
                <a:effectLst/>
                <a:highlight>
                  <a:srgbClr val="FFFFFF"/>
                </a:highlight>
                <a:latin typeface="-apple-system"/>
              </a:rPr>
              <a:t>(circa </a:t>
            </a:r>
            <a:r>
              <a:rPr lang="de-DE" dirty="0">
                <a:highlight>
                  <a:srgbClr val="FFFFFF"/>
                </a:highlight>
                <a:latin typeface="-apple-system"/>
              </a:rPr>
              <a:t>40</a:t>
            </a:r>
            <a:r>
              <a:rPr lang="de-DE" b="0" i="0" dirty="0">
                <a:effectLst/>
                <a:highlight>
                  <a:srgbClr val="FFFFFF"/>
                </a:highlight>
                <a:latin typeface="-apple-system"/>
              </a:rPr>
              <a:t> EFH und Gewerbeeinheiten).</a:t>
            </a:r>
          </a:p>
          <a:p>
            <a:pPr marL="285750" indent="-285750" algn="l">
              <a:buFont typeface="Arial" panose="020B0604020202020204" pitchFamily="34" charset="0"/>
              <a:buChar char="•"/>
            </a:pPr>
            <a:r>
              <a:rPr lang="de-DE" dirty="0">
                <a:solidFill>
                  <a:srgbClr val="33383E"/>
                </a:solidFill>
                <a:highlight>
                  <a:srgbClr val="FFFFFF"/>
                </a:highlight>
                <a:latin typeface="-apple-system"/>
              </a:rPr>
              <a:t>Fünf</a:t>
            </a:r>
            <a:r>
              <a:rPr lang="de-DE" b="0" i="0" dirty="0">
                <a:solidFill>
                  <a:srgbClr val="33383E"/>
                </a:solidFill>
                <a:effectLst/>
                <a:highlight>
                  <a:srgbClr val="FFFFFF"/>
                </a:highlight>
                <a:latin typeface="-apple-system"/>
              </a:rPr>
              <a:t> Gewerbeprojekte</a:t>
            </a:r>
          </a:p>
          <a:p>
            <a:pPr marL="285750" indent="-285750" algn="l">
              <a:buFont typeface="Arial" panose="020B0604020202020204" pitchFamily="34" charset="0"/>
              <a:buChar char="•"/>
            </a:pPr>
            <a:r>
              <a:rPr lang="de-DE" dirty="0">
                <a:solidFill>
                  <a:srgbClr val="33383E"/>
                </a:solidFill>
                <a:highlight>
                  <a:srgbClr val="FFFFFF"/>
                </a:highlight>
                <a:latin typeface="-apple-system"/>
              </a:rPr>
              <a:t>Fassadenprojekt</a:t>
            </a:r>
            <a:endParaRPr lang="de-DE" b="0" i="0" dirty="0">
              <a:solidFill>
                <a:srgbClr val="33383E"/>
              </a:solidFill>
              <a:effectLst/>
              <a:highlight>
                <a:srgbClr val="FFFFFF"/>
              </a:highlight>
              <a:latin typeface="Lato" panose="020F0502020204030203" pitchFamily="34" charset="0"/>
            </a:endParaRPr>
          </a:p>
          <a:p>
            <a:pPr algn="l"/>
            <a:endParaRPr lang="de-DE" b="0" i="0" dirty="0">
              <a:solidFill>
                <a:srgbClr val="33383E"/>
              </a:solidFill>
              <a:effectLst/>
              <a:highlight>
                <a:srgbClr val="FFFFFF"/>
              </a:highlight>
              <a:latin typeface="Lato" panose="020F0502020204030203" pitchFamily="34" charset="0"/>
            </a:endParaRPr>
          </a:p>
        </p:txBody>
      </p:sp>
      <p:pic>
        <p:nvPicPr>
          <p:cNvPr id="13" name="Grafik 12" descr="Ein Bild, das Text, Schrift, Grafiken, Screenshot enthält.&#10;&#10;Automatisch generierte Beschreibung">
            <a:extLst>
              <a:ext uri="{FF2B5EF4-FFF2-40B4-BE49-F238E27FC236}">
                <a16:creationId xmlns:a16="http://schemas.microsoft.com/office/drawing/2014/main" id="{9415548D-6554-FDF9-EB81-8B9A0890B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6506" y="82245"/>
            <a:ext cx="1013466" cy="1098371"/>
          </a:xfrm>
          <a:prstGeom prst="rect">
            <a:avLst/>
          </a:prstGeom>
        </p:spPr>
      </p:pic>
    </p:spTree>
    <p:extLst>
      <p:ext uri="{BB962C8B-B14F-4D97-AF65-F5344CB8AC3E}">
        <p14:creationId xmlns:p14="http://schemas.microsoft.com/office/powerpoint/2010/main" val="285346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72B547-964C-47CE-A052-360302E8741E}"/>
              </a:ext>
            </a:extLst>
          </p:cNvPr>
          <p:cNvSpPr/>
          <p:nvPr/>
        </p:nvSpPr>
        <p:spPr>
          <a:xfrm>
            <a:off x="265500" y="177253"/>
            <a:ext cx="6038833" cy="954107"/>
          </a:xfrm>
          <a:prstGeom prst="rect">
            <a:avLst/>
          </a:prstGeom>
        </p:spPr>
        <p:txBody>
          <a:bodyPr wrap="square">
            <a:spAutoFit/>
          </a:bodyPr>
          <a:lstStyle/>
          <a:p>
            <a:r>
              <a:rPr lang="de-DE" sz="2800" b="1" dirty="0">
                <a:solidFill>
                  <a:srgbClr val="015C19"/>
                </a:solidFill>
                <a:latin typeface="Roboto Condensed"/>
              </a:rPr>
              <a:t>Gewipo Sun GmbH</a:t>
            </a:r>
          </a:p>
          <a:p>
            <a:r>
              <a:rPr lang="de-DE" sz="2800" b="1" dirty="0">
                <a:solidFill>
                  <a:srgbClr val="015C19"/>
                </a:solidFill>
                <a:latin typeface="Roboto Condensed"/>
              </a:rPr>
              <a:t>Gewerbe | Schwerte | 400 kWp</a:t>
            </a:r>
          </a:p>
        </p:txBody>
      </p:sp>
      <p:sp>
        <p:nvSpPr>
          <p:cNvPr id="2" name="Rechteck 1">
            <a:extLst>
              <a:ext uri="{FF2B5EF4-FFF2-40B4-BE49-F238E27FC236}">
                <a16:creationId xmlns:a16="http://schemas.microsoft.com/office/drawing/2014/main" id="{0FD669FE-3008-4F12-9869-6251BD0A7D07}"/>
              </a:ext>
            </a:extLst>
          </p:cNvPr>
          <p:cNvSpPr/>
          <p:nvPr/>
        </p:nvSpPr>
        <p:spPr>
          <a:xfrm>
            <a:off x="396599" y="4830687"/>
            <a:ext cx="2543453" cy="954107"/>
          </a:xfrm>
          <a:prstGeom prst="rect">
            <a:avLst/>
          </a:prstGeom>
        </p:spPr>
        <p:txBody>
          <a:bodyPr wrap="square">
            <a:spAutoFit/>
          </a:bodyPr>
          <a:lstStyle/>
          <a:p>
            <a:pPr defTabSz="914400"/>
            <a:r>
              <a:rPr lang="de-DE" sz="1400" u="sng" dirty="0"/>
              <a:t>Besonderheiten</a:t>
            </a:r>
          </a:p>
          <a:p>
            <a:pPr defTabSz="914400"/>
            <a:r>
              <a:rPr lang="de-DE" sz="1400" dirty="0"/>
              <a:t>a) Einspeisung unterhalb von 270kW </a:t>
            </a:r>
            <a:r>
              <a:rPr lang="de-DE" sz="1400" dirty="0">
                <a:sym typeface="Wingdings" panose="05000000000000000000" pitchFamily="2" charset="2"/>
              </a:rPr>
              <a:t> keine Zertifizierung erforderlich</a:t>
            </a:r>
            <a:endParaRPr lang="de-DE" sz="1400" dirty="0"/>
          </a:p>
        </p:txBody>
      </p:sp>
      <p:cxnSp>
        <p:nvCxnSpPr>
          <p:cNvPr id="14" name="Gerader Verbinder 13">
            <a:extLst>
              <a:ext uri="{FF2B5EF4-FFF2-40B4-BE49-F238E27FC236}">
                <a16:creationId xmlns:a16="http://schemas.microsoft.com/office/drawing/2014/main" id="{3D32CA27-062D-4391-90F9-B2CFEC53FEEC}"/>
              </a:ext>
            </a:extLst>
          </p:cNvPr>
          <p:cNvCxnSpPr>
            <a:cxnSpLocks/>
          </p:cNvCxnSpPr>
          <p:nvPr/>
        </p:nvCxnSpPr>
        <p:spPr>
          <a:xfrm>
            <a:off x="257549" y="1272055"/>
            <a:ext cx="8627559" cy="0"/>
          </a:xfrm>
          <a:prstGeom prst="line">
            <a:avLst/>
          </a:prstGeom>
          <a:ln w="6350">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4C885B80-8E49-4F6E-3C48-6B1A94F0B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506" y="82245"/>
            <a:ext cx="1013466" cy="1098371"/>
          </a:xfrm>
          <a:prstGeom prst="rect">
            <a:avLst/>
          </a:prstGeom>
        </p:spPr>
      </p:pic>
      <p:sp>
        <p:nvSpPr>
          <p:cNvPr id="5" name="Rectangle 2">
            <a:extLst>
              <a:ext uri="{FF2B5EF4-FFF2-40B4-BE49-F238E27FC236}">
                <a16:creationId xmlns:a16="http://schemas.microsoft.com/office/drawing/2014/main" id="{2FDDB155-4FB9-9643-9650-F485DC7FF3C6}"/>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76D88DBE-B25B-0B9C-7190-4E5B73F3236A}"/>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83AABE6A-61B0-ABF6-20CF-CA36A3C79D5A}"/>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1B06CB99-F4CB-7775-3467-531EB675E34D}"/>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CF514847-062D-CC5E-F803-DCB70208D606}"/>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13" name="Grafik 12">
            <a:extLst>
              <a:ext uri="{FF2B5EF4-FFF2-40B4-BE49-F238E27FC236}">
                <a16:creationId xmlns:a16="http://schemas.microsoft.com/office/drawing/2014/main" id="{D4839BAA-A4EF-F394-7427-FEA68936AC8B}"/>
              </a:ext>
            </a:extLst>
          </p:cNvPr>
          <p:cNvPicPr>
            <a:picLocks noChangeAspect="1"/>
          </p:cNvPicPr>
          <p:nvPr/>
        </p:nvPicPr>
        <p:blipFill>
          <a:blip r:embed="rId4"/>
          <a:stretch>
            <a:fillRect/>
          </a:stretch>
        </p:blipFill>
        <p:spPr>
          <a:xfrm>
            <a:off x="3132554" y="1782687"/>
            <a:ext cx="5163721" cy="3106231"/>
          </a:xfrm>
          <a:prstGeom prst="rect">
            <a:avLst/>
          </a:prstGeom>
        </p:spPr>
      </p:pic>
      <p:graphicFrame>
        <p:nvGraphicFramePr>
          <p:cNvPr id="15" name="Tabelle 14">
            <a:extLst>
              <a:ext uri="{FF2B5EF4-FFF2-40B4-BE49-F238E27FC236}">
                <a16:creationId xmlns:a16="http://schemas.microsoft.com/office/drawing/2014/main" id="{9EDEEA6E-736C-EE30-5A90-AE81F5B8B1D8}"/>
              </a:ext>
            </a:extLst>
          </p:cNvPr>
          <p:cNvGraphicFramePr>
            <a:graphicFrameLocks noGrp="1"/>
          </p:cNvGraphicFramePr>
          <p:nvPr>
            <p:extLst>
              <p:ext uri="{D42A27DB-BD31-4B8C-83A1-F6EECF244321}">
                <p14:modId xmlns:p14="http://schemas.microsoft.com/office/powerpoint/2010/main" val="880199123"/>
              </p:ext>
            </p:extLst>
          </p:nvPr>
        </p:nvGraphicFramePr>
        <p:xfrm>
          <a:off x="405592" y="1782687"/>
          <a:ext cx="2534460" cy="3048000"/>
        </p:xfrm>
        <a:graphic>
          <a:graphicData uri="http://schemas.openxmlformats.org/drawingml/2006/table">
            <a:tbl>
              <a:tblPr firstRow="1" bandRow="1">
                <a:tableStyleId>{5940675A-B579-460E-94D1-54222C63F5DA}</a:tableStyleId>
              </a:tblPr>
              <a:tblGrid>
                <a:gridCol w="894216">
                  <a:extLst>
                    <a:ext uri="{9D8B030D-6E8A-4147-A177-3AD203B41FA5}">
                      <a16:colId xmlns:a16="http://schemas.microsoft.com/office/drawing/2014/main" val="1783686101"/>
                    </a:ext>
                  </a:extLst>
                </a:gridCol>
                <a:gridCol w="1640244">
                  <a:extLst>
                    <a:ext uri="{9D8B030D-6E8A-4147-A177-3AD203B41FA5}">
                      <a16:colId xmlns:a16="http://schemas.microsoft.com/office/drawing/2014/main" val="2357340317"/>
                    </a:ext>
                  </a:extLst>
                </a:gridCol>
              </a:tblGrid>
              <a:tr h="370840">
                <a:tc>
                  <a:txBody>
                    <a:bodyPr/>
                    <a:lstStyle/>
                    <a:p>
                      <a:r>
                        <a:rPr lang="de-DE" sz="1600" b="1" dirty="0"/>
                        <a:t>Art</a:t>
                      </a:r>
                    </a:p>
                  </a:txBody>
                  <a:tcPr/>
                </a:tc>
                <a:tc>
                  <a:txBody>
                    <a:bodyPr/>
                    <a:lstStyle/>
                    <a:p>
                      <a:r>
                        <a:rPr lang="de-DE" sz="1600" b="0" dirty="0"/>
                        <a:t>Gewerbe</a:t>
                      </a:r>
                    </a:p>
                  </a:txBody>
                  <a:tcPr/>
                </a:tc>
                <a:extLst>
                  <a:ext uri="{0D108BD9-81ED-4DB2-BD59-A6C34878D82A}">
                    <a16:rowId xmlns:a16="http://schemas.microsoft.com/office/drawing/2014/main" val="641508093"/>
                  </a:ext>
                </a:extLst>
              </a:tr>
              <a:tr h="370840">
                <a:tc>
                  <a:txBody>
                    <a:bodyPr/>
                    <a:lstStyle/>
                    <a:p>
                      <a:r>
                        <a:rPr lang="de-DE" sz="1600" b="1" dirty="0"/>
                        <a:t>kWp</a:t>
                      </a:r>
                    </a:p>
                  </a:txBody>
                  <a:tcPr/>
                </a:tc>
                <a:tc>
                  <a:txBody>
                    <a:bodyPr/>
                    <a:lstStyle/>
                    <a:p>
                      <a:r>
                        <a:rPr lang="de-DE" sz="1600" dirty="0"/>
                        <a:t>400 kWp</a:t>
                      </a:r>
                    </a:p>
                  </a:txBody>
                  <a:tcPr/>
                </a:tc>
                <a:extLst>
                  <a:ext uri="{0D108BD9-81ED-4DB2-BD59-A6C34878D82A}">
                    <a16:rowId xmlns:a16="http://schemas.microsoft.com/office/drawing/2014/main" val="2526984021"/>
                  </a:ext>
                </a:extLst>
              </a:tr>
              <a:tr h="370840">
                <a:tc>
                  <a:txBody>
                    <a:bodyPr/>
                    <a:lstStyle/>
                    <a:p>
                      <a:r>
                        <a:rPr lang="de-DE" sz="1600" b="1" dirty="0"/>
                        <a:t>Anlagen</a:t>
                      </a:r>
                    </a:p>
                  </a:txBody>
                  <a:tcPr/>
                </a:tc>
                <a:tc>
                  <a:txBody>
                    <a:bodyPr/>
                    <a:lstStyle/>
                    <a:p>
                      <a:r>
                        <a:rPr lang="de-DE" sz="1600" dirty="0"/>
                        <a:t>4</a:t>
                      </a:r>
                    </a:p>
                  </a:txBody>
                  <a:tcPr/>
                </a:tc>
                <a:extLst>
                  <a:ext uri="{0D108BD9-81ED-4DB2-BD59-A6C34878D82A}">
                    <a16:rowId xmlns:a16="http://schemas.microsoft.com/office/drawing/2014/main" val="3452796637"/>
                  </a:ext>
                </a:extLst>
              </a:tr>
              <a:tr h="370840">
                <a:tc>
                  <a:txBody>
                    <a:bodyPr/>
                    <a:lstStyle/>
                    <a:p>
                      <a:r>
                        <a:rPr lang="de-DE" sz="1550" b="1" dirty="0"/>
                        <a:t>Speicher</a:t>
                      </a:r>
                    </a:p>
                  </a:txBody>
                  <a:tcPr/>
                </a:tc>
                <a:tc>
                  <a:txBody>
                    <a:bodyPr/>
                    <a:lstStyle/>
                    <a:p>
                      <a:r>
                        <a:rPr lang="de-DE" sz="1600" dirty="0"/>
                        <a:t>-</a:t>
                      </a:r>
                    </a:p>
                  </a:txBody>
                  <a:tcPr/>
                </a:tc>
                <a:extLst>
                  <a:ext uri="{0D108BD9-81ED-4DB2-BD59-A6C34878D82A}">
                    <a16:rowId xmlns:a16="http://schemas.microsoft.com/office/drawing/2014/main" val="1537318437"/>
                  </a:ext>
                </a:extLst>
              </a:tr>
              <a:tr h="370840">
                <a:tc>
                  <a:txBody>
                    <a:bodyPr/>
                    <a:lstStyle/>
                    <a:p>
                      <a:r>
                        <a:rPr lang="de-DE" sz="1600" b="1" dirty="0"/>
                        <a:t>Wallbox</a:t>
                      </a:r>
                    </a:p>
                  </a:txBody>
                  <a:tcPr/>
                </a:tc>
                <a:tc>
                  <a:txBody>
                    <a:bodyPr/>
                    <a:lstStyle/>
                    <a:p>
                      <a:r>
                        <a:rPr lang="de-DE" sz="1600" dirty="0"/>
                        <a:t>3</a:t>
                      </a:r>
                    </a:p>
                  </a:txBody>
                  <a:tcPr/>
                </a:tc>
                <a:extLst>
                  <a:ext uri="{0D108BD9-81ED-4DB2-BD59-A6C34878D82A}">
                    <a16:rowId xmlns:a16="http://schemas.microsoft.com/office/drawing/2014/main" val="3137703443"/>
                  </a:ext>
                </a:extLst>
              </a:tr>
              <a:tr h="370840">
                <a:tc>
                  <a:txBody>
                    <a:bodyPr/>
                    <a:lstStyle/>
                    <a:p>
                      <a:r>
                        <a:rPr lang="de-DE" sz="1600" b="1" dirty="0"/>
                        <a:t>Umsatz</a:t>
                      </a:r>
                    </a:p>
                  </a:txBody>
                  <a:tcPr/>
                </a:tc>
                <a:tc>
                  <a:txBody>
                    <a:bodyPr/>
                    <a:lstStyle/>
                    <a:p>
                      <a:r>
                        <a:rPr lang="de-DE" sz="1600" dirty="0"/>
                        <a:t>&lt; 500.000 Euro</a:t>
                      </a:r>
                    </a:p>
                  </a:txBody>
                  <a:tcPr/>
                </a:tc>
                <a:extLst>
                  <a:ext uri="{0D108BD9-81ED-4DB2-BD59-A6C34878D82A}">
                    <a16:rowId xmlns:a16="http://schemas.microsoft.com/office/drawing/2014/main" val="2878400086"/>
                  </a:ext>
                </a:extLst>
              </a:tr>
              <a:tr h="370840">
                <a:tc>
                  <a:txBody>
                    <a:bodyPr/>
                    <a:lstStyle/>
                    <a:p>
                      <a:r>
                        <a:rPr lang="de-DE" sz="1600" b="1" dirty="0"/>
                        <a:t>Konzept</a:t>
                      </a:r>
                    </a:p>
                  </a:txBody>
                  <a:tcPr/>
                </a:tc>
                <a:tc>
                  <a:txBody>
                    <a:bodyPr/>
                    <a:lstStyle/>
                    <a:p>
                      <a:r>
                        <a:rPr lang="de-DE" sz="1600" dirty="0"/>
                        <a:t>Überschuss-einspeisung ohne Speicher</a:t>
                      </a:r>
                    </a:p>
                  </a:txBody>
                  <a:tcPr/>
                </a:tc>
                <a:extLst>
                  <a:ext uri="{0D108BD9-81ED-4DB2-BD59-A6C34878D82A}">
                    <a16:rowId xmlns:a16="http://schemas.microsoft.com/office/drawing/2014/main" val="3948318073"/>
                  </a:ext>
                </a:extLst>
              </a:tr>
            </a:tbl>
          </a:graphicData>
        </a:graphic>
      </p:graphicFrame>
      <p:pic>
        <p:nvPicPr>
          <p:cNvPr id="3" name="Grafik 2" descr="Ein Bild, das Solarenergie, Solarpanel, draußen, Dish-Solaranlage enthält.&#10;&#10;Automatisch generierte Beschreibung">
            <a:extLst>
              <a:ext uri="{FF2B5EF4-FFF2-40B4-BE49-F238E27FC236}">
                <a16:creationId xmlns:a16="http://schemas.microsoft.com/office/drawing/2014/main" id="{B6346FD1-0A94-C66B-C9D3-CAF874FE66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7014" y="5165082"/>
            <a:ext cx="1732683" cy="619712"/>
          </a:xfrm>
          <a:prstGeom prst="rect">
            <a:avLst/>
          </a:prstGeom>
        </p:spPr>
      </p:pic>
      <p:pic>
        <p:nvPicPr>
          <p:cNvPr id="8" name="Grafik 7">
            <a:extLst>
              <a:ext uri="{FF2B5EF4-FFF2-40B4-BE49-F238E27FC236}">
                <a16:creationId xmlns:a16="http://schemas.microsoft.com/office/drawing/2014/main" id="{21DFE808-187E-B213-CE5A-DCAD2505FC60}"/>
              </a:ext>
            </a:extLst>
          </p:cNvPr>
          <p:cNvPicPr>
            <a:picLocks noChangeAspect="1"/>
          </p:cNvPicPr>
          <p:nvPr/>
        </p:nvPicPr>
        <p:blipFill>
          <a:blip r:embed="rId6"/>
          <a:stretch>
            <a:fillRect/>
          </a:stretch>
        </p:blipFill>
        <p:spPr>
          <a:xfrm>
            <a:off x="3132554" y="5028410"/>
            <a:ext cx="2037735" cy="1451799"/>
          </a:xfrm>
          <a:prstGeom prst="rect">
            <a:avLst/>
          </a:prstGeom>
        </p:spPr>
      </p:pic>
    </p:spTree>
    <p:extLst>
      <p:ext uri="{BB962C8B-B14F-4D97-AF65-F5344CB8AC3E}">
        <p14:creationId xmlns:p14="http://schemas.microsoft.com/office/powerpoint/2010/main" val="3074771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C4507-6F1F-49AA-1078-FEB6C5E7C550}"/>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6231A63F-7B54-DA15-DF03-3FD38B408D07}"/>
              </a:ext>
            </a:extLst>
          </p:cNvPr>
          <p:cNvSpPr/>
          <p:nvPr/>
        </p:nvSpPr>
        <p:spPr>
          <a:xfrm>
            <a:off x="265500" y="177253"/>
            <a:ext cx="6038833" cy="954107"/>
          </a:xfrm>
          <a:prstGeom prst="rect">
            <a:avLst/>
          </a:prstGeom>
        </p:spPr>
        <p:txBody>
          <a:bodyPr wrap="square">
            <a:spAutoFit/>
          </a:bodyPr>
          <a:lstStyle/>
          <a:p>
            <a:r>
              <a:rPr lang="de-DE" sz="2800" b="1" dirty="0">
                <a:solidFill>
                  <a:srgbClr val="015C19"/>
                </a:solidFill>
                <a:latin typeface="Roboto Condensed"/>
              </a:rPr>
              <a:t>Gewipo Sun GmbH</a:t>
            </a:r>
          </a:p>
          <a:p>
            <a:r>
              <a:rPr lang="de-DE" sz="2800" b="1" dirty="0">
                <a:solidFill>
                  <a:srgbClr val="015C19"/>
                </a:solidFill>
                <a:latin typeface="Roboto Condensed"/>
              </a:rPr>
              <a:t>Gewerbe | Aachen | 170 kWp</a:t>
            </a:r>
          </a:p>
        </p:txBody>
      </p:sp>
      <p:sp>
        <p:nvSpPr>
          <p:cNvPr id="2" name="Rechteck 1">
            <a:extLst>
              <a:ext uri="{FF2B5EF4-FFF2-40B4-BE49-F238E27FC236}">
                <a16:creationId xmlns:a16="http://schemas.microsoft.com/office/drawing/2014/main" id="{5D3BDCC1-3F53-5823-55F4-23DA62761B42}"/>
              </a:ext>
            </a:extLst>
          </p:cNvPr>
          <p:cNvSpPr/>
          <p:nvPr/>
        </p:nvSpPr>
        <p:spPr>
          <a:xfrm>
            <a:off x="385488" y="4779709"/>
            <a:ext cx="2554564" cy="1815882"/>
          </a:xfrm>
          <a:prstGeom prst="rect">
            <a:avLst/>
          </a:prstGeom>
        </p:spPr>
        <p:txBody>
          <a:bodyPr wrap="square">
            <a:spAutoFit/>
          </a:bodyPr>
          <a:lstStyle/>
          <a:p>
            <a:pPr defTabSz="914400"/>
            <a:r>
              <a:rPr lang="de-DE" sz="1400" u="sng" dirty="0"/>
              <a:t>Besonderheiten</a:t>
            </a:r>
          </a:p>
          <a:p>
            <a:pPr defTabSz="914400"/>
            <a:r>
              <a:rPr lang="de-DE" sz="1400" dirty="0"/>
              <a:t>a) Einspeisung unterhalb von 270kW </a:t>
            </a:r>
            <a:r>
              <a:rPr lang="de-DE" sz="1400" dirty="0">
                <a:sym typeface="Wingdings" panose="05000000000000000000" pitchFamily="2" charset="2"/>
              </a:rPr>
              <a:t> keine Zertifizierung erforderlich.</a:t>
            </a:r>
          </a:p>
          <a:p>
            <a:pPr defTabSz="914400"/>
            <a:r>
              <a:rPr lang="de-DE" sz="1400" dirty="0">
                <a:sym typeface="Wingdings" panose="05000000000000000000" pitchFamily="2" charset="2"/>
              </a:rPr>
              <a:t>b) Bau von 2 x 100 kWp im Abstand von 12 Monaten  keine Direktvermarktung erforderlich</a:t>
            </a:r>
            <a:endParaRPr lang="de-DE" sz="1400" dirty="0"/>
          </a:p>
        </p:txBody>
      </p:sp>
      <p:cxnSp>
        <p:nvCxnSpPr>
          <p:cNvPr id="14" name="Gerader Verbinder 13">
            <a:extLst>
              <a:ext uri="{FF2B5EF4-FFF2-40B4-BE49-F238E27FC236}">
                <a16:creationId xmlns:a16="http://schemas.microsoft.com/office/drawing/2014/main" id="{27D1862F-EDD7-B17E-954E-AB115BCED80B}"/>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77C2FD4A-CB46-4C2C-5147-F0E257B4911D}"/>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20148E70-9C4D-C043-678C-F30D7F76DCFE}"/>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1C06450F-81C5-2007-D69E-44B76B8840B5}"/>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0F2ECFF7-0750-901F-6203-86AB71E683D0}"/>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0513A16B-65F1-7629-8FF3-2B0928441C0E}"/>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graphicFrame>
        <p:nvGraphicFramePr>
          <p:cNvPr id="15" name="Tabelle 14">
            <a:extLst>
              <a:ext uri="{FF2B5EF4-FFF2-40B4-BE49-F238E27FC236}">
                <a16:creationId xmlns:a16="http://schemas.microsoft.com/office/drawing/2014/main" id="{6C3BF979-CBDE-53F9-B54B-A554D07810E5}"/>
              </a:ext>
            </a:extLst>
          </p:cNvPr>
          <p:cNvGraphicFramePr>
            <a:graphicFrameLocks noGrp="1"/>
          </p:cNvGraphicFramePr>
          <p:nvPr>
            <p:extLst>
              <p:ext uri="{D42A27DB-BD31-4B8C-83A1-F6EECF244321}">
                <p14:modId xmlns:p14="http://schemas.microsoft.com/office/powerpoint/2010/main" val="2371436650"/>
              </p:ext>
            </p:extLst>
          </p:nvPr>
        </p:nvGraphicFramePr>
        <p:xfrm>
          <a:off x="405592" y="1782687"/>
          <a:ext cx="2545571" cy="3048000"/>
        </p:xfrm>
        <a:graphic>
          <a:graphicData uri="http://schemas.openxmlformats.org/drawingml/2006/table">
            <a:tbl>
              <a:tblPr firstRow="1" bandRow="1">
                <a:tableStyleId>{5940675A-B579-460E-94D1-54222C63F5DA}</a:tableStyleId>
              </a:tblPr>
              <a:tblGrid>
                <a:gridCol w="970721">
                  <a:extLst>
                    <a:ext uri="{9D8B030D-6E8A-4147-A177-3AD203B41FA5}">
                      <a16:colId xmlns:a16="http://schemas.microsoft.com/office/drawing/2014/main" val="1783686101"/>
                    </a:ext>
                  </a:extLst>
                </a:gridCol>
                <a:gridCol w="1574850">
                  <a:extLst>
                    <a:ext uri="{9D8B030D-6E8A-4147-A177-3AD203B41FA5}">
                      <a16:colId xmlns:a16="http://schemas.microsoft.com/office/drawing/2014/main" val="2357340317"/>
                    </a:ext>
                  </a:extLst>
                </a:gridCol>
              </a:tblGrid>
              <a:tr h="370840">
                <a:tc>
                  <a:txBody>
                    <a:bodyPr/>
                    <a:lstStyle/>
                    <a:p>
                      <a:r>
                        <a:rPr lang="de-DE" sz="1600" b="1" dirty="0"/>
                        <a:t>Art</a:t>
                      </a:r>
                    </a:p>
                  </a:txBody>
                  <a:tcPr/>
                </a:tc>
                <a:tc>
                  <a:txBody>
                    <a:bodyPr/>
                    <a:lstStyle/>
                    <a:p>
                      <a:r>
                        <a:rPr lang="de-DE" sz="1600" b="0" dirty="0"/>
                        <a:t>Gewerbe</a:t>
                      </a:r>
                    </a:p>
                  </a:txBody>
                  <a:tcPr/>
                </a:tc>
                <a:extLst>
                  <a:ext uri="{0D108BD9-81ED-4DB2-BD59-A6C34878D82A}">
                    <a16:rowId xmlns:a16="http://schemas.microsoft.com/office/drawing/2014/main" val="641508093"/>
                  </a:ext>
                </a:extLst>
              </a:tr>
              <a:tr h="370840">
                <a:tc>
                  <a:txBody>
                    <a:bodyPr/>
                    <a:lstStyle/>
                    <a:p>
                      <a:r>
                        <a:rPr lang="de-DE" sz="1600" b="1" dirty="0"/>
                        <a:t>kWp</a:t>
                      </a:r>
                    </a:p>
                  </a:txBody>
                  <a:tcPr/>
                </a:tc>
                <a:tc>
                  <a:txBody>
                    <a:bodyPr/>
                    <a:lstStyle/>
                    <a:p>
                      <a:r>
                        <a:rPr lang="de-DE" sz="1600" dirty="0"/>
                        <a:t>170 kWp</a:t>
                      </a:r>
                    </a:p>
                  </a:txBody>
                  <a:tcPr/>
                </a:tc>
                <a:extLst>
                  <a:ext uri="{0D108BD9-81ED-4DB2-BD59-A6C34878D82A}">
                    <a16:rowId xmlns:a16="http://schemas.microsoft.com/office/drawing/2014/main" val="2526984021"/>
                  </a:ext>
                </a:extLst>
              </a:tr>
              <a:tr h="370840">
                <a:tc>
                  <a:txBody>
                    <a:bodyPr/>
                    <a:lstStyle/>
                    <a:p>
                      <a:r>
                        <a:rPr lang="de-DE" sz="1600" b="1" dirty="0"/>
                        <a:t>Anlagen</a:t>
                      </a:r>
                    </a:p>
                  </a:txBody>
                  <a:tcPr/>
                </a:tc>
                <a:tc>
                  <a:txBody>
                    <a:bodyPr/>
                    <a:lstStyle/>
                    <a:p>
                      <a:r>
                        <a:rPr lang="de-DE" sz="1600" dirty="0"/>
                        <a:t>2</a:t>
                      </a:r>
                    </a:p>
                  </a:txBody>
                  <a:tcPr/>
                </a:tc>
                <a:extLst>
                  <a:ext uri="{0D108BD9-81ED-4DB2-BD59-A6C34878D82A}">
                    <a16:rowId xmlns:a16="http://schemas.microsoft.com/office/drawing/2014/main" val="3452796637"/>
                  </a:ext>
                </a:extLst>
              </a:tr>
              <a:tr h="370840">
                <a:tc>
                  <a:txBody>
                    <a:bodyPr/>
                    <a:lstStyle/>
                    <a:p>
                      <a:r>
                        <a:rPr lang="de-DE" sz="1600" b="1" dirty="0"/>
                        <a:t>Speicher</a:t>
                      </a:r>
                    </a:p>
                  </a:txBody>
                  <a:tcPr/>
                </a:tc>
                <a:tc>
                  <a:txBody>
                    <a:bodyPr/>
                    <a:lstStyle/>
                    <a:p>
                      <a:r>
                        <a:rPr lang="de-DE" sz="1600" dirty="0"/>
                        <a:t>-</a:t>
                      </a:r>
                    </a:p>
                  </a:txBody>
                  <a:tcPr/>
                </a:tc>
                <a:extLst>
                  <a:ext uri="{0D108BD9-81ED-4DB2-BD59-A6C34878D82A}">
                    <a16:rowId xmlns:a16="http://schemas.microsoft.com/office/drawing/2014/main" val="4225520190"/>
                  </a:ext>
                </a:extLst>
              </a:tr>
              <a:tr h="370840">
                <a:tc>
                  <a:txBody>
                    <a:bodyPr/>
                    <a:lstStyle/>
                    <a:p>
                      <a:r>
                        <a:rPr lang="de-DE" sz="1600" b="1" dirty="0"/>
                        <a:t>Wallbox</a:t>
                      </a:r>
                    </a:p>
                  </a:txBody>
                  <a:tcPr/>
                </a:tc>
                <a:tc>
                  <a:txBody>
                    <a:bodyPr/>
                    <a:lstStyle/>
                    <a:p>
                      <a:r>
                        <a:rPr lang="de-DE" sz="1600" dirty="0"/>
                        <a:t>3</a:t>
                      </a:r>
                    </a:p>
                  </a:txBody>
                  <a:tcPr/>
                </a:tc>
                <a:extLst>
                  <a:ext uri="{0D108BD9-81ED-4DB2-BD59-A6C34878D82A}">
                    <a16:rowId xmlns:a16="http://schemas.microsoft.com/office/drawing/2014/main" val="1457229102"/>
                  </a:ext>
                </a:extLst>
              </a:tr>
              <a:tr h="370840">
                <a:tc>
                  <a:txBody>
                    <a:bodyPr/>
                    <a:lstStyle/>
                    <a:p>
                      <a:r>
                        <a:rPr lang="de-DE" sz="1600" b="1" dirty="0"/>
                        <a:t>Umsatz</a:t>
                      </a:r>
                    </a:p>
                  </a:txBody>
                  <a:tcPr/>
                </a:tc>
                <a:tc>
                  <a:txBody>
                    <a:bodyPr/>
                    <a:lstStyle/>
                    <a:p>
                      <a:r>
                        <a:rPr lang="de-DE" sz="1600" dirty="0"/>
                        <a:t>&lt; 250.000 Euro</a:t>
                      </a:r>
                    </a:p>
                  </a:txBody>
                  <a:tcPr/>
                </a:tc>
                <a:extLst>
                  <a:ext uri="{0D108BD9-81ED-4DB2-BD59-A6C34878D82A}">
                    <a16:rowId xmlns:a16="http://schemas.microsoft.com/office/drawing/2014/main" val="2878400086"/>
                  </a:ext>
                </a:extLst>
              </a:tr>
              <a:tr h="370840">
                <a:tc>
                  <a:txBody>
                    <a:bodyPr/>
                    <a:lstStyle/>
                    <a:p>
                      <a:r>
                        <a:rPr lang="de-DE" sz="1600" b="1" dirty="0"/>
                        <a:t>Konzept</a:t>
                      </a:r>
                    </a:p>
                  </a:txBody>
                  <a:tcPr/>
                </a:tc>
                <a:tc>
                  <a:txBody>
                    <a:bodyPr/>
                    <a:lstStyle/>
                    <a:p>
                      <a:r>
                        <a:rPr lang="de-DE" sz="1600" dirty="0"/>
                        <a:t>Überschuss-einspeisung ohne Speicher</a:t>
                      </a:r>
                    </a:p>
                  </a:txBody>
                  <a:tcPr/>
                </a:tc>
                <a:extLst>
                  <a:ext uri="{0D108BD9-81ED-4DB2-BD59-A6C34878D82A}">
                    <a16:rowId xmlns:a16="http://schemas.microsoft.com/office/drawing/2014/main" val="3948318073"/>
                  </a:ext>
                </a:extLst>
              </a:tr>
            </a:tbl>
          </a:graphicData>
        </a:graphic>
      </p:graphicFrame>
      <p:pic>
        <p:nvPicPr>
          <p:cNvPr id="4" name="Grafik 3">
            <a:extLst>
              <a:ext uri="{FF2B5EF4-FFF2-40B4-BE49-F238E27FC236}">
                <a16:creationId xmlns:a16="http://schemas.microsoft.com/office/drawing/2014/main" id="{C0493FA0-2900-3157-7F0C-50FD3A2A8C51}"/>
              </a:ext>
            </a:extLst>
          </p:cNvPr>
          <p:cNvPicPr>
            <a:picLocks noChangeAspect="1"/>
          </p:cNvPicPr>
          <p:nvPr/>
        </p:nvPicPr>
        <p:blipFill>
          <a:blip r:embed="rId3"/>
          <a:stretch>
            <a:fillRect/>
          </a:stretch>
        </p:blipFill>
        <p:spPr>
          <a:xfrm>
            <a:off x="3132685" y="1782687"/>
            <a:ext cx="5460899" cy="4812904"/>
          </a:xfrm>
          <a:prstGeom prst="rect">
            <a:avLst/>
          </a:prstGeom>
        </p:spPr>
      </p:pic>
      <p:sp>
        <p:nvSpPr>
          <p:cNvPr id="18" name="Freihandform: Form 17">
            <a:extLst>
              <a:ext uri="{FF2B5EF4-FFF2-40B4-BE49-F238E27FC236}">
                <a16:creationId xmlns:a16="http://schemas.microsoft.com/office/drawing/2014/main" id="{24D5456D-9A2F-2AD3-ABD0-3D8CB9B5868B}"/>
              </a:ext>
            </a:extLst>
          </p:cNvPr>
          <p:cNvSpPr/>
          <p:nvPr/>
        </p:nvSpPr>
        <p:spPr>
          <a:xfrm>
            <a:off x="5007006" y="1571348"/>
            <a:ext cx="3586578" cy="2325949"/>
          </a:xfrm>
          <a:custGeom>
            <a:avLst/>
            <a:gdLst>
              <a:gd name="connsiteX0" fmla="*/ 133165 w 3586578"/>
              <a:gd name="connsiteY0" fmla="*/ 346229 h 2325949"/>
              <a:gd name="connsiteX1" fmla="*/ 3586578 w 3586578"/>
              <a:gd name="connsiteY1" fmla="*/ 2325949 h 2325949"/>
              <a:gd name="connsiteX2" fmla="*/ 3551068 w 3586578"/>
              <a:gd name="connsiteY2" fmla="*/ 79899 h 2325949"/>
              <a:gd name="connsiteX3" fmla="*/ 0 w 3586578"/>
              <a:gd name="connsiteY3" fmla="*/ 0 h 2325949"/>
              <a:gd name="connsiteX4" fmla="*/ 133165 w 3586578"/>
              <a:gd name="connsiteY4" fmla="*/ 346229 h 2325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578" h="2325949">
                <a:moveTo>
                  <a:pt x="133165" y="346229"/>
                </a:moveTo>
                <a:lnTo>
                  <a:pt x="3586578" y="2325949"/>
                </a:lnTo>
                <a:lnTo>
                  <a:pt x="3551068" y="79899"/>
                </a:lnTo>
                <a:lnTo>
                  <a:pt x="0" y="0"/>
                </a:lnTo>
                <a:lnTo>
                  <a:pt x="133165" y="346229"/>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EEA071AE-9C29-202F-2C21-438FF5836F79}"/>
              </a:ext>
            </a:extLst>
          </p:cNvPr>
          <p:cNvPicPr>
            <a:picLocks noChangeAspect="1"/>
          </p:cNvPicPr>
          <p:nvPr/>
        </p:nvPicPr>
        <p:blipFill>
          <a:blip r:embed="rId4"/>
          <a:stretch>
            <a:fillRect/>
          </a:stretch>
        </p:blipFill>
        <p:spPr>
          <a:xfrm>
            <a:off x="6946470" y="1689813"/>
            <a:ext cx="1624780" cy="1151042"/>
          </a:xfrm>
          <a:prstGeom prst="rect">
            <a:avLst/>
          </a:prstGeom>
        </p:spPr>
      </p:pic>
      <p:pic>
        <p:nvPicPr>
          <p:cNvPr id="19" name="Grafik 18" descr="Ein Bild, das Text, Schrift, Grafiken, Screenshot enthält.&#10;&#10;Automatisch generierte Beschreibung">
            <a:extLst>
              <a:ext uri="{FF2B5EF4-FFF2-40B4-BE49-F238E27FC236}">
                <a16:creationId xmlns:a16="http://schemas.microsoft.com/office/drawing/2014/main" id="{9FEAF461-0468-08F3-B3B3-CE1255C34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6506" y="82245"/>
            <a:ext cx="1013466" cy="1098371"/>
          </a:xfrm>
          <a:prstGeom prst="rect">
            <a:avLst/>
          </a:prstGeom>
        </p:spPr>
      </p:pic>
    </p:spTree>
    <p:extLst>
      <p:ext uri="{BB962C8B-B14F-4D97-AF65-F5344CB8AC3E}">
        <p14:creationId xmlns:p14="http://schemas.microsoft.com/office/powerpoint/2010/main" val="2708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72B547-964C-47CE-A052-360302E8741E}"/>
              </a:ext>
            </a:extLst>
          </p:cNvPr>
          <p:cNvSpPr/>
          <p:nvPr/>
        </p:nvSpPr>
        <p:spPr>
          <a:xfrm>
            <a:off x="265500" y="177253"/>
            <a:ext cx="6038833" cy="954107"/>
          </a:xfrm>
          <a:prstGeom prst="rect">
            <a:avLst/>
          </a:prstGeom>
        </p:spPr>
        <p:txBody>
          <a:bodyPr wrap="square">
            <a:spAutoFit/>
          </a:bodyPr>
          <a:lstStyle/>
          <a:p>
            <a:r>
              <a:rPr lang="de-DE" sz="2800" b="1" dirty="0">
                <a:solidFill>
                  <a:srgbClr val="015C19"/>
                </a:solidFill>
                <a:latin typeface="Roboto Condensed"/>
              </a:rPr>
              <a:t>Gewipo Sun GmbH</a:t>
            </a:r>
          </a:p>
          <a:p>
            <a:r>
              <a:rPr lang="de-DE" sz="2800" b="1" dirty="0">
                <a:solidFill>
                  <a:srgbClr val="015C19"/>
                </a:solidFill>
                <a:latin typeface="Roboto Condensed"/>
              </a:rPr>
              <a:t>Schule | Hagen | 99,6 kWp</a:t>
            </a:r>
          </a:p>
        </p:txBody>
      </p:sp>
      <p:sp>
        <p:nvSpPr>
          <p:cNvPr id="2" name="Rechteck 1">
            <a:extLst>
              <a:ext uri="{FF2B5EF4-FFF2-40B4-BE49-F238E27FC236}">
                <a16:creationId xmlns:a16="http://schemas.microsoft.com/office/drawing/2014/main" id="{0FD669FE-3008-4F12-9869-6251BD0A7D07}"/>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3D32CA27-062D-4391-90F9-B2CFEC53FEEC}"/>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2FDDB155-4FB9-9643-9650-F485DC7FF3C6}"/>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76D88DBE-B25B-0B9C-7190-4E5B73F3236A}"/>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83AABE6A-61B0-ABF6-20CF-CA36A3C79D5A}"/>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1B06CB99-F4CB-7775-3467-531EB675E34D}"/>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CF514847-062D-CC5E-F803-DCB70208D606}"/>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8" name="Grafik 7" descr="Ein Bild, das draußen, Kompositmaterial, Gebäude, Solarenergie enthält.&#10;&#10;Automatisch generierte Beschreibung">
            <a:extLst>
              <a:ext uri="{FF2B5EF4-FFF2-40B4-BE49-F238E27FC236}">
                <a16:creationId xmlns:a16="http://schemas.microsoft.com/office/drawing/2014/main" id="{F099CFEB-A144-F7EA-800B-CC669217E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951" y="5041170"/>
            <a:ext cx="2916384" cy="1639577"/>
          </a:xfrm>
          <a:prstGeom prst="rect">
            <a:avLst/>
          </a:prstGeom>
        </p:spPr>
      </p:pic>
      <p:pic>
        <p:nvPicPr>
          <p:cNvPr id="4" name="Grafik 3">
            <a:extLst>
              <a:ext uri="{FF2B5EF4-FFF2-40B4-BE49-F238E27FC236}">
                <a16:creationId xmlns:a16="http://schemas.microsoft.com/office/drawing/2014/main" id="{91968731-91EE-01FE-F65F-AB3D6DA264A7}"/>
              </a:ext>
            </a:extLst>
          </p:cNvPr>
          <p:cNvPicPr>
            <a:picLocks noChangeAspect="1"/>
          </p:cNvPicPr>
          <p:nvPr/>
        </p:nvPicPr>
        <p:blipFill>
          <a:blip r:embed="rId4"/>
          <a:stretch>
            <a:fillRect/>
          </a:stretch>
        </p:blipFill>
        <p:spPr>
          <a:xfrm>
            <a:off x="3132138" y="1782687"/>
            <a:ext cx="4530683" cy="3103726"/>
          </a:xfrm>
          <a:prstGeom prst="rect">
            <a:avLst/>
          </a:prstGeom>
        </p:spPr>
      </p:pic>
      <p:sp>
        <p:nvSpPr>
          <p:cNvPr id="13" name="Rechteck 12">
            <a:extLst>
              <a:ext uri="{FF2B5EF4-FFF2-40B4-BE49-F238E27FC236}">
                <a16:creationId xmlns:a16="http://schemas.microsoft.com/office/drawing/2014/main" id="{B54405AA-5D10-68DE-3C82-DAD9B8CEC252}"/>
              </a:ext>
            </a:extLst>
          </p:cNvPr>
          <p:cNvSpPr/>
          <p:nvPr/>
        </p:nvSpPr>
        <p:spPr>
          <a:xfrm>
            <a:off x="405592" y="4868863"/>
            <a:ext cx="2554564" cy="1169551"/>
          </a:xfrm>
          <a:prstGeom prst="rect">
            <a:avLst/>
          </a:prstGeom>
        </p:spPr>
        <p:txBody>
          <a:bodyPr wrap="square">
            <a:spAutoFit/>
          </a:bodyPr>
          <a:lstStyle/>
          <a:p>
            <a:pPr defTabSz="914400"/>
            <a:r>
              <a:rPr lang="de-DE" sz="1400" u="sng" dirty="0"/>
              <a:t>Besonderheiten</a:t>
            </a:r>
          </a:p>
          <a:p>
            <a:pPr defTabSz="914400"/>
            <a:r>
              <a:rPr lang="de-DE" sz="1400" dirty="0"/>
              <a:t>a) Öffentliches Gebäude </a:t>
            </a:r>
            <a:r>
              <a:rPr lang="de-DE" sz="1400" dirty="0">
                <a:sym typeface="Wingdings" panose="05000000000000000000" pitchFamily="2" charset="2"/>
              </a:rPr>
              <a:t> hohe Anforderungen an den Brandschutz</a:t>
            </a:r>
          </a:p>
          <a:p>
            <a:pPr defTabSz="914400"/>
            <a:r>
              <a:rPr lang="de-DE" sz="1400" dirty="0">
                <a:sym typeface="Wingdings" panose="05000000000000000000" pitchFamily="2" charset="2"/>
              </a:rPr>
              <a:t>b) Integration Blitzschutz</a:t>
            </a:r>
            <a:endParaRPr lang="de-DE" sz="1400" dirty="0"/>
          </a:p>
        </p:txBody>
      </p:sp>
      <p:graphicFrame>
        <p:nvGraphicFramePr>
          <p:cNvPr id="15" name="Tabelle 14">
            <a:extLst>
              <a:ext uri="{FF2B5EF4-FFF2-40B4-BE49-F238E27FC236}">
                <a16:creationId xmlns:a16="http://schemas.microsoft.com/office/drawing/2014/main" id="{1C1083C9-1A91-778E-B953-DE887A4993E1}"/>
              </a:ext>
            </a:extLst>
          </p:cNvPr>
          <p:cNvGraphicFramePr>
            <a:graphicFrameLocks noGrp="1"/>
          </p:cNvGraphicFramePr>
          <p:nvPr>
            <p:extLst>
              <p:ext uri="{D42A27DB-BD31-4B8C-83A1-F6EECF244321}">
                <p14:modId xmlns:p14="http://schemas.microsoft.com/office/powerpoint/2010/main" val="258572580"/>
              </p:ext>
            </p:extLst>
          </p:nvPr>
        </p:nvGraphicFramePr>
        <p:xfrm>
          <a:off x="405592" y="1782687"/>
          <a:ext cx="2545571" cy="2804160"/>
        </p:xfrm>
        <a:graphic>
          <a:graphicData uri="http://schemas.openxmlformats.org/drawingml/2006/table">
            <a:tbl>
              <a:tblPr firstRow="1" bandRow="1">
                <a:tableStyleId>{5940675A-B579-460E-94D1-54222C63F5DA}</a:tableStyleId>
              </a:tblPr>
              <a:tblGrid>
                <a:gridCol w="988202">
                  <a:extLst>
                    <a:ext uri="{9D8B030D-6E8A-4147-A177-3AD203B41FA5}">
                      <a16:colId xmlns:a16="http://schemas.microsoft.com/office/drawing/2014/main" val="1783686101"/>
                    </a:ext>
                  </a:extLst>
                </a:gridCol>
                <a:gridCol w="1557369">
                  <a:extLst>
                    <a:ext uri="{9D8B030D-6E8A-4147-A177-3AD203B41FA5}">
                      <a16:colId xmlns:a16="http://schemas.microsoft.com/office/drawing/2014/main" val="2357340317"/>
                    </a:ext>
                  </a:extLst>
                </a:gridCol>
              </a:tblGrid>
              <a:tr h="370840">
                <a:tc>
                  <a:txBody>
                    <a:bodyPr/>
                    <a:lstStyle/>
                    <a:p>
                      <a:r>
                        <a:rPr lang="de-DE" sz="1600" b="1" dirty="0"/>
                        <a:t>Art</a:t>
                      </a:r>
                    </a:p>
                  </a:txBody>
                  <a:tcPr/>
                </a:tc>
                <a:tc>
                  <a:txBody>
                    <a:bodyPr/>
                    <a:lstStyle/>
                    <a:p>
                      <a:r>
                        <a:rPr lang="de-DE" sz="1600" b="0" dirty="0"/>
                        <a:t>Öffentlich</a:t>
                      </a:r>
                    </a:p>
                  </a:txBody>
                  <a:tcPr/>
                </a:tc>
                <a:extLst>
                  <a:ext uri="{0D108BD9-81ED-4DB2-BD59-A6C34878D82A}">
                    <a16:rowId xmlns:a16="http://schemas.microsoft.com/office/drawing/2014/main" val="641508093"/>
                  </a:ext>
                </a:extLst>
              </a:tr>
              <a:tr h="370840">
                <a:tc>
                  <a:txBody>
                    <a:bodyPr/>
                    <a:lstStyle/>
                    <a:p>
                      <a:r>
                        <a:rPr lang="de-DE" sz="1600" b="1" dirty="0"/>
                        <a:t>kWp</a:t>
                      </a:r>
                    </a:p>
                  </a:txBody>
                  <a:tcPr/>
                </a:tc>
                <a:tc>
                  <a:txBody>
                    <a:bodyPr/>
                    <a:lstStyle/>
                    <a:p>
                      <a:r>
                        <a:rPr lang="de-DE" sz="1600" dirty="0"/>
                        <a:t>99,6 kWp</a:t>
                      </a:r>
                    </a:p>
                  </a:txBody>
                  <a:tcPr/>
                </a:tc>
                <a:extLst>
                  <a:ext uri="{0D108BD9-81ED-4DB2-BD59-A6C34878D82A}">
                    <a16:rowId xmlns:a16="http://schemas.microsoft.com/office/drawing/2014/main" val="2526984021"/>
                  </a:ext>
                </a:extLst>
              </a:tr>
              <a:tr h="370840">
                <a:tc>
                  <a:txBody>
                    <a:bodyPr/>
                    <a:lstStyle/>
                    <a:p>
                      <a:r>
                        <a:rPr lang="de-DE" sz="1600" b="1" dirty="0"/>
                        <a:t>Anlagen</a:t>
                      </a:r>
                    </a:p>
                  </a:txBody>
                  <a:tcPr/>
                </a:tc>
                <a:tc>
                  <a:txBody>
                    <a:bodyPr/>
                    <a:lstStyle/>
                    <a:p>
                      <a:r>
                        <a:rPr lang="de-DE" sz="1600" dirty="0"/>
                        <a:t>2</a:t>
                      </a:r>
                    </a:p>
                  </a:txBody>
                  <a:tcPr/>
                </a:tc>
                <a:extLst>
                  <a:ext uri="{0D108BD9-81ED-4DB2-BD59-A6C34878D82A}">
                    <a16:rowId xmlns:a16="http://schemas.microsoft.com/office/drawing/2014/main" val="3452796637"/>
                  </a:ext>
                </a:extLst>
              </a:tr>
              <a:tr h="370840">
                <a:tc>
                  <a:txBody>
                    <a:bodyPr/>
                    <a:lstStyle/>
                    <a:p>
                      <a:r>
                        <a:rPr lang="de-DE" sz="1600" b="1" dirty="0"/>
                        <a:t>Speicher</a:t>
                      </a:r>
                    </a:p>
                  </a:txBody>
                  <a:tcPr/>
                </a:tc>
                <a:tc>
                  <a:txBody>
                    <a:bodyPr/>
                    <a:lstStyle/>
                    <a:p>
                      <a:r>
                        <a:rPr lang="de-DE" sz="1600" dirty="0"/>
                        <a:t>-</a:t>
                      </a:r>
                    </a:p>
                  </a:txBody>
                  <a:tcPr/>
                </a:tc>
                <a:extLst>
                  <a:ext uri="{0D108BD9-81ED-4DB2-BD59-A6C34878D82A}">
                    <a16:rowId xmlns:a16="http://schemas.microsoft.com/office/drawing/2014/main" val="4246213677"/>
                  </a:ext>
                </a:extLst>
              </a:tr>
              <a:tr h="370840">
                <a:tc>
                  <a:txBody>
                    <a:bodyPr/>
                    <a:lstStyle/>
                    <a:p>
                      <a:r>
                        <a:rPr lang="de-DE" sz="1600" b="1" dirty="0"/>
                        <a:t>Wallbox</a:t>
                      </a:r>
                    </a:p>
                  </a:txBody>
                  <a:tcPr/>
                </a:tc>
                <a:tc>
                  <a:txBody>
                    <a:bodyPr/>
                    <a:lstStyle/>
                    <a:p>
                      <a:r>
                        <a:rPr lang="de-DE" sz="1600" dirty="0"/>
                        <a:t>-</a:t>
                      </a:r>
                    </a:p>
                  </a:txBody>
                  <a:tcPr/>
                </a:tc>
                <a:extLst>
                  <a:ext uri="{0D108BD9-81ED-4DB2-BD59-A6C34878D82A}">
                    <a16:rowId xmlns:a16="http://schemas.microsoft.com/office/drawing/2014/main" val="1457229102"/>
                  </a:ext>
                </a:extLst>
              </a:tr>
              <a:tr h="370840">
                <a:tc>
                  <a:txBody>
                    <a:bodyPr/>
                    <a:lstStyle/>
                    <a:p>
                      <a:r>
                        <a:rPr lang="de-DE" sz="1600" b="1" dirty="0"/>
                        <a:t>Umsatz</a:t>
                      </a:r>
                    </a:p>
                  </a:txBody>
                  <a:tcPr/>
                </a:tc>
                <a:tc>
                  <a:txBody>
                    <a:bodyPr/>
                    <a:lstStyle/>
                    <a:p>
                      <a:r>
                        <a:rPr lang="de-DE" sz="1600" dirty="0"/>
                        <a:t>&lt; 250.000 Euro</a:t>
                      </a:r>
                    </a:p>
                  </a:txBody>
                  <a:tcPr/>
                </a:tc>
                <a:extLst>
                  <a:ext uri="{0D108BD9-81ED-4DB2-BD59-A6C34878D82A}">
                    <a16:rowId xmlns:a16="http://schemas.microsoft.com/office/drawing/2014/main" val="2878400086"/>
                  </a:ext>
                </a:extLst>
              </a:tr>
              <a:tr h="370840">
                <a:tc>
                  <a:txBody>
                    <a:bodyPr/>
                    <a:lstStyle/>
                    <a:p>
                      <a:r>
                        <a:rPr lang="de-DE" sz="1600" b="1" dirty="0"/>
                        <a:t>Konzept</a:t>
                      </a:r>
                    </a:p>
                  </a:txBody>
                  <a:tcPr/>
                </a:tc>
                <a:tc>
                  <a:txBody>
                    <a:bodyPr/>
                    <a:lstStyle/>
                    <a:p>
                      <a:r>
                        <a:rPr lang="de-DE" sz="1600" dirty="0"/>
                        <a:t>Volleinspeisung ohne Speicher</a:t>
                      </a:r>
                    </a:p>
                  </a:txBody>
                  <a:tcPr/>
                </a:tc>
                <a:extLst>
                  <a:ext uri="{0D108BD9-81ED-4DB2-BD59-A6C34878D82A}">
                    <a16:rowId xmlns:a16="http://schemas.microsoft.com/office/drawing/2014/main" val="3948318073"/>
                  </a:ext>
                </a:extLst>
              </a:tr>
            </a:tbl>
          </a:graphicData>
        </a:graphic>
      </p:graphicFrame>
      <p:pic>
        <p:nvPicPr>
          <p:cNvPr id="16" name="Grafik 15" descr="Ein Bild, das Text, Schrift, Grafiken, Screenshot enthält.&#10;&#10;Automatisch generierte Beschreibung">
            <a:extLst>
              <a:ext uri="{FF2B5EF4-FFF2-40B4-BE49-F238E27FC236}">
                <a16:creationId xmlns:a16="http://schemas.microsoft.com/office/drawing/2014/main" id="{E51FDC4E-4251-275E-6D85-CBFCEA804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6506" y="82245"/>
            <a:ext cx="1013466" cy="1098371"/>
          </a:xfrm>
          <a:prstGeom prst="rect">
            <a:avLst/>
          </a:prstGeom>
        </p:spPr>
      </p:pic>
    </p:spTree>
    <p:extLst>
      <p:ext uri="{BB962C8B-B14F-4D97-AF65-F5344CB8AC3E}">
        <p14:creationId xmlns:p14="http://schemas.microsoft.com/office/powerpoint/2010/main" val="2009700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72B547-964C-47CE-A052-360302E8741E}"/>
              </a:ext>
            </a:extLst>
          </p:cNvPr>
          <p:cNvSpPr/>
          <p:nvPr/>
        </p:nvSpPr>
        <p:spPr>
          <a:xfrm>
            <a:off x="265500" y="177253"/>
            <a:ext cx="6038833" cy="954107"/>
          </a:xfrm>
          <a:prstGeom prst="rect">
            <a:avLst/>
          </a:prstGeom>
        </p:spPr>
        <p:txBody>
          <a:bodyPr wrap="square">
            <a:spAutoFit/>
          </a:bodyPr>
          <a:lstStyle/>
          <a:p>
            <a:r>
              <a:rPr lang="de-DE" sz="2800" b="1" dirty="0">
                <a:solidFill>
                  <a:srgbClr val="015C19"/>
                </a:solidFill>
                <a:latin typeface="Roboto Condensed"/>
              </a:rPr>
              <a:t>Gewipo Sun GmbH</a:t>
            </a:r>
          </a:p>
          <a:p>
            <a:r>
              <a:rPr lang="de-DE" sz="2800" b="1" dirty="0">
                <a:solidFill>
                  <a:srgbClr val="015C19"/>
                </a:solidFill>
                <a:latin typeface="Roboto Condensed"/>
              </a:rPr>
              <a:t>Wohnverein | Hagen | 190 kWp</a:t>
            </a:r>
          </a:p>
        </p:txBody>
      </p:sp>
      <p:sp>
        <p:nvSpPr>
          <p:cNvPr id="2" name="Rechteck 1">
            <a:extLst>
              <a:ext uri="{FF2B5EF4-FFF2-40B4-BE49-F238E27FC236}">
                <a16:creationId xmlns:a16="http://schemas.microsoft.com/office/drawing/2014/main" id="{0FD669FE-3008-4F12-9869-6251BD0A7D07}"/>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3D32CA27-062D-4391-90F9-B2CFEC53FEEC}"/>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4C885B80-8E49-4F6E-3C48-6B1A94F0B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095" y="82245"/>
            <a:ext cx="1140877" cy="1236456"/>
          </a:xfrm>
          <a:prstGeom prst="rect">
            <a:avLst/>
          </a:prstGeom>
        </p:spPr>
      </p:pic>
      <p:sp>
        <p:nvSpPr>
          <p:cNvPr id="5" name="Rectangle 2">
            <a:extLst>
              <a:ext uri="{FF2B5EF4-FFF2-40B4-BE49-F238E27FC236}">
                <a16:creationId xmlns:a16="http://schemas.microsoft.com/office/drawing/2014/main" id="{2FDDB155-4FB9-9643-9650-F485DC7FF3C6}"/>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76D88DBE-B25B-0B9C-7190-4E5B73F3236A}"/>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83AABE6A-61B0-ABF6-20CF-CA36A3C79D5A}"/>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1B06CB99-F4CB-7775-3467-531EB675E34D}"/>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CF514847-062D-CC5E-F803-DCB70208D606}"/>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3" name="Rechteck 2">
            <a:extLst>
              <a:ext uri="{FF2B5EF4-FFF2-40B4-BE49-F238E27FC236}">
                <a16:creationId xmlns:a16="http://schemas.microsoft.com/office/drawing/2014/main" id="{4DBF30C6-3BC4-7EE5-FFD8-FFBCD4D50DEE}"/>
              </a:ext>
            </a:extLst>
          </p:cNvPr>
          <p:cNvSpPr/>
          <p:nvPr/>
        </p:nvSpPr>
        <p:spPr>
          <a:xfrm>
            <a:off x="405592" y="4868863"/>
            <a:ext cx="2554564" cy="1169551"/>
          </a:xfrm>
          <a:prstGeom prst="rect">
            <a:avLst/>
          </a:prstGeom>
        </p:spPr>
        <p:txBody>
          <a:bodyPr wrap="square">
            <a:spAutoFit/>
          </a:bodyPr>
          <a:lstStyle/>
          <a:p>
            <a:pPr defTabSz="914400"/>
            <a:r>
              <a:rPr lang="de-DE" sz="1400" u="sng" dirty="0"/>
              <a:t>Besonderheiten</a:t>
            </a:r>
          </a:p>
          <a:p>
            <a:pPr defTabSz="914400"/>
            <a:r>
              <a:rPr lang="de-DE" sz="1400" dirty="0"/>
              <a:t>a) Öffentliches Gebäude </a:t>
            </a:r>
            <a:r>
              <a:rPr lang="de-DE" sz="1400" dirty="0">
                <a:sym typeface="Wingdings" panose="05000000000000000000" pitchFamily="2" charset="2"/>
              </a:rPr>
              <a:t> hohe Anforderungen an den Brandschutz</a:t>
            </a:r>
          </a:p>
          <a:p>
            <a:pPr defTabSz="914400"/>
            <a:r>
              <a:rPr lang="de-DE" sz="1400" dirty="0">
                <a:sym typeface="Wingdings" panose="05000000000000000000" pitchFamily="2" charset="2"/>
              </a:rPr>
              <a:t>b) Beachtung Netzkapazitäten</a:t>
            </a:r>
            <a:endParaRPr lang="de-DE" sz="1400" dirty="0"/>
          </a:p>
        </p:txBody>
      </p:sp>
      <p:graphicFrame>
        <p:nvGraphicFramePr>
          <p:cNvPr id="8" name="Tabelle 7">
            <a:extLst>
              <a:ext uri="{FF2B5EF4-FFF2-40B4-BE49-F238E27FC236}">
                <a16:creationId xmlns:a16="http://schemas.microsoft.com/office/drawing/2014/main" id="{DD5589E0-9B9E-8CA8-528E-4D89FE7D1E19}"/>
              </a:ext>
            </a:extLst>
          </p:cNvPr>
          <p:cNvGraphicFramePr>
            <a:graphicFrameLocks noGrp="1"/>
          </p:cNvGraphicFramePr>
          <p:nvPr>
            <p:extLst>
              <p:ext uri="{D42A27DB-BD31-4B8C-83A1-F6EECF244321}">
                <p14:modId xmlns:p14="http://schemas.microsoft.com/office/powerpoint/2010/main" val="1184132813"/>
              </p:ext>
            </p:extLst>
          </p:nvPr>
        </p:nvGraphicFramePr>
        <p:xfrm>
          <a:off x="405592" y="1782687"/>
          <a:ext cx="2545571" cy="2804160"/>
        </p:xfrm>
        <a:graphic>
          <a:graphicData uri="http://schemas.openxmlformats.org/drawingml/2006/table">
            <a:tbl>
              <a:tblPr firstRow="1" bandRow="1">
                <a:tableStyleId>{5940675A-B579-460E-94D1-54222C63F5DA}</a:tableStyleId>
              </a:tblPr>
              <a:tblGrid>
                <a:gridCol w="988202">
                  <a:extLst>
                    <a:ext uri="{9D8B030D-6E8A-4147-A177-3AD203B41FA5}">
                      <a16:colId xmlns:a16="http://schemas.microsoft.com/office/drawing/2014/main" val="1783686101"/>
                    </a:ext>
                  </a:extLst>
                </a:gridCol>
                <a:gridCol w="1557369">
                  <a:extLst>
                    <a:ext uri="{9D8B030D-6E8A-4147-A177-3AD203B41FA5}">
                      <a16:colId xmlns:a16="http://schemas.microsoft.com/office/drawing/2014/main" val="2357340317"/>
                    </a:ext>
                  </a:extLst>
                </a:gridCol>
              </a:tblGrid>
              <a:tr h="370840">
                <a:tc>
                  <a:txBody>
                    <a:bodyPr/>
                    <a:lstStyle/>
                    <a:p>
                      <a:r>
                        <a:rPr lang="de-DE" sz="1600" b="1" dirty="0"/>
                        <a:t>Art</a:t>
                      </a:r>
                    </a:p>
                  </a:txBody>
                  <a:tcPr/>
                </a:tc>
                <a:tc>
                  <a:txBody>
                    <a:bodyPr/>
                    <a:lstStyle/>
                    <a:p>
                      <a:r>
                        <a:rPr lang="de-DE" sz="1600" b="0" dirty="0"/>
                        <a:t>Öffentlich</a:t>
                      </a:r>
                    </a:p>
                  </a:txBody>
                  <a:tcPr/>
                </a:tc>
                <a:extLst>
                  <a:ext uri="{0D108BD9-81ED-4DB2-BD59-A6C34878D82A}">
                    <a16:rowId xmlns:a16="http://schemas.microsoft.com/office/drawing/2014/main" val="641508093"/>
                  </a:ext>
                </a:extLst>
              </a:tr>
              <a:tr h="370840">
                <a:tc>
                  <a:txBody>
                    <a:bodyPr/>
                    <a:lstStyle/>
                    <a:p>
                      <a:r>
                        <a:rPr lang="de-DE" sz="1600" b="1" dirty="0"/>
                        <a:t>kWp</a:t>
                      </a:r>
                    </a:p>
                  </a:txBody>
                  <a:tcPr/>
                </a:tc>
                <a:tc>
                  <a:txBody>
                    <a:bodyPr/>
                    <a:lstStyle/>
                    <a:p>
                      <a:r>
                        <a:rPr lang="de-DE" sz="1600" dirty="0"/>
                        <a:t>190 kWp</a:t>
                      </a:r>
                    </a:p>
                  </a:txBody>
                  <a:tcPr/>
                </a:tc>
                <a:extLst>
                  <a:ext uri="{0D108BD9-81ED-4DB2-BD59-A6C34878D82A}">
                    <a16:rowId xmlns:a16="http://schemas.microsoft.com/office/drawing/2014/main" val="2526984021"/>
                  </a:ext>
                </a:extLst>
              </a:tr>
              <a:tr h="370840">
                <a:tc>
                  <a:txBody>
                    <a:bodyPr/>
                    <a:lstStyle/>
                    <a:p>
                      <a:r>
                        <a:rPr lang="de-DE" sz="1600" b="1" dirty="0"/>
                        <a:t>Anlagen</a:t>
                      </a:r>
                    </a:p>
                  </a:txBody>
                  <a:tcPr/>
                </a:tc>
                <a:tc>
                  <a:txBody>
                    <a:bodyPr/>
                    <a:lstStyle/>
                    <a:p>
                      <a:r>
                        <a:rPr lang="de-DE" sz="1600" dirty="0"/>
                        <a:t>9</a:t>
                      </a:r>
                    </a:p>
                  </a:txBody>
                  <a:tcPr/>
                </a:tc>
                <a:extLst>
                  <a:ext uri="{0D108BD9-81ED-4DB2-BD59-A6C34878D82A}">
                    <a16:rowId xmlns:a16="http://schemas.microsoft.com/office/drawing/2014/main" val="3452796637"/>
                  </a:ext>
                </a:extLst>
              </a:tr>
              <a:tr h="370840">
                <a:tc>
                  <a:txBody>
                    <a:bodyPr/>
                    <a:lstStyle/>
                    <a:p>
                      <a:r>
                        <a:rPr lang="de-DE" sz="1600" b="1" dirty="0"/>
                        <a:t>Speicher</a:t>
                      </a:r>
                    </a:p>
                  </a:txBody>
                  <a:tcPr/>
                </a:tc>
                <a:tc>
                  <a:txBody>
                    <a:bodyPr/>
                    <a:lstStyle/>
                    <a:p>
                      <a:r>
                        <a:rPr lang="de-DE" sz="1600" dirty="0"/>
                        <a:t>-</a:t>
                      </a:r>
                    </a:p>
                  </a:txBody>
                  <a:tcPr/>
                </a:tc>
                <a:extLst>
                  <a:ext uri="{0D108BD9-81ED-4DB2-BD59-A6C34878D82A}">
                    <a16:rowId xmlns:a16="http://schemas.microsoft.com/office/drawing/2014/main" val="4246213677"/>
                  </a:ext>
                </a:extLst>
              </a:tr>
              <a:tr h="370840">
                <a:tc>
                  <a:txBody>
                    <a:bodyPr/>
                    <a:lstStyle/>
                    <a:p>
                      <a:r>
                        <a:rPr lang="de-DE" sz="1600" b="1" dirty="0"/>
                        <a:t>Wallbox</a:t>
                      </a:r>
                    </a:p>
                  </a:txBody>
                  <a:tcPr/>
                </a:tc>
                <a:tc>
                  <a:txBody>
                    <a:bodyPr/>
                    <a:lstStyle/>
                    <a:p>
                      <a:r>
                        <a:rPr lang="de-DE" sz="1600" dirty="0"/>
                        <a:t>-</a:t>
                      </a:r>
                    </a:p>
                  </a:txBody>
                  <a:tcPr/>
                </a:tc>
                <a:extLst>
                  <a:ext uri="{0D108BD9-81ED-4DB2-BD59-A6C34878D82A}">
                    <a16:rowId xmlns:a16="http://schemas.microsoft.com/office/drawing/2014/main" val="1457229102"/>
                  </a:ext>
                </a:extLst>
              </a:tr>
              <a:tr h="370840">
                <a:tc>
                  <a:txBody>
                    <a:bodyPr/>
                    <a:lstStyle/>
                    <a:p>
                      <a:r>
                        <a:rPr lang="de-DE" sz="1600" b="1" dirty="0"/>
                        <a:t>Umsatz</a:t>
                      </a:r>
                    </a:p>
                  </a:txBody>
                  <a:tcPr/>
                </a:tc>
                <a:tc>
                  <a:txBody>
                    <a:bodyPr/>
                    <a:lstStyle/>
                    <a:p>
                      <a:r>
                        <a:rPr lang="de-DE" sz="1600" dirty="0"/>
                        <a:t>&lt; 250.000 Euro</a:t>
                      </a:r>
                    </a:p>
                  </a:txBody>
                  <a:tcPr/>
                </a:tc>
                <a:extLst>
                  <a:ext uri="{0D108BD9-81ED-4DB2-BD59-A6C34878D82A}">
                    <a16:rowId xmlns:a16="http://schemas.microsoft.com/office/drawing/2014/main" val="2878400086"/>
                  </a:ext>
                </a:extLst>
              </a:tr>
              <a:tr h="370840">
                <a:tc>
                  <a:txBody>
                    <a:bodyPr/>
                    <a:lstStyle/>
                    <a:p>
                      <a:r>
                        <a:rPr lang="de-DE" sz="1600" b="1" dirty="0"/>
                        <a:t>Konzept</a:t>
                      </a:r>
                    </a:p>
                  </a:txBody>
                  <a:tcPr/>
                </a:tc>
                <a:tc>
                  <a:txBody>
                    <a:bodyPr/>
                    <a:lstStyle/>
                    <a:p>
                      <a:r>
                        <a:rPr lang="de-DE" sz="1600" dirty="0"/>
                        <a:t>Volleinspeisung ohne Speicher</a:t>
                      </a:r>
                    </a:p>
                  </a:txBody>
                  <a:tcPr/>
                </a:tc>
                <a:extLst>
                  <a:ext uri="{0D108BD9-81ED-4DB2-BD59-A6C34878D82A}">
                    <a16:rowId xmlns:a16="http://schemas.microsoft.com/office/drawing/2014/main" val="3948318073"/>
                  </a:ext>
                </a:extLst>
              </a:tr>
            </a:tbl>
          </a:graphicData>
        </a:graphic>
      </p:graphicFrame>
      <p:pic>
        <p:nvPicPr>
          <p:cNvPr id="15" name="Grafik 14" descr="Ein Bild, das draußen, Gras, Luftfotografie, Vorort enthält.&#10;&#10;Automatisch generierte Beschreibung">
            <a:extLst>
              <a:ext uri="{FF2B5EF4-FFF2-40B4-BE49-F238E27FC236}">
                <a16:creationId xmlns:a16="http://schemas.microsoft.com/office/drawing/2014/main" id="{BE11ACD5-F8CE-A355-A753-EA6D1509334D}"/>
              </a:ext>
            </a:extLst>
          </p:cNvPr>
          <p:cNvPicPr>
            <a:picLocks noChangeAspect="1"/>
          </p:cNvPicPr>
          <p:nvPr/>
        </p:nvPicPr>
        <p:blipFill>
          <a:blip r:embed="rId4" cstate="print">
            <a:extLst>
              <a:ext uri="{28A0092B-C50C-407E-A947-70E740481C1C}">
                <a14:useLocalDpi xmlns:a14="http://schemas.microsoft.com/office/drawing/2010/main" val="0"/>
              </a:ext>
            </a:extLst>
          </a:blip>
          <a:srcRect l="2903" t="30139" r="21354" b="18288"/>
          <a:stretch/>
        </p:blipFill>
        <p:spPr>
          <a:xfrm>
            <a:off x="3061816" y="1782688"/>
            <a:ext cx="5491132" cy="2804160"/>
          </a:xfrm>
          <a:prstGeom prst="rect">
            <a:avLst/>
          </a:prstGeom>
        </p:spPr>
      </p:pic>
    </p:spTree>
    <p:extLst>
      <p:ext uri="{BB962C8B-B14F-4D97-AF65-F5344CB8AC3E}">
        <p14:creationId xmlns:p14="http://schemas.microsoft.com/office/powerpoint/2010/main" val="3717370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D7BEE-DCCD-A724-692E-B95E69185B18}"/>
            </a:ext>
          </a:extLst>
        </p:cNvPr>
        <p:cNvGrpSpPr/>
        <p:nvPr/>
      </p:nvGrpSpPr>
      <p:grpSpPr>
        <a:xfrm>
          <a:off x="0" y="0"/>
          <a:ext cx="0" cy="0"/>
          <a:chOff x="0" y="0"/>
          <a:chExt cx="0" cy="0"/>
        </a:xfrm>
      </p:grpSpPr>
      <p:sp>
        <p:nvSpPr>
          <p:cNvPr id="7" name="Rechteck 6">
            <a:extLst>
              <a:ext uri="{FF2B5EF4-FFF2-40B4-BE49-F238E27FC236}">
                <a16:creationId xmlns:a16="http://schemas.microsoft.com/office/drawing/2014/main" id="{7F2A05AA-9BF7-2280-2EA2-0BD4E7497D47}"/>
              </a:ext>
            </a:extLst>
          </p:cNvPr>
          <p:cNvSpPr/>
          <p:nvPr/>
        </p:nvSpPr>
        <p:spPr>
          <a:xfrm>
            <a:off x="265500" y="177253"/>
            <a:ext cx="6038833" cy="954107"/>
          </a:xfrm>
          <a:prstGeom prst="rect">
            <a:avLst/>
          </a:prstGeom>
        </p:spPr>
        <p:txBody>
          <a:bodyPr wrap="square">
            <a:spAutoFit/>
          </a:bodyPr>
          <a:lstStyle/>
          <a:p>
            <a:r>
              <a:rPr lang="de-DE" sz="2800" b="1" dirty="0">
                <a:solidFill>
                  <a:srgbClr val="015C19"/>
                </a:solidFill>
                <a:latin typeface="Roboto Condensed"/>
              </a:rPr>
              <a:t>Gewipo Sun GmbH</a:t>
            </a:r>
          </a:p>
          <a:p>
            <a:r>
              <a:rPr lang="de-DE" sz="2800" b="1" dirty="0">
                <a:solidFill>
                  <a:srgbClr val="015C19"/>
                </a:solidFill>
                <a:latin typeface="Roboto Condensed"/>
              </a:rPr>
              <a:t>Gewerbe | Aachen | 477 kWp</a:t>
            </a:r>
          </a:p>
        </p:txBody>
      </p:sp>
      <p:sp>
        <p:nvSpPr>
          <p:cNvPr id="2" name="Rechteck 1">
            <a:extLst>
              <a:ext uri="{FF2B5EF4-FFF2-40B4-BE49-F238E27FC236}">
                <a16:creationId xmlns:a16="http://schemas.microsoft.com/office/drawing/2014/main" id="{9C952AE8-78BF-A926-42B3-F73751162A33}"/>
              </a:ext>
            </a:extLst>
          </p:cNvPr>
          <p:cNvSpPr/>
          <p:nvPr/>
        </p:nvSpPr>
        <p:spPr>
          <a:xfrm>
            <a:off x="-1676399" y="4957434"/>
            <a:ext cx="4572000" cy="646331"/>
          </a:xfrm>
          <a:prstGeom prst="rect">
            <a:avLst/>
          </a:prstGeom>
        </p:spPr>
        <p:txBody>
          <a:bodyPr>
            <a:spAutoFit/>
          </a:bodyPr>
          <a:lstStyle/>
          <a:p>
            <a:endParaRPr lang="de-DE" dirty="0">
              <a:solidFill>
                <a:srgbClr val="000000"/>
              </a:solidFill>
              <a:latin typeface="Segoe UI" panose="020B0502040204020203" pitchFamily="34" charset="0"/>
            </a:endParaRPr>
          </a:p>
          <a:p>
            <a:r>
              <a:rPr lang="de-DE" dirty="0">
                <a:solidFill>
                  <a:srgbClr val="000000"/>
                </a:solidFill>
                <a:latin typeface="Segoe UI" panose="020B0502040204020203" pitchFamily="34" charset="0"/>
              </a:rPr>
              <a:t> </a:t>
            </a:r>
          </a:p>
        </p:txBody>
      </p:sp>
      <p:cxnSp>
        <p:nvCxnSpPr>
          <p:cNvPr id="14" name="Gerader Verbinder 13">
            <a:extLst>
              <a:ext uri="{FF2B5EF4-FFF2-40B4-BE49-F238E27FC236}">
                <a16:creationId xmlns:a16="http://schemas.microsoft.com/office/drawing/2014/main" id="{15F90F1B-B810-E413-A8C0-C2F8411087E4}"/>
              </a:ext>
            </a:extLst>
          </p:cNvPr>
          <p:cNvCxnSpPr>
            <a:cxnSpLocks/>
          </p:cNvCxnSpPr>
          <p:nvPr/>
        </p:nvCxnSpPr>
        <p:spPr>
          <a:xfrm>
            <a:off x="257549" y="1272055"/>
            <a:ext cx="8627559" cy="0"/>
          </a:xfrm>
          <a:prstGeom prst="line">
            <a:avLst/>
          </a:prstGeom>
          <a:ln>
            <a:solidFill>
              <a:srgbClr val="005419"/>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hrift, Grafiken, Screenshot enthält.&#10;&#10;Automatisch generierte Beschreibung">
            <a:extLst>
              <a:ext uri="{FF2B5EF4-FFF2-40B4-BE49-F238E27FC236}">
                <a16:creationId xmlns:a16="http://schemas.microsoft.com/office/drawing/2014/main" id="{B8246E2D-07AA-E2E7-C499-7C911073F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095" y="82245"/>
            <a:ext cx="1140877" cy="1236456"/>
          </a:xfrm>
          <a:prstGeom prst="rect">
            <a:avLst/>
          </a:prstGeom>
        </p:spPr>
      </p:pic>
      <p:sp>
        <p:nvSpPr>
          <p:cNvPr id="5" name="Rectangle 2">
            <a:extLst>
              <a:ext uri="{FF2B5EF4-FFF2-40B4-BE49-F238E27FC236}">
                <a16:creationId xmlns:a16="http://schemas.microsoft.com/office/drawing/2014/main" id="{61A6AD98-0406-C07D-D690-94C58CA6B654}"/>
              </a:ext>
            </a:extLst>
          </p:cNvPr>
          <p:cNvSpPr>
            <a:spLocks noChangeArrowheads="1"/>
          </p:cNvSpPr>
          <p:nvPr/>
        </p:nvSpPr>
        <p:spPr bwMode="auto">
          <a:xfrm flipV="1">
            <a:off x="6849849" y="-1319801"/>
            <a:ext cx="6177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6" name="Rectangle 4">
            <a:extLst>
              <a:ext uri="{FF2B5EF4-FFF2-40B4-BE49-F238E27FC236}">
                <a16:creationId xmlns:a16="http://schemas.microsoft.com/office/drawing/2014/main" id="{64F379B5-65A2-FBB4-2AA5-C7641F37E788}"/>
              </a:ext>
            </a:extLst>
          </p:cNvPr>
          <p:cNvSpPr>
            <a:spLocks noChangeArrowheads="1"/>
          </p:cNvSpPr>
          <p:nvPr/>
        </p:nvSpPr>
        <p:spPr bwMode="auto">
          <a:xfrm flipV="1">
            <a:off x="7792670" y="-1"/>
            <a:ext cx="13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0" name="Rectangle 6">
            <a:extLst>
              <a:ext uri="{FF2B5EF4-FFF2-40B4-BE49-F238E27FC236}">
                <a16:creationId xmlns:a16="http://schemas.microsoft.com/office/drawing/2014/main" id="{468E376B-A0A1-96A8-2251-57F96D008AA2}"/>
              </a:ext>
            </a:extLst>
          </p:cNvPr>
          <p:cNvSpPr>
            <a:spLocks noChangeArrowheads="1"/>
          </p:cNvSpPr>
          <p:nvPr/>
        </p:nvSpPr>
        <p:spPr bwMode="auto">
          <a:xfrm flipH="1" flipV="1">
            <a:off x="9143999" y="-4774"/>
            <a:ext cx="1836281" cy="5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1" name="Rectangle 8">
            <a:extLst>
              <a:ext uri="{FF2B5EF4-FFF2-40B4-BE49-F238E27FC236}">
                <a16:creationId xmlns:a16="http://schemas.microsoft.com/office/drawing/2014/main" id="{9AC64C0D-6DCB-1FFF-13BE-7BB386C786AB}"/>
              </a:ext>
            </a:extLst>
          </p:cNvPr>
          <p:cNvSpPr>
            <a:spLocks noChangeArrowheads="1"/>
          </p:cNvSpPr>
          <p:nvPr/>
        </p:nvSpPr>
        <p:spPr bwMode="auto">
          <a:xfrm flipV="1">
            <a:off x="8212666" y="-1"/>
            <a:ext cx="931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2" name="Rectangle 10">
            <a:extLst>
              <a:ext uri="{FF2B5EF4-FFF2-40B4-BE49-F238E27FC236}">
                <a16:creationId xmlns:a16="http://schemas.microsoft.com/office/drawing/2014/main" id="{9FF17FDA-4055-AC76-C6F9-72813E199D14}"/>
              </a:ext>
            </a:extLst>
          </p:cNvPr>
          <p:cNvSpPr>
            <a:spLocks noChangeArrowheads="1"/>
          </p:cNvSpPr>
          <p:nvPr/>
        </p:nvSpPr>
        <p:spPr bwMode="auto">
          <a:xfrm flipV="1">
            <a:off x="2818290" y="-15610142"/>
            <a:ext cx="2435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3" name="Rechteck 2">
            <a:extLst>
              <a:ext uri="{FF2B5EF4-FFF2-40B4-BE49-F238E27FC236}">
                <a16:creationId xmlns:a16="http://schemas.microsoft.com/office/drawing/2014/main" id="{7F574549-9A3B-F22A-59A8-FC2F746DA466}"/>
              </a:ext>
            </a:extLst>
          </p:cNvPr>
          <p:cNvSpPr/>
          <p:nvPr/>
        </p:nvSpPr>
        <p:spPr>
          <a:xfrm>
            <a:off x="405592" y="4868863"/>
            <a:ext cx="2554564" cy="1169551"/>
          </a:xfrm>
          <a:prstGeom prst="rect">
            <a:avLst/>
          </a:prstGeom>
        </p:spPr>
        <p:txBody>
          <a:bodyPr wrap="square">
            <a:spAutoFit/>
          </a:bodyPr>
          <a:lstStyle/>
          <a:p>
            <a:pPr defTabSz="914400"/>
            <a:r>
              <a:rPr lang="de-DE" sz="1400" u="sng" dirty="0"/>
              <a:t>Besonderheiten</a:t>
            </a:r>
          </a:p>
          <a:p>
            <a:pPr marL="342900" indent="-342900" defTabSz="914400">
              <a:buAutoNum type="alphaLcParenR"/>
            </a:pPr>
            <a:r>
              <a:rPr lang="de-DE" sz="1400" dirty="0"/>
              <a:t>Direktvermarktung</a:t>
            </a:r>
          </a:p>
          <a:p>
            <a:pPr marL="342900" indent="-342900" defTabSz="914400">
              <a:buAutoNum type="alphaLcParenR"/>
            </a:pPr>
            <a:r>
              <a:rPr lang="de-DE" sz="1400" dirty="0">
                <a:sym typeface="Wingdings" panose="05000000000000000000" pitchFamily="2" charset="2"/>
              </a:rPr>
              <a:t>Mieterstrom</a:t>
            </a:r>
          </a:p>
          <a:p>
            <a:pPr marL="342900" indent="-342900" defTabSz="914400">
              <a:buAutoNum type="alphaLcParenR"/>
            </a:pPr>
            <a:r>
              <a:rPr lang="de-DE" sz="1400" dirty="0">
                <a:sym typeface="Wingdings" panose="05000000000000000000" pitchFamily="2" charset="2"/>
              </a:rPr>
              <a:t>Schnellladesäulen</a:t>
            </a:r>
          </a:p>
          <a:p>
            <a:pPr marL="342900" indent="-342900" defTabSz="914400">
              <a:buAutoNum type="alphaLcParenR"/>
            </a:pPr>
            <a:r>
              <a:rPr lang="de-DE" sz="1400" dirty="0">
                <a:sym typeface="Wingdings" panose="05000000000000000000" pitchFamily="2" charset="2"/>
              </a:rPr>
              <a:t>Mehrere Etappen</a:t>
            </a:r>
            <a:endParaRPr lang="de-DE" sz="1400" dirty="0"/>
          </a:p>
        </p:txBody>
      </p:sp>
      <p:graphicFrame>
        <p:nvGraphicFramePr>
          <p:cNvPr id="8" name="Tabelle 7">
            <a:extLst>
              <a:ext uri="{FF2B5EF4-FFF2-40B4-BE49-F238E27FC236}">
                <a16:creationId xmlns:a16="http://schemas.microsoft.com/office/drawing/2014/main" id="{5EA06409-44FA-497A-1281-684A04ADEFF1}"/>
              </a:ext>
            </a:extLst>
          </p:cNvPr>
          <p:cNvGraphicFramePr>
            <a:graphicFrameLocks noGrp="1"/>
          </p:cNvGraphicFramePr>
          <p:nvPr>
            <p:extLst>
              <p:ext uri="{D42A27DB-BD31-4B8C-83A1-F6EECF244321}">
                <p14:modId xmlns:p14="http://schemas.microsoft.com/office/powerpoint/2010/main" val="2045278276"/>
              </p:ext>
            </p:extLst>
          </p:nvPr>
        </p:nvGraphicFramePr>
        <p:xfrm>
          <a:off x="405592" y="1782687"/>
          <a:ext cx="2545571" cy="3048000"/>
        </p:xfrm>
        <a:graphic>
          <a:graphicData uri="http://schemas.openxmlformats.org/drawingml/2006/table">
            <a:tbl>
              <a:tblPr firstRow="1" bandRow="1">
                <a:tableStyleId>{5940675A-B579-460E-94D1-54222C63F5DA}</a:tableStyleId>
              </a:tblPr>
              <a:tblGrid>
                <a:gridCol w="988202">
                  <a:extLst>
                    <a:ext uri="{9D8B030D-6E8A-4147-A177-3AD203B41FA5}">
                      <a16:colId xmlns:a16="http://schemas.microsoft.com/office/drawing/2014/main" val="1783686101"/>
                    </a:ext>
                  </a:extLst>
                </a:gridCol>
                <a:gridCol w="1557369">
                  <a:extLst>
                    <a:ext uri="{9D8B030D-6E8A-4147-A177-3AD203B41FA5}">
                      <a16:colId xmlns:a16="http://schemas.microsoft.com/office/drawing/2014/main" val="2357340317"/>
                    </a:ext>
                  </a:extLst>
                </a:gridCol>
              </a:tblGrid>
              <a:tr h="370840">
                <a:tc>
                  <a:txBody>
                    <a:bodyPr/>
                    <a:lstStyle/>
                    <a:p>
                      <a:r>
                        <a:rPr lang="de-DE" sz="1600" b="1" dirty="0"/>
                        <a:t>Art</a:t>
                      </a:r>
                    </a:p>
                  </a:txBody>
                  <a:tcPr/>
                </a:tc>
                <a:tc>
                  <a:txBody>
                    <a:bodyPr/>
                    <a:lstStyle/>
                    <a:p>
                      <a:r>
                        <a:rPr lang="de-DE" sz="1600" b="0" dirty="0"/>
                        <a:t>Gewerbe</a:t>
                      </a:r>
                    </a:p>
                  </a:txBody>
                  <a:tcPr/>
                </a:tc>
                <a:extLst>
                  <a:ext uri="{0D108BD9-81ED-4DB2-BD59-A6C34878D82A}">
                    <a16:rowId xmlns:a16="http://schemas.microsoft.com/office/drawing/2014/main" val="641508093"/>
                  </a:ext>
                </a:extLst>
              </a:tr>
              <a:tr h="370840">
                <a:tc>
                  <a:txBody>
                    <a:bodyPr/>
                    <a:lstStyle/>
                    <a:p>
                      <a:r>
                        <a:rPr lang="de-DE" sz="1600" b="1" dirty="0"/>
                        <a:t>kWp</a:t>
                      </a:r>
                    </a:p>
                  </a:txBody>
                  <a:tcPr/>
                </a:tc>
                <a:tc>
                  <a:txBody>
                    <a:bodyPr/>
                    <a:lstStyle/>
                    <a:p>
                      <a:r>
                        <a:rPr lang="de-DE" sz="1600" dirty="0"/>
                        <a:t>475 kWp</a:t>
                      </a:r>
                    </a:p>
                  </a:txBody>
                  <a:tcPr/>
                </a:tc>
                <a:extLst>
                  <a:ext uri="{0D108BD9-81ED-4DB2-BD59-A6C34878D82A}">
                    <a16:rowId xmlns:a16="http://schemas.microsoft.com/office/drawing/2014/main" val="2526984021"/>
                  </a:ext>
                </a:extLst>
              </a:tr>
              <a:tr h="370840">
                <a:tc>
                  <a:txBody>
                    <a:bodyPr/>
                    <a:lstStyle/>
                    <a:p>
                      <a:r>
                        <a:rPr lang="de-DE" sz="1600" b="1" dirty="0"/>
                        <a:t>Anlagen</a:t>
                      </a:r>
                    </a:p>
                  </a:txBody>
                  <a:tcPr/>
                </a:tc>
                <a:tc>
                  <a:txBody>
                    <a:bodyPr/>
                    <a:lstStyle/>
                    <a:p>
                      <a:r>
                        <a:rPr lang="de-DE" sz="1600" dirty="0"/>
                        <a:t>4</a:t>
                      </a:r>
                    </a:p>
                  </a:txBody>
                  <a:tcPr/>
                </a:tc>
                <a:extLst>
                  <a:ext uri="{0D108BD9-81ED-4DB2-BD59-A6C34878D82A}">
                    <a16:rowId xmlns:a16="http://schemas.microsoft.com/office/drawing/2014/main" val="3452796637"/>
                  </a:ext>
                </a:extLst>
              </a:tr>
              <a:tr h="370840">
                <a:tc>
                  <a:txBody>
                    <a:bodyPr/>
                    <a:lstStyle/>
                    <a:p>
                      <a:r>
                        <a:rPr lang="de-DE" sz="1600" b="1" dirty="0"/>
                        <a:t>Speicher</a:t>
                      </a:r>
                    </a:p>
                  </a:txBody>
                  <a:tcPr/>
                </a:tc>
                <a:tc>
                  <a:txBody>
                    <a:bodyPr/>
                    <a:lstStyle/>
                    <a:p>
                      <a:r>
                        <a:rPr lang="de-DE" sz="1600" dirty="0"/>
                        <a:t>0,5 – 4Mw</a:t>
                      </a:r>
                    </a:p>
                  </a:txBody>
                  <a:tcPr/>
                </a:tc>
                <a:extLst>
                  <a:ext uri="{0D108BD9-81ED-4DB2-BD59-A6C34878D82A}">
                    <a16:rowId xmlns:a16="http://schemas.microsoft.com/office/drawing/2014/main" val="4246213677"/>
                  </a:ext>
                </a:extLst>
              </a:tr>
              <a:tr h="370840">
                <a:tc>
                  <a:txBody>
                    <a:bodyPr/>
                    <a:lstStyle/>
                    <a:p>
                      <a:r>
                        <a:rPr lang="de-DE" sz="1600" b="1" dirty="0"/>
                        <a:t>Wallbox</a:t>
                      </a:r>
                    </a:p>
                  </a:txBody>
                  <a:tcPr/>
                </a:tc>
                <a:tc>
                  <a:txBody>
                    <a:bodyPr/>
                    <a:lstStyle/>
                    <a:p>
                      <a:r>
                        <a:rPr lang="de-DE" sz="1600" dirty="0"/>
                        <a:t>10+</a:t>
                      </a:r>
                    </a:p>
                  </a:txBody>
                  <a:tcPr/>
                </a:tc>
                <a:extLst>
                  <a:ext uri="{0D108BD9-81ED-4DB2-BD59-A6C34878D82A}">
                    <a16:rowId xmlns:a16="http://schemas.microsoft.com/office/drawing/2014/main" val="1457229102"/>
                  </a:ext>
                </a:extLst>
              </a:tr>
              <a:tr h="370840">
                <a:tc>
                  <a:txBody>
                    <a:bodyPr/>
                    <a:lstStyle/>
                    <a:p>
                      <a:r>
                        <a:rPr lang="de-DE" sz="1600" b="1" dirty="0"/>
                        <a:t>Umsatz</a:t>
                      </a:r>
                    </a:p>
                  </a:txBody>
                  <a:tcPr/>
                </a:tc>
                <a:tc>
                  <a:txBody>
                    <a:bodyPr/>
                    <a:lstStyle/>
                    <a:p>
                      <a:r>
                        <a:rPr lang="de-DE" sz="1600" dirty="0"/>
                        <a:t>&gt; 500.000 Euro</a:t>
                      </a:r>
                    </a:p>
                  </a:txBody>
                  <a:tcPr/>
                </a:tc>
                <a:extLst>
                  <a:ext uri="{0D108BD9-81ED-4DB2-BD59-A6C34878D82A}">
                    <a16:rowId xmlns:a16="http://schemas.microsoft.com/office/drawing/2014/main" val="2878400086"/>
                  </a:ext>
                </a:extLst>
              </a:tr>
              <a:tr h="370840">
                <a:tc>
                  <a:txBody>
                    <a:bodyPr/>
                    <a:lstStyle/>
                    <a:p>
                      <a:r>
                        <a:rPr lang="de-DE" sz="1600" b="1" dirty="0"/>
                        <a:t>Konzept</a:t>
                      </a:r>
                    </a:p>
                  </a:txBody>
                  <a:tcPr/>
                </a:tc>
                <a:tc>
                  <a:txBody>
                    <a:bodyPr/>
                    <a:lstStyle/>
                    <a:p>
                      <a:r>
                        <a:rPr lang="de-DE" sz="1600" dirty="0"/>
                        <a:t>Teileinspeisung mit Direkt-vermarktung</a:t>
                      </a:r>
                    </a:p>
                  </a:txBody>
                  <a:tcPr/>
                </a:tc>
                <a:extLst>
                  <a:ext uri="{0D108BD9-81ED-4DB2-BD59-A6C34878D82A}">
                    <a16:rowId xmlns:a16="http://schemas.microsoft.com/office/drawing/2014/main" val="3948318073"/>
                  </a:ext>
                </a:extLst>
              </a:tr>
            </a:tbl>
          </a:graphicData>
        </a:graphic>
      </p:graphicFrame>
      <p:pic>
        <p:nvPicPr>
          <p:cNvPr id="22" name="Grafik 21">
            <a:extLst>
              <a:ext uri="{FF2B5EF4-FFF2-40B4-BE49-F238E27FC236}">
                <a16:creationId xmlns:a16="http://schemas.microsoft.com/office/drawing/2014/main" id="{9E76112C-38E0-E878-9AF8-EE2D31CC7271}"/>
              </a:ext>
            </a:extLst>
          </p:cNvPr>
          <p:cNvPicPr>
            <a:picLocks noChangeAspect="1"/>
          </p:cNvPicPr>
          <p:nvPr/>
        </p:nvPicPr>
        <p:blipFill>
          <a:blip r:embed="rId4"/>
          <a:srcRect l="-1" t="8569" r="185"/>
          <a:stretch/>
        </p:blipFill>
        <p:spPr>
          <a:xfrm>
            <a:off x="3061814" y="1782687"/>
            <a:ext cx="5634779" cy="4993068"/>
          </a:xfrm>
          <a:prstGeom prst="rect">
            <a:avLst/>
          </a:prstGeom>
        </p:spPr>
      </p:pic>
    </p:spTree>
    <p:extLst>
      <p:ext uri="{BB962C8B-B14F-4D97-AF65-F5344CB8AC3E}">
        <p14:creationId xmlns:p14="http://schemas.microsoft.com/office/powerpoint/2010/main" val="259905595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C1B903A82DD2D4193548195F0F793BC" ma:contentTypeVersion="16" ma:contentTypeDescription="Ein neues Dokument erstellen." ma:contentTypeScope="" ma:versionID="d77973bb5ca57d0eb7d2b98de14336f3">
  <xsd:schema xmlns:xsd="http://www.w3.org/2001/XMLSchema" xmlns:xs="http://www.w3.org/2001/XMLSchema" xmlns:p="http://schemas.microsoft.com/office/2006/metadata/properties" xmlns:ns3="52d3ce46-e487-4739-91de-d4c6f9845d7b" xmlns:ns4="ecb5226a-5151-4e7c-bc38-b154d26a3753" targetNamespace="http://schemas.microsoft.com/office/2006/metadata/properties" ma:root="true" ma:fieldsID="f3f0c00fe7641ef4a06b43b98d9c4f0a" ns3:_="" ns4:_="">
    <xsd:import namespace="52d3ce46-e487-4739-91de-d4c6f9845d7b"/>
    <xsd:import namespace="ecb5226a-5151-4e7c-bc38-b154d26a3753"/>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SystemTags" minOccurs="0"/>
                <xsd:element ref="ns4:SharedWithUsers" minOccurs="0"/>
                <xsd:element ref="ns4:SharedWithDetails" minOccurs="0"/>
                <xsd:element ref="ns4:SharingHintHash"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d3ce46-e487-4739-91de-d4c6f9845d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b5226a-5151-4e7c-bc38-b154d26a3753"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SharingHintHash" ma:index="21"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2d3ce46-e487-4739-91de-d4c6f9845d7b" xsi:nil="true"/>
  </documentManagement>
</p:properties>
</file>

<file path=customXml/itemProps1.xml><?xml version="1.0" encoding="utf-8"?>
<ds:datastoreItem xmlns:ds="http://schemas.openxmlformats.org/officeDocument/2006/customXml" ds:itemID="{51263561-785B-42D7-B2C5-A732FC2F126E}">
  <ds:schemaRefs>
    <ds:schemaRef ds:uri="http://schemas.microsoft.com/sharepoint/v3/contenttype/forms"/>
  </ds:schemaRefs>
</ds:datastoreItem>
</file>

<file path=customXml/itemProps2.xml><?xml version="1.0" encoding="utf-8"?>
<ds:datastoreItem xmlns:ds="http://schemas.openxmlformats.org/officeDocument/2006/customXml" ds:itemID="{332E5871-9210-4C22-9153-5E7B2C1C71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d3ce46-e487-4739-91de-d4c6f9845d7b"/>
    <ds:schemaRef ds:uri="ecb5226a-5151-4e7c-bc38-b154d26a3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408C38-8B59-4416-B2F2-190AC296FB35}">
  <ds:schemaRef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terms/"/>
    <ds:schemaRef ds:uri="52d3ce46-e487-4739-91de-d4c6f9845d7b"/>
    <ds:schemaRef ds:uri="http://www.w3.org/XML/1998/namespace"/>
    <ds:schemaRef ds:uri="http://schemas.microsoft.com/office/2006/documentManagement/types"/>
    <ds:schemaRef ds:uri="ecb5226a-5151-4e7c-bc38-b154d26a375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627</Words>
  <Application>Microsoft Office PowerPoint</Application>
  <PresentationFormat>Bildschirmpräsentation (4:3)</PresentationFormat>
  <Paragraphs>240</Paragraphs>
  <Slides>20</Slides>
  <Notes>18</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20</vt:i4>
      </vt:variant>
    </vt:vector>
  </HeadingPairs>
  <TitlesOfParts>
    <vt:vector size="30" baseType="lpstr">
      <vt:lpstr>-apple-system</vt:lpstr>
      <vt:lpstr>Aptos</vt:lpstr>
      <vt:lpstr>Arial</vt:lpstr>
      <vt:lpstr>Calibri</vt:lpstr>
      <vt:lpstr>Calibri Light</vt:lpstr>
      <vt:lpstr>Lato</vt:lpstr>
      <vt:lpstr>Roboto Condensed</vt:lpstr>
      <vt:lpstr>Segoe UI</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Willers</dc:creator>
  <cp:lastModifiedBy>Adem Aslan</cp:lastModifiedBy>
  <cp:revision>17</cp:revision>
  <dcterms:created xsi:type="dcterms:W3CDTF">2020-09-01T08:41:32Z</dcterms:created>
  <dcterms:modified xsi:type="dcterms:W3CDTF">2025-07-17T10:31:14Z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0x010100AC1B903A82DD2D4193548195F0F793BC</vt:lpwstr>
  </property>
  <property fmtid="{D5CDD505-2E9C-101B-9397-08002B2CF9AE}" pid="3" name="MediaServiceImageTags">
    <vt:lpwstr/>
  </property>
</Properties>
</file>