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7"/>
    <p:restoredTop sz="85000"/>
  </p:normalViewPr>
  <p:slideViewPr>
    <p:cSldViewPr snapToGrid="0">
      <p:cViewPr>
        <p:scale>
          <a:sx n="160" d="100"/>
          <a:sy n="160" d="100"/>
        </p:scale>
        <p:origin x="1384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Kurz Arndt Richter namentlich danken – er hat den Abend möglich gemacht</a:t>
            </a:r>
          </a:p>
          <a:p>
            <a:r>
              <a:t>→ "Arndt hat gesagt: die anderen müssen das auch sehen. Ich nehme das ernst."</a:t>
            </a:r>
          </a:p>
          <a:p>
            <a:r>
              <a:t>→ Noch kein Inhalt – Spannung aufbauen, Folien starten lassen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Für Enterprise-Betriebe: das hier ist der Alltag</a:t>
            </a:r>
          </a:p>
          <a:p>
            <a:r>
              <a:t>→ Drei Kreisläufe – jeder einzeln kurz ansprechen</a:t>
            </a:r>
          </a:p>
          <a:p>
            <a:r>
              <a:t>→ Lieferschein: WhatsApp-Foto → manuell abtippen. Jeden. Tag.</a:t>
            </a:r>
          </a:p>
          <a:p>
            <a:r>
              <a:t>→ Rechnung: PDF → Zahlen ablesen → eintippen → Ordner. Jeden Monat.</a:t>
            </a:r>
          </a:p>
          <a:p>
            <a:r>
              <a:t>→ Auftrag: TMS → Anruf → Mail → weiß er's? Keine Ahnung.</a:t>
            </a:r>
          </a:p>
          <a:p>
            <a:r>
              <a:t>→ "Jeder dieser Schritte ist vermeidbar. Heute. Nicht erst in drei Jahren"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Nicht über autonome LKW reden – das interessiert heute niemanden</a:t>
            </a:r>
          </a:p>
          <a:p>
            <a:r>
              <a:t>→ Konkret bleiben: was ändert sich morgen früh?</a:t>
            </a:r>
          </a:p>
          <a:p>
            <a:r>
              <a:t>→ Linke Spalte: jeder kennt das. Rechte Spalte: so läuft es bei unseren Kunden</a:t>
            </a:r>
          </a:p>
          <a:p>
            <a:r>
              <a:t>→ Kurz von links nach rechts durchgehen – nicht alles vorlesen</a:t>
            </a:r>
          </a:p>
          <a:p>
            <a:r>
              <a:t>→ POD per Link: Fahrer scannt, landet im System. Fertig. Kein Anruf.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Diese Folie still stehen lassen – nicht sofort reden</a:t>
            </a:r>
          </a:p>
          <a:p>
            <a:r>
              <a:t>→ 3-5 Sekunden Pause</a:t>
            </a:r>
          </a:p>
          <a:p>
            <a:r>
              <a:t>→ Dann langsam: "Der größte Einsparhebel ist nicht der Sprit."</a:t>
            </a:r>
          </a:p>
          <a:p>
            <a:r>
              <a:t>→ Nochmal Pause</a:t>
            </a:r>
          </a:p>
          <a:p>
            <a:r>
              <a:t>→ "Es ist die Arbeit, die gar nicht erst entstehen sollte."</a:t>
            </a:r>
          </a:p>
          <a:p>
            <a:r>
              <a:t>→ Das ist die Botschaft des Abends. Alles andere baut darauf auf.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Rhetorische Fragen – nicht beantworten, stehen lassen</a:t>
            </a:r>
          </a:p>
          <a:p>
            <a:r>
              <a:t>→ Jede Frage kurz lesen, kurze Pause</a:t>
            </a:r>
          </a:p>
          <a:p>
            <a:r>
              <a:t>→ Ton wechseln: von Problem zu Möglichkeit</a:t>
            </a:r>
          </a:p>
          <a:p>
            <a:r>
              <a:t>→ Letzter Satz: "Das ist keine Zukunftsmusik." – mit Überzeugung sprechen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Erste explizite cargonet-Folie – kurz, klar, kein Feature-Dumping</a:t>
            </a:r>
          </a:p>
          <a:p>
            <a:r>
              <a:t>→ Ein Satz: Ein System, eine Wahrheit, für alle</a:t>
            </a:r>
          </a:p>
          <a:p>
            <a:r>
              <a:t>→ Cloud-first: läuft im Browser, kein IT-Projekt</a:t>
            </a:r>
          </a:p>
          <a:p>
            <a:r>
              <a:t>→ Modular: niemand muss alles auf einmal</a:t>
            </a:r>
          </a:p>
          <a:p>
            <a:r>
              <a:t>→ Partner-fähig: Subunternehmer, Fahrer, Kunden – alle drin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AC9D5-3D2D-7CF3-3408-2D6B6856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>
            <a:extLst>
              <a:ext uri="{FF2B5EF4-FFF2-40B4-BE49-F238E27FC236}">
                <a16:creationId xmlns:a16="http://schemas.microsoft.com/office/drawing/2014/main" id="{B3C42EA6-6747-3B6B-C934-D25888DC9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9" name="Shape 379">
            <a:extLst>
              <a:ext uri="{FF2B5EF4-FFF2-40B4-BE49-F238E27FC236}">
                <a16:creationId xmlns:a16="http://schemas.microsoft.com/office/drawing/2014/main" id="{FB3AE494-B943-7E49-96A9-EE557342919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→ </a:t>
            </a:r>
            <a:r>
              <a:rPr lang="de-DE" dirty="0"/>
              <a:t>Hier ist die Anmeldemaske von Arnd</a:t>
            </a:r>
          </a:p>
          <a:p>
            <a:r>
              <a:rPr lang="de-DE" dirty="0"/>
              <a:t>Der benutzt das jetzt schon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7006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3" name="Shape 4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Roadmap erklären: drei Schichten, eigenes Tempo</a:t>
            </a:r>
          </a:p>
          <a:p>
            <a:r>
              <a:t>→ Schicht 1: das nutzt Arndt seit Jahren – Kern läuft, seit kurzem in der Cloud</a:t>
            </a:r>
          </a:p>
          <a:p>
            <a:r>
              <a:t>→ Schicht 2: Arndt baut das gerade auf – POD, Eingangsrechnung, KI-Erfassung</a:t>
            </a:r>
          </a:p>
          <a:p>
            <a:r>
              <a:t>→ Schicht 3: Ausblick – dazu kommt gleich eine eigene Folie</a:t>
            </a:r>
          </a:p>
          <a:p>
            <a:r>
              <a:t>→ Wichtig: "Kein Big Bang. Kein IT-Projekt. Schritt für Schritt"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Ehrlich sein: das ist eine Prognose, kein Versprechen</a:t>
            </a:r>
          </a:p>
          <a:p>
            <a:r>
              <a:t>→ Heute: KI liest Dokumente – das läuft bereits bei Kunden</a:t>
            </a:r>
          </a:p>
          <a:p>
            <a:r>
              <a:t>→ 12 Monate: Service-Assistent – Standardfragen automatisch beantworten</a:t>
            </a:r>
          </a:p>
          <a:p>
            <a:r>
              <a:t>→ 1-2 Jahre: KI entscheidet – Touren, Subunternehmer, Ausnahmen</a:t>
            </a:r>
          </a:p>
          <a:p>
            <a:r>
              <a:t>→ "Nicht weil es cool klingt. Sondern weil der Fahrermangel es erzwingt"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6" name="Shape 4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1200"/>
              <a:t>→ "Thomas hat mir erlaubt, zwei kurze Videos zu zeigen – echtes System, echte Daten"</a:t>
            </a:r>
          </a:p>
          <a:p>
            <a:r>
              <a:rPr sz="1200"/>
              <a:t>→ Video 1 zuerst: Subunternehmer-Workflow – POD, Auftrag, Eingangsrechnung</a:t>
            </a:r>
          </a:p>
          <a:p>
            <a:r>
              <a:rPr sz="1200"/>
              <a:t>→ Video 2: KI liest Rechnung ein – Mensch prüft nur noch und gibt frei</a:t>
            </a:r>
          </a:p>
          <a:p>
            <a:r>
              <a:rPr sz="1200"/>
              <a:t>→ Publikum kann QR-Codes scannen und Videos selbst ansehen</a:t>
            </a:r>
          </a:p>
          <a:p>
            <a:r>
              <a:rPr sz="1200"/>
              <a:t>→ Nach Videos: "Das läuft heute. Nicht als Pilotprojekt."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6" name="Shape 4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Echte Namen, echte Betriebe – keine Marketingsprache</a:t>
            </a:r>
          </a:p>
          <a:p>
            <a:r>
              <a:t>→ Mohring: "fünfmal an fünf Orten" – das ist die Systemsilo-Geschichte nochmal</a:t>
            </a:r>
          </a:p>
          <a:p>
            <a:r>
              <a:t>→ Kurz zu Arndt schauen: "Arndt ist auch dabei – er kann gleich selbst erzählen"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Ich bin kein Theoretiker – ich komme aus dem Betrieb</a:t>
            </a:r>
          </a:p>
          <a:p>
            <a:r>
              <a:t>→ Familienbetrieb: von 2 auf 40 Mitarbeiter – ich war dabei, hab die Probleme selbst erlebt</a:t>
            </a:r>
          </a:p>
          <a:p>
            <a:r>
              <a:t>→ Erste Software gebaut weil wir uns nichts leisten konnten – Not macht erfinderisch</a:t>
            </a:r>
          </a:p>
          <a:p>
            <a:r>
              <a:t>→ Danach: Nachbarbetriebe wollten dasselbe – Kipper, Kran, Entsorgung</a:t>
            </a:r>
          </a:p>
          <a:p>
            <a:r>
              <a:t>→ Daraus ist cargonet entstanden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6" name="Shape 5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Ermert: drei Systeme → eins. Das ist das Versprechen.</a:t>
            </a:r>
          </a:p>
          <a:p>
            <a:r>
              <a:t>→ Piendl: Lebensmittelbranche – Hygiene als Pflicht, nicht Zusatz. Zeigt Flexibilität.</a:t>
            </a:r>
          </a:p>
          <a:p>
            <a:r>
              <a:t>→ Kurze Pause nach beiden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3" name="Shape 5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Kein Druck, kein "kaufen Sie jetzt"</a:t>
            </a:r>
          </a:p>
          <a:p>
            <a:r>
              <a:t>→ BAFA: Wir analysieren gemeinsam – das ist förderbar, kostet Sie nichts</a:t>
            </a:r>
          </a:p>
          <a:p>
            <a:r>
              <a:t>→ Angebot: passgenaue Lösung, kein Pauschalpaket</a:t>
            </a:r>
          </a:p>
          <a:p>
            <a:r>
              <a:t>→ Förderung: BALM und andere – wir kennen die Programme</a:t>
            </a:r>
          </a:p>
          <a:p>
            <a:r>
              <a:t>→ "Der erste Schritt ist ein Gespräch. Heute Abend, gerne direkt"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9" name="Shape 5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QR-Code zeigen – kurz erklären wohin er führt</a:t>
            </a:r>
          </a:p>
          <a:p>
            <a:r>
              <a:t>→ "Sprechen Sie mich heute Abend an – oder scannen Sie den Code"</a:t>
            </a:r>
          </a:p>
          <a:p>
            <a:r>
              <a:t>→ Kontaktdaten sichtbar lassen bis Fragen kommen</a:t>
            </a:r>
          </a:p>
          <a:p>
            <a:r>
              <a:t>→ Offen in Diskussion übergehen: "Was beschäftigt Sie davon am meisten?"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Kurz durchgehen – nicht vorlesen</a:t>
            </a:r>
          </a:p>
          <a:p>
            <a:r>
              <a:t>→ Hinweis: Heute Abend gibt es eine Live-Demo in einem echten Kundensystem</a:t>
            </a:r>
          </a:p>
          <a:p>
            <a:r>
              <a:t>→ Letzter Punkt: kein Vortrag mehr – ein konkretes Gesprächsangebot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Wer kennt das? – kurze Pause lassen, Blickkontakt</a:t>
            </a:r>
          </a:p>
          <a:p>
            <a:r>
              <a:t>→ Das ist keine Kritik an den Leuten im Büro – das ist Systemkritik</a:t>
            </a:r>
          </a:p>
          <a:p>
            <a:r>
              <a:t>→ Jede dieser Situationen kostet Zeit, Nerven, Aufmerksamkeit</a:t>
            </a:r>
          </a:p>
          <a:p>
            <a:r>
              <a:t>→ Und das passiert jeden Morgen, in fast jedem Betrieb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38241-F28E-9E93-45BA-2BC551966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>
            <a:extLst>
              <a:ext uri="{FF2B5EF4-FFF2-40B4-BE49-F238E27FC236}">
                <a16:creationId xmlns:a16="http://schemas.microsoft.com/office/drawing/2014/main" id="{5795977F-127A-8266-A3DD-8A5A8D72F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>
            <a:extLst>
              <a:ext uri="{FF2B5EF4-FFF2-40B4-BE49-F238E27FC236}">
                <a16:creationId xmlns:a16="http://schemas.microsoft.com/office/drawing/2014/main" id="{ED97CC77-EDDE-28B4-5E91-5CED0649985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→ Vier </a:t>
            </a:r>
            <a:r>
              <a:rPr dirty="0" err="1"/>
              <a:t>Blöcke</a:t>
            </a:r>
            <a:r>
              <a:rPr dirty="0"/>
              <a:t> – alle </a:t>
            </a:r>
            <a:r>
              <a:rPr dirty="0" err="1"/>
              <a:t>gleichwertig</a:t>
            </a:r>
            <a:r>
              <a:rPr dirty="0"/>
              <a:t>, alle </a:t>
            </a:r>
            <a:r>
              <a:rPr dirty="0" err="1"/>
              <a:t>bekannt</a:t>
            </a:r>
            <a:endParaRPr dirty="0"/>
          </a:p>
          <a:p>
            <a:r>
              <a:rPr dirty="0"/>
              <a:t>→ </a:t>
            </a:r>
            <a:r>
              <a:rPr dirty="0" err="1"/>
              <a:t>Kraftstoff</a:t>
            </a:r>
            <a:r>
              <a:rPr dirty="0"/>
              <a:t>, </a:t>
            </a:r>
            <a:r>
              <a:rPr dirty="0" err="1"/>
              <a:t>Fahrzeug</a:t>
            </a:r>
            <a:r>
              <a:rPr dirty="0"/>
              <a:t>, Maut: extern, </a:t>
            </a:r>
            <a:r>
              <a:rPr dirty="0" err="1"/>
              <a:t>nur</a:t>
            </a:r>
            <a:r>
              <a:rPr dirty="0"/>
              <a:t> </a:t>
            </a:r>
            <a:r>
              <a:rPr dirty="0" err="1"/>
              <a:t>indirekt</a:t>
            </a:r>
            <a:r>
              <a:rPr dirty="0"/>
              <a:t> </a:t>
            </a:r>
            <a:r>
              <a:rPr dirty="0" err="1"/>
              <a:t>beeinflussbar</a:t>
            </a:r>
            <a:endParaRPr dirty="0"/>
          </a:p>
          <a:p>
            <a:r>
              <a:rPr dirty="0"/>
              <a:t>→ Personal: </a:t>
            </a:r>
            <a:r>
              <a:rPr dirty="0" err="1"/>
              <a:t>hier</a:t>
            </a:r>
            <a:r>
              <a:rPr dirty="0"/>
              <a:t> </a:t>
            </a:r>
            <a:r>
              <a:rPr dirty="0" err="1"/>
              <a:t>steckt</a:t>
            </a:r>
            <a:r>
              <a:rPr dirty="0"/>
              <a:t> der Hebel – </a:t>
            </a:r>
            <a:r>
              <a:rPr dirty="0" err="1"/>
              <a:t>dazu</a:t>
            </a:r>
            <a:r>
              <a:rPr dirty="0"/>
              <a:t> </a:t>
            </a:r>
            <a:r>
              <a:rPr dirty="0" err="1"/>
              <a:t>gleich</a:t>
            </a:r>
            <a:r>
              <a:rPr dirty="0"/>
              <a:t> </a:t>
            </a:r>
            <a:r>
              <a:rPr dirty="0" err="1"/>
              <a:t>mehr</a:t>
            </a:r>
            <a:endParaRPr dirty="0"/>
          </a:p>
          <a:p>
            <a:r>
              <a:rPr dirty="0"/>
              <a:t>→ </a:t>
            </a:r>
            <a:r>
              <a:rPr dirty="0" err="1"/>
              <a:t>Fußzeile</a:t>
            </a:r>
            <a:r>
              <a:rPr dirty="0"/>
              <a:t> </a:t>
            </a:r>
            <a:r>
              <a:rPr dirty="0" err="1"/>
              <a:t>sprechen</a:t>
            </a:r>
            <a:r>
              <a:rPr dirty="0"/>
              <a:t>: "Drei </a:t>
            </a:r>
            <a:r>
              <a:rPr dirty="0" err="1"/>
              <a:t>davon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extern </a:t>
            </a:r>
            <a:r>
              <a:rPr dirty="0" err="1"/>
              <a:t>gesteuert</a:t>
            </a:r>
            <a:r>
              <a:rPr dirty="0"/>
              <a:t>. Einer nicht."</a:t>
            </a:r>
          </a:p>
          <a:p>
            <a:r>
              <a:rPr dirty="0"/>
              <a:t>→ Kurze Pause – </a:t>
            </a:r>
            <a:r>
              <a:rPr dirty="0" err="1"/>
              <a:t>nächste</a:t>
            </a:r>
            <a:r>
              <a:rPr dirty="0"/>
              <a:t> Folie</a:t>
            </a:r>
          </a:p>
        </p:txBody>
      </p:sp>
    </p:spTree>
    <p:extLst>
      <p:ext uri="{BB962C8B-B14F-4D97-AF65-F5344CB8AC3E}">
        <p14:creationId xmlns:p14="http://schemas.microsoft.com/office/powerpoint/2010/main" val="223947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Jetzt der Schwenk: drei Blöcke extern – dieser nicht</a:t>
            </a:r>
          </a:p>
          <a:p>
            <a:r>
              <a:t>→ "Ihr könnt heute Abend nach Hause gehen und morgen früh anfangen"</a:t>
            </a:r>
          </a:p>
          <a:p>
            <a:r>
              <a:t>→ Kein Budget, keine neuen Fahrzeuge nötig</a:t>
            </a:r>
          </a:p>
          <a:p>
            <a:r>
              <a:t>→ Drei Punkte kurz durchgehen</a:t>
            </a:r>
          </a:p>
          <a:p>
            <a:r>
              <a:t>→ Fußzeile als Überleitung sprechen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Das sind keine cargonet-Zahlen – das sind Verbandsquellen</a:t>
            </a:r>
          </a:p>
          <a:p>
            <a:r>
              <a:t>→ 60-70%: ihr kennt das aus eurem eigenen Controlling</a:t>
            </a:r>
          </a:p>
          <a:p>
            <a:r>
              <a:t>→ 30% Effizienzgewinn: das ist konservativ geschätzt</a:t>
            </a:r>
          </a:p>
          <a:p>
            <a:r>
              <a:t>→ Leerfahrten: jede vierte Tour ohne Ladung – da steckt Potenzial drin</a:t>
            </a:r>
          </a:p>
          <a:p>
            <a:r>
              <a:t>→ 3-4h Verwaltung je Disponent täglich: das ist die Zahl, über die wir heute reden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Was steckt hinter diesen Stunden?</a:t>
            </a:r>
          </a:p>
          <a:p>
            <a:r>
              <a:t>→ Zeile für Zeile kurz ansprechen – jeder nickt bei mindestens einer davon</a:t>
            </a:r>
          </a:p>
          <a:p>
            <a:r>
              <a:t>→ "Subunternehmer-Nacharbeit" – bei Enterprise-Betrieben der größte Einzelposten</a:t>
            </a:r>
          </a:p>
          <a:p>
            <a:r>
              <a:t>→ Frage in den Raum: Wer hat gerade ein System das das automatisch löst?</a:t>
            </a:r>
          </a:p>
          <a:p>
            <a:r>
              <a:t>→ Kurze Pause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→ Das Kernproblem hat einen Namen: Systemsilos</a:t>
            </a:r>
          </a:p>
          <a:p>
            <a:r>
              <a:t>→ Nicht die Menschen sind das Problem – das System zwingt sie dazu</a:t>
            </a:r>
          </a:p>
          <a:p>
            <a:r>
              <a:t>→ Zitat kurz vorlesen – klingt bekannt, weil es bekannt ist</a:t>
            </a:r>
          </a:p>
          <a:p>
            <a:r>
              <a:t>→ "Menschen sind keine Systemintegration" – das ist der Satz des Abends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4643112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om.com/share/5e34ef83519b4b3d8867afb4b4290cfc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cargonet.io/bgl-abend-in-radeberg-subunternehmer-video" TargetMode="External"/><Relationship Id="rId5" Type="http://schemas.openxmlformats.org/officeDocument/2006/relationships/hyperlink" Target="https://www.loom.com/share/344da0a8c60743acb06ce2a333b57548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eb.cargonet.io/bgl-abend-in-radeberg-ki-vide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eb.cargonet.i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0" descr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0"/>
          <p:cNvSpPr/>
          <p:nvPr/>
        </p:nvSpPr>
        <p:spPr>
          <a:xfrm>
            <a:off x="-2" y="0"/>
            <a:ext cx="6217924" cy="5143500"/>
          </a:xfrm>
          <a:prstGeom prst="rect">
            <a:avLst/>
          </a:prstGeom>
          <a:solidFill>
            <a:srgbClr val="1C2B3A">
              <a:alpha val="85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Shape 1"/>
          <p:cNvSpPr/>
          <p:nvPr/>
        </p:nvSpPr>
        <p:spPr>
          <a:xfrm>
            <a:off x="5303520" y="0"/>
            <a:ext cx="3840482" cy="5143500"/>
          </a:xfrm>
          <a:prstGeom prst="rect">
            <a:avLst/>
          </a:prstGeom>
          <a:solidFill>
            <a:srgbClr val="1C2B3A">
              <a:alpha val="48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Shape 2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Shape 3"/>
          <p:cNvSpPr/>
          <p:nvPr/>
        </p:nvSpPr>
        <p:spPr>
          <a:xfrm>
            <a:off x="0" y="4846320"/>
            <a:ext cx="9144000" cy="297183"/>
          </a:xfrm>
          <a:prstGeom prst="rect">
            <a:avLst/>
          </a:prstGeom>
          <a:solidFill>
            <a:srgbClr val="2C3E50">
              <a:alpha val="9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5" name="c.png" descr="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" y="128015"/>
            <a:ext cx="658371" cy="65837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4"/>
          <p:cNvSpPr/>
          <p:nvPr/>
        </p:nvSpPr>
        <p:spPr>
          <a:xfrm>
            <a:off x="1243582" y="201166"/>
            <a:ext cx="3291845" cy="292613"/>
          </a:xfrm>
          <a:prstGeom prst="rect">
            <a:avLst/>
          </a:prstGeom>
          <a:solidFill>
            <a:srgbClr val="3D5166">
              <a:alpha val="75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Text 5"/>
          <p:cNvSpPr txBox="1"/>
          <p:nvPr/>
        </p:nvSpPr>
        <p:spPr>
          <a:xfrm>
            <a:off x="1243582" y="293611"/>
            <a:ext cx="3291845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700" b="1">
                <a:solidFill>
                  <a:srgbClr val="FFFFFF"/>
                </a:solidFill>
              </a:defRPr>
            </a:lvl1pPr>
          </a:lstStyle>
          <a:p>
            <a:r>
              <a:rPr dirty="0"/>
              <a:t>BGL ·  </a:t>
            </a:r>
            <a:r>
              <a:rPr lang="de-DE" dirty="0"/>
              <a:t>Unternehmerabend</a:t>
            </a:r>
            <a:endParaRPr dirty="0"/>
          </a:p>
        </p:txBody>
      </p:sp>
      <p:sp>
        <p:nvSpPr>
          <p:cNvPr id="28" name="Text 6"/>
          <p:cNvSpPr txBox="1"/>
          <p:nvPr/>
        </p:nvSpPr>
        <p:spPr>
          <a:xfrm>
            <a:off x="502919" y="1150772"/>
            <a:ext cx="7680960" cy="54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400" b="1">
                <a:solidFill>
                  <a:srgbClr val="FFFFFF"/>
                </a:solidFill>
              </a:defRPr>
            </a:lvl1pPr>
          </a:lstStyle>
          <a:p>
            <a:r>
              <a:t>Digitalisierung als</a:t>
            </a:r>
          </a:p>
        </p:txBody>
      </p:sp>
      <p:sp>
        <p:nvSpPr>
          <p:cNvPr id="29" name="Text 7"/>
          <p:cNvSpPr txBox="1"/>
          <p:nvPr/>
        </p:nvSpPr>
        <p:spPr>
          <a:xfrm>
            <a:off x="502919" y="1780737"/>
            <a:ext cx="7680960" cy="1339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4400" b="1">
                <a:solidFill>
                  <a:srgbClr val="7EB8E0"/>
                </a:solidFill>
              </a:defRPr>
            </a:pPr>
            <a:r>
              <a:t>Chance für den</a:t>
            </a:r>
          </a:p>
          <a:p>
            <a:pPr>
              <a:defRPr sz="4400" b="1">
                <a:solidFill>
                  <a:srgbClr val="7EB8E0"/>
                </a:solidFill>
              </a:defRPr>
            </a:pPr>
            <a:r>
              <a:t>Transportsektor</a:t>
            </a:r>
          </a:p>
        </p:txBody>
      </p:sp>
      <p:sp>
        <p:nvSpPr>
          <p:cNvPr id="30" name="Text 8"/>
          <p:cNvSpPr txBox="1"/>
          <p:nvPr/>
        </p:nvSpPr>
        <p:spPr>
          <a:xfrm>
            <a:off x="502917" y="3500051"/>
            <a:ext cx="6126485" cy="46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300" i="1">
                <a:solidFill>
                  <a:srgbClr val="B8C9D9"/>
                </a:solidFill>
              </a:defRPr>
            </a:pPr>
            <a:r>
              <a:t>Wie der größte Einsparhebel oft übersehen wird –</a:t>
            </a:r>
          </a:p>
          <a:p>
            <a:pPr>
              <a:defRPr sz="1300" i="1">
                <a:solidFill>
                  <a:srgbClr val="B8C9D9"/>
                </a:solidFill>
              </a:defRPr>
            </a:pPr>
            <a:r>
              <a:t>und was dagegen zu tun ist.</a:t>
            </a:r>
          </a:p>
        </p:txBody>
      </p:sp>
      <p:sp>
        <p:nvSpPr>
          <p:cNvPr id="31" name="Text 9"/>
          <p:cNvSpPr txBox="1"/>
          <p:nvPr/>
        </p:nvSpPr>
        <p:spPr>
          <a:xfrm>
            <a:off x="502918" y="4898811"/>
            <a:ext cx="3566164" cy="20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solidFill>
                  <a:srgbClr val="B8C9D9"/>
                </a:solidFill>
              </a:defRPr>
            </a:lvl1pPr>
          </a:lstStyle>
          <a:p>
            <a:r>
              <a:t>© 2026  |  45 Minuten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53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5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03  SUBUNTERNEHMER-PROBLEM</a:t>
            </a:r>
          </a:p>
        </p:txBody>
      </p:sp>
      <p:sp>
        <p:nvSpPr>
          <p:cNvPr id="256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Besonders teuer: externe Partner</a:t>
            </a:r>
          </a:p>
        </p:txBody>
      </p:sp>
      <p:sp>
        <p:nvSpPr>
          <p:cNvPr id="257" name="Text 4"/>
          <p:cNvSpPr txBox="1"/>
          <p:nvPr/>
        </p:nvSpPr>
        <p:spPr>
          <a:xfrm>
            <a:off x="457200" y="1333684"/>
            <a:ext cx="813816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i="1">
                <a:solidFill>
                  <a:srgbClr val="B8C9D9"/>
                </a:solidFill>
              </a:defRPr>
            </a:lvl1pPr>
          </a:lstStyle>
          <a:p>
            <a:r>
              <a:rPr dirty="0"/>
              <a:t>Bei </a:t>
            </a:r>
            <a:r>
              <a:rPr dirty="0" err="1"/>
              <a:t>Betrieben</a:t>
            </a:r>
            <a:r>
              <a:rPr lang="de-DE" dirty="0"/>
              <a:t> mit Subunternehmern</a:t>
            </a:r>
            <a:r>
              <a:rPr dirty="0"/>
              <a:t> </a:t>
            </a:r>
            <a:r>
              <a:rPr dirty="0" err="1"/>
              <a:t>kommt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spezifischer</a:t>
            </a:r>
            <a:r>
              <a:rPr dirty="0"/>
              <a:t> </a:t>
            </a:r>
            <a:r>
              <a:rPr dirty="0" err="1"/>
              <a:t>Schmerzpunkt</a:t>
            </a:r>
            <a:r>
              <a:rPr dirty="0"/>
              <a:t> </a:t>
            </a:r>
            <a:r>
              <a:rPr dirty="0" err="1"/>
              <a:t>obendrauf</a:t>
            </a:r>
            <a:r>
              <a:rPr dirty="0"/>
              <a:t>.</a:t>
            </a:r>
          </a:p>
        </p:txBody>
      </p:sp>
      <p:sp>
        <p:nvSpPr>
          <p:cNvPr id="258" name="Shape 5"/>
          <p:cNvSpPr/>
          <p:nvPr/>
        </p:nvSpPr>
        <p:spPr>
          <a:xfrm>
            <a:off x="347471" y="1755648"/>
            <a:ext cx="2651762" cy="2926081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9" name="Shape 6"/>
          <p:cNvSpPr/>
          <p:nvPr/>
        </p:nvSpPr>
        <p:spPr>
          <a:xfrm>
            <a:off x="347471" y="1755648"/>
            <a:ext cx="2651762" cy="54867"/>
          </a:xfrm>
          <a:prstGeom prst="rect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0" name="Text 7"/>
          <p:cNvSpPr txBox="1"/>
          <p:nvPr/>
        </p:nvSpPr>
        <p:spPr>
          <a:xfrm>
            <a:off x="502918" y="1942390"/>
            <a:ext cx="2340868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C0392B"/>
                </a:solidFill>
              </a:defRPr>
            </a:lvl1pPr>
          </a:lstStyle>
          <a:p>
            <a:r>
              <a:t>Der Lieferschein-Kreislauf</a:t>
            </a:r>
          </a:p>
        </p:txBody>
      </p:sp>
      <p:sp>
        <p:nvSpPr>
          <p:cNvPr id="261" name="Text 8"/>
          <p:cNvSpPr txBox="1"/>
          <p:nvPr/>
        </p:nvSpPr>
        <p:spPr>
          <a:xfrm>
            <a:off x="502918" y="2400634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Fahrer </a:t>
            </a:r>
            <a:r>
              <a:rPr dirty="0" err="1"/>
              <a:t>liefert</a:t>
            </a:r>
            <a:r>
              <a:rPr dirty="0"/>
              <a:t> </a:t>
            </a:r>
            <a:r>
              <a:rPr dirty="0" err="1"/>
              <a:t>aus</a:t>
            </a:r>
            <a:endParaRPr dirty="0"/>
          </a:p>
        </p:txBody>
      </p:sp>
      <p:sp>
        <p:nvSpPr>
          <p:cNvPr id="262" name="Text 9"/>
          <p:cNvSpPr txBox="1"/>
          <p:nvPr/>
        </p:nvSpPr>
        <p:spPr>
          <a:xfrm>
            <a:off x="502918" y="2748106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Macht Foto </a:t>
            </a:r>
            <a:r>
              <a:rPr dirty="0" err="1"/>
              <a:t>vom</a:t>
            </a:r>
            <a:r>
              <a:rPr dirty="0"/>
              <a:t> </a:t>
            </a:r>
            <a:r>
              <a:rPr dirty="0" err="1"/>
              <a:t>Lieferschein</a:t>
            </a:r>
            <a:endParaRPr dirty="0"/>
          </a:p>
        </p:txBody>
      </p:sp>
      <p:sp>
        <p:nvSpPr>
          <p:cNvPr id="263" name="Text 10"/>
          <p:cNvSpPr txBox="1"/>
          <p:nvPr/>
        </p:nvSpPr>
        <p:spPr>
          <a:xfrm>
            <a:off x="502918" y="3095578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dirty="0" err="1"/>
              <a:t>Schickt</a:t>
            </a:r>
            <a:r>
              <a:rPr dirty="0"/>
              <a:t> es per WhatsApp</a:t>
            </a:r>
          </a:p>
        </p:txBody>
      </p:sp>
      <p:sp>
        <p:nvSpPr>
          <p:cNvPr id="264" name="Text 11"/>
          <p:cNvSpPr txBox="1"/>
          <p:nvPr/>
        </p:nvSpPr>
        <p:spPr>
          <a:xfrm>
            <a:off x="502918" y="3443050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Büro öffnet WhatsApp</a:t>
            </a:r>
          </a:p>
        </p:txBody>
      </p:sp>
      <p:sp>
        <p:nvSpPr>
          <p:cNvPr id="265" name="Text 12"/>
          <p:cNvSpPr txBox="1"/>
          <p:nvPr/>
        </p:nvSpPr>
        <p:spPr>
          <a:xfrm>
            <a:off x="502918" y="3790521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Tippt Daten manuell ins System</a:t>
            </a:r>
          </a:p>
        </p:txBody>
      </p:sp>
      <p:sp>
        <p:nvSpPr>
          <p:cNvPr id="266" name="Text 13"/>
          <p:cNvSpPr txBox="1"/>
          <p:nvPr/>
        </p:nvSpPr>
        <p:spPr>
          <a:xfrm>
            <a:off x="502918" y="4137994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Archiviert das Foto irgendwo</a:t>
            </a:r>
          </a:p>
        </p:txBody>
      </p:sp>
      <p:sp>
        <p:nvSpPr>
          <p:cNvPr id="267" name="Shape 14"/>
          <p:cNvSpPr/>
          <p:nvPr/>
        </p:nvSpPr>
        <p:spPr>
          <a:xfrm>
            <a:off x="3255264" y="1755648"/>
            <a:ext cx="2651763" cy="2926081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8" name="Shape 15"/>
          <p:cNvSpPr/>
          <p:nvPr/>
        </p:nvSpPr>
        <p:spPr>
          <a:xfrm>
            <a:off x="3255264" y="1755648"/>
            <a:ext cx="2651763" cy="54867"/>
          </a:xfrm>
          <a:prstGeom prst="rect">
            <a:avLst/>
          </a:prstGeom>
          <a:solidFill>
            <a:srgbClr val="E67E2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9" name="Text 16"/>
          <p:cNvSpPr txBox="1"/>
          <p:nvPr/>
        </p:nvSpPr>
        <p:spPr>
          <a:xfrm>
            <a:off x="3410710" y="1942390"/>
            <a:ext cx="2340868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E67E22"/>
                </a:solidFill>
              </a:defRPr>
            </a:lvl1pPr>
          </a:lstStyle>
          <a:p>
            <a:r>
              <a:t>Die Eingangsrechnung</a:t>
            </a:r>
          </a:p>
        </p:txBody>
      </p:sp>
      <p:sp>
        <p:nvSpPr>
          <p:cNvPr id="270" name="Text 17"/>
          <p:cNvSpPr txBox="1"/>
          <p:nvPr/>
        </p:nvSpPr>
        <p:spPr>
          <a:xfrm>
            <a:off x="3410710" y="2400633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dirty="0" err="1"/>
              <a:t>Subunternehmer</a:t>
            </a:r>
            <a:r>
              <a:rPr dirty="0"/>
              <a:t> </a:t>
            </a:r>
            <a:r>
              <a:rPr dirty="0" err="1"/>
              <a:t>schickt</a:t>
            </a:r>
            <a:r>
              <a:rPr dirty="0"/>
              <a:t> PDF per Mail</a:t>
            </a:r>
          </a:p>
        </p:txBody>
      </p:sp>
      <p:sp>
        <p:nvSpPr>
          <p:cNvPr id="271" name="Text 18"/>
          <p:cNvSpPr txBox="1"/>
          <p:nvPr/>
        </p:nvSpPr>
        <p:spPr>
          <a:xfrm>
            <a:off x="3410710" y="2748106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Jemand öffnet die Mail</a:t>
            </a:r>
          </a:p>
        </p:txBody>
      </p:sp>
      <p:sp>
        <p:nvSpPr>
          <p:cNvPr id="272" name="Text 19"/>
          <p:cNvSpPr txBox="1"/>
          <p:nvPr/>
        </p:nvSpPr>
        <p:spPr>
          <a:xfrm>
            <a:off x="3410710" y="3095578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Liest die Zahlen ab</a:t>
            </a:r>
          </a:p>
        </p:txBody>
      </p:sp>
      <p:sp>
        <p:nvSpPr>
          <p:cNvPr id="273" name="Text 20"/>
          <p:cNvSpPr txBox="1"/>
          <p:nvPr/>
        </p:nvSpPr>
        <p:spPr>
          <a:xfrm>
            <a:off x="3410710" y="3443050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Tippt sie ins Buchhaltungssystem</a:t>
            </a:r>
          </a:p>
        </p:txBody>
      </p:sp>
      <p:sp>
        <p:nvSpPr>
          <p:cNvPr id="274" name="Text 21"/>
          <p:cNvSpPr txBox="1"/>
          <p:nvPr/>
        </p:nvSpPr>
        <p:spPr>
          <a:xfrm>
            <a:off x="3410710" y="3790521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Legt PDF in Ordner ab</a:t>
            </a:r>
          </a:p>
        </p:txBody>
      </p:sp>
      <p:sp>
        <p:nvSpPr>
          <p:cNvPr id="275" name="Text 22"/>
          <p:cNvSpPr txBox="1"/>
          <p:nvPr/>
        </p:nvSpPr>
        <p:spPr>
          <a:xfrm>
            <a:off x="3410710" y="4137994"/>
            <a:ext cx="234086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Sucht es 3 Wochen später wieder</a:t>
            </a:r>
          </a:p>
        </p:txBody>
      </p:sp>
      <p:sp>
        <p:nvSpPr>
          <p:cNvPr id="276" name="Shape 23"/>
          <p:cNvSpPr/>
          <p:nvPr/>
        </p:nvSpPr>
        <p:spPr>
          <a:xfrm>
            <a:off x="6163054" y="1755648"/>
            <a:ext cx="2651764" cy="2926081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Shape 24"/>
          <p:cNvSpPr/>
          <p:nvPr/>
        </p:nvSpPr>
        <p:spPr>
          <a:xfrm>
            <a:off x="6163054" y="1755648"/>
            <a:ext cx="2651764" cy="54867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Text 25"/>
          <p:cNvSpPr txBox="1"/>
          <p:nvPr/>
        </p:nvSpPr>
        <p:spPr>
          <a:xfrm>
            <a:off x="6318503" y="1847140"/>
            <a:ext cx="2340867" cy="438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4A90C4"/>
                </a:solidFill>
              </a:defRPr>
            </a:lvl1pPr>
          </a:lstStyle>
          <a:p>
            <a:r>
              <a:t>Der Auftrag an den Subunternehmer</a:t>
            </a:r>
          </a:p>
        </p:txBody>
      </p:sp>
      <p:sp>
        <p:nvSpPr>
          <p:cNvPr id="279" name="Text 26"/>
          <p:cNvSpPr txBox="1"/>
          <p:nvPr/>
        </p:nvSpPr>
        <p:spPr>
          <a:xfrm>
            <a:off x="6318503" y="2400634"/>
            <a:ext cx="2340867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dirty="0" err="1"/>
              <a:t>Auftrag</a:t>
            </a:r>
            <a:r>
              <a:rPr dirty="0"/>
              <a:t> </a:t>
            </a:r>
            <a:r>
              <a:rPr lang="de-DE" dirty="0"/>
              <a:t>mit Word geschrieben</a:t>
            </a:r>
            <a:endParaRPr dirty="0"/>
          </a:p>
        </p:txBody>
      </p:sp>
      <p:sp>
        <p:nvSpPr>
          <p:cNvPr id="280" name="Text 27"/>
          <p:cNvSpPr txBox="1"/>
          <p:nvPr/>
        </p:nvSpPr>
        <p:spPr>
          <a:xfrm>
            <a:off x="6318503" y="2748106"/>
            <a:ext cx="2340867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Disponent ruft an</a:t>
            </a:r>
          </a:p>
        </p:txBody>
      </p:sp>
      <p:sp>
        <p:nvSpPr>
          <p:cNvPr id="281" name="Text 28"/>
          <p:cNvSpPr txBox="1"/>
          <p:nvPr/>
        </p:nvSpPr>
        <p:spPr>
          <a:xfrm>
            <a:off x="6318503" y="3095578"/>
            <a:ext cx="2340867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Erklärt mündlich</a:t>
            </a:r>
          </a:p>
        </p:txBody>
      </p:sp>
      <p:sp>
        <p:nvSpPr>
          <p:cNvPr id="282" name="Text 29"/>
          <p:cNvSpPr txBox="1"/>
          <p:nvPr/>
        </p:nvSpPr>
        <p:spPr>
          <a:xfrm>
            <a:off x="6318503" y="3443050"/>
            <a:ext cx="2340867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t>Schickt nochmal per Mail</a:t>
            </a:r>
          </a:p>
        </p:txBody>
      </p:sp>
      <p:sp>
        <p:nvSpPr>
          <p:cNvPr id="283" name="Text 30"/>
          <p:cNvSpPr txBox="1"/>
          <p:nvPr/>
        </p:nvSpPr>
        <p:spPr>
          <a:xfrm>
            <a:off x="6318503" y="3790521"/>
            <a:ext cx="2340867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dirty="0" err="1"/>
              <a:t>Subunternehmer</a:t>
            </a:r>
            <a:r>
              <a:rPr dirty="0"/>
              <a:t> </a:t>
            </a:r>
            <a:r>
              <a:rPr dirty="0" err="1"/>
              <a:t>bestätigt</a:t>
            </a:r>
            <a:r>
              <a:rPr dirty="0"/>
              <a:t> per Mail</a:t>
            </a:r>
          </a:p>
        </p:txBody>
      </p:sp>
      <p:sp>
        <p:nvSpPr>
          <p:cNvPr id="284" name="Text 31"/>
          <p:cNvSpPr txBox="1"/>
          <p:nvPr/>
        </p:nvSpPr>
        <p:spPr>
          <a:xfrm>
            <a:off x="6318503" y="4137994"/>
            <a:ext cx="2340867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AutoNum type="arabicPeriod"/>
              <a:defRPr sz="1000">
                <a:solidFill>
                  <a:srgbClr val="FFFFFF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Keiner </a:t>
            </a:r>
            <a:r>
              <a:rPr dirty="0" err="1"/>
              <a:t>weiß</a:t>
            </a:r>
            <a:r>
              <a:rPr dirty="0"/>
              <a:t> </a:t>
            </a:r>
            <a:r>
              <a:rPr dirty="0" err="1"/>
              <a:t>ob</a:t>
            </a:r>
            <a:r>
              <a:rPr dirty="0"/>
              <a:t> </a:t>
            </a:r>
            <a:r>
              <a:rPr lang="de-DE" dirty="0"/>
              <a:t>alle all</a:t>
            </a:r>
            <a:r>
              <a:rPr dirty="0"/>
              <a:t>es </a:t>
            </a:r>
            <a:r>
              <a:rPr dirty="0" err="1"/>
              <a:t>gelesen</a:t>
            </a:r>
            <a:r>
              <a:rPr dirty="0"/>
              <a:t> ha</a:t>
            </a:r>
            <a:r>
              <a:rPr lang="de-DE" dirty="0" err="1"/>
              <a:t>ben</a:t>
            </a:r>
            <a:endParaRPr dirty="0"/>
          </a:p>
        </p:txBody>
      </p:sp>
      <p:sp>
        <p:nvSpPr>
          <p:cNvPr id="285" name="Text 32"/>
          <p:cNvSpPr txBox="1"/>
          <p:nvPr/>
        </p:nvSpPr>
        <p:spPr>
          <a:xfrm>
            <a:off x="457200" y="4816099"/>
            <a:ext cx="8138160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7EB8E0"/>
                </a:solidFill>
              </a:defRPr>
            </a:lvl1pPr>
          </a:lstStyle>
          <a:p>
            <a:r>
              <a:rPr dirty="0" err="1"/>
              <a:t>Jeder</a:t>
            </a:r>
            <a:r>
              <a:rPr dirty="0"/>
              <a:t> </a:t>
            </a:r>
            <a:r>
              <a:rPr dirty="0" err="1"/>
              <a:t>dieser</a:t>
            </a:r>
            <a:r>
              <a:rPr dirty="0"/>
              <a:t> </a:t>
            </a:r>
            <a:r>
              <a:rPr dirty="0" err="1"/>
              <a:t>Schritte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manuelle</a:t>
            </a:r>
            <a:r>
              <a:rPr dirty="0"/>
              <a:t> Arbeit.</a:t>
            </a:r>
            <a:r>
              <a:rPr lang="de-DE" dirty="0"/>
              <a:t> Viele sind vermeidbar.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90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2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04  WAS DIGITALISIERUNG BEDEUTET</a:t>
            </a:r>
          </a:p>
        </p:txBody>
      </p:sp>
      <p:sp>
        <p:nvSpPr>
          <p:cNvPr id="293" name="Text 3"/>
          <p:cNvSpPr txBox="1"/>
          <p:nvPr/>
        </p:nvSpPr>
        <p:spPr>
          <a:xfrm>
            <a:off x="457200" y="629929"/>
            <a:ext cx="816559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dirty="0"/>
              <a:t>Nicht </a:t>
            </a:r>
            <a:r>
              <a:rPr lang="de-DE" dirty="0"/>
              <a:t>"</a:t>
            </a:r>
            <a:r>
              <a:rPr dirty="0"/>
              <a:t>Hype</a:t>
            </a:r>
            <a:r>
              <a:rPr lang="de-DE" dirty="0"/>
              <a:t>"</a:t>
            </a:r>
            <a:r>
              <a:rPr dirty="0"/>
              <a:t>. Nicht </a:t>
            </a:r>
            <a:r>
              <a:rPr dirty="0" err="1"/>
              <a:t>autonome</a:t>
            </a:r>
            <a:r>
              <a:rPr dirty="0"/>
              <a:t> LKW. </a:t>
            </a:r>
            <a:r>
              <a:rPr dirty="0" err="1"/>
              <a:t>Sondern</a:t>
            </a:r>
            <a:r>
              <a:rPr dirty="0"/>
              <a:t> das </a:t>
            </a:r>
            <a:r>
              <a:rPr dirty="0" err="1"/>
              <a:t>hier</a:t>
            </a:r>
            <a:r>
              <a:rPr dirty="0"/>
              <a:t>:</a:t>
            </a:r>
          </a:p>
        </p:txBody>
      </p:sp>
      <p:sp>
        <p:nvSpPr>
          <p:cNvPr id="294" name="Shape 4"/>
          <p:cNvSpPr/>
          <p:nvPr/>
        </p:nvSpPr>
        <p:spPr>
          <a:xfrm>
            <a:off x="347471" y="1325880"/>
            <a:ext cx="4133090" cy="384051"/>
          </a:xfrm>
          <a:prstGeom prst="rect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5" name="Text 5"/>
          <p:cNvSpPr txBox="1"/>
          <p:nvPr/>
        </p:nvSpPr>
        <p:spPr>
          <a:xfrm>
            <a:off x="347471" y="1439469"/>
            <a:ext cx="413309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Heute</a:t>
            </a:r>
          </a:p>
        </p:txBody>
      </p:sp>
      <p:sp>
        <p:nvSpPr>
          <p:cNvPr id="296" name="Shape 6"/>
          <p:cNvSpPr/>
          <p:nvPr/>
        </p:nvSpPr>
        <p:spPr>
          <a:xfrm>
            <a:off x="4663440" y="1325880"/>
            <a:ext cx="4133091" cy="384051"/>
          </a:xfrm>
          <a:prstGeom prst="rect">
            <a:avLst/>
          </a:prstGeom>
          <a:solidFill>
            <a:srgbClr val="27AE6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7" name="Text 7"/>
          <p:cNvSpPr txBox="1"/>
          <p:nvPr/>
        </p:nvSpPr>
        <p:spPr>
          <a:xfrm>
            <a:off x="4663440" y="1439469"/>
            <a:ext cx="4133091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Mit digitalem Prozess</a:t>
            </a:r>
          </a:p>
        </p:txBody>
      </p:sp>
      <p:sp>
        <p:nvSpPr>
          <p:cNvPr id="298" name="Shape 8"/>
          <p:cNvSpPr/>
          <p:nvPr/>
        </p:nvSpPr>
        <p:spPr>
          <a:xfrm>
            <a:off x="347471" y="1783077"/>
            <a:ext cx="4133090" cy="530355"/>
          </a:xfrm>
          <a:prstGeom prst="rect">
            <a:avLst/>
          </a:prstGeom>
          <a:solidFill>
            <a:srgbClr val="2D1515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9" name="Text 9"/>
          <p:cNvSpPr txBox="1"/>
          <p:nvPr/>
        </p:nvSpPr>
        <p:spPr>
          <a:xfrm>
            <a:off x="521206" y="1935402"/>
            <a:ext cx="3785618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Auftrag wird dreimal eingetippt</a:t>
            </a:r>
          </a:p>
        </p:txBody>
      </p:sp>
      <p:sp>
        <p:nvSpPr>
          <p:cNvPr id="300" name="Text 10"/>
          <p:cNvSpPr txBox="1"/>
          <p:nvPr/>
        </p:nvSpPr>
        <p:spPr>
          <a:xfrm>
            <a:off x="4517135" y="1927430"/>
            <a:ext cx="566931" cy="2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>
                <a:solidFill>
                  <a:srgbClr val="4A90C4"/>
                </a:solidFill>
              </a:defRPr>
            </a:lvl1pPr>
          </a:lstStyle>
          <a:p>
            <a:r>
              <a:t>→</a:t>
            </a:r>
          </a:p>
        </p:txBody>
      </p:sp>
      <p:sp>
        <p:nvSpPr>
          <p:cNvPr id="301" name="Shape 11"/>
          <p:cNvSpPr/>
          <p:nvPr/>
        </p:nvSpPr>
        <p:spPr>
          <a:xfrm>
            <a:off x="4663440" y="1783077"/>
            <a:ext cx="4133091" cy="530355"/>
          </a:xfrm>
          <a:prstGeom prst="rect">
            <a:avLst/>
          </a:prstGeom>
          <a:solidFill>
            <a:srgbClr val="0F282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Text 12"/>
          <p:cNvSpPr txBox="1"/>
          <p:nvPr/>
        </p:nvSpPr>
        <p:spPr>
          <a:xfrm>
            <a:off x="4837176" y="1935402"/>
            <a:ext cx="3785616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t>Einmal erfasst – alle sehen es sofort</a:t>
            </a:r>
          </a:p>
        </p:txBody>
      </p:sp>
      <p:sp>
        <p:nvSpPr>
          <p:cNvPr id="303" name="Shape 13"/>
          <p:cNvSpPr/>
          <p:nvPr/>
        </p:nvSpPr>
        <p:spPr>
          <a:xfrm>
            <a:off x="347471" y="2404872"/>
            <a:ext cx="4133090" cy="530352"/>
          </a:xfrm>
          <a:prstGeom prst="rect">
            <a:avLst/>
          </a:prstGeom>
          <a:solidFill>
            <a:srgbClr val="3A1A1A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4" name="Text 14"/>
          <p:cNvSpPr txBox="1"/>
          <p:nvPr/>
        </p:nvSpPr>
        <p:spPr>
          <a:xfrm>
            <a:off x="521206" y="2557192"/>
            <a:ext cx="3785618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Fahrer bekommt Tour per Anruf</a:t>
            </a:r>
          </a:p>
        </p:txBody>
      </p:sp>
      <p:sp>
        <p:nvSpPr>
          <p:cNvPr id="305" name="Text 15"/>
          <p:cNvSpPr txBox="1"/>
          <p:nvPr/>
        </p:nvSpPr>
        <p:spPr>
          <a:xfrm>
            <a:off x="4517135" y="2549224"/>
            <a:ext cx="566931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>
                <a:solidFill>
                  <a:srgbClr val="4A90C4"/>
                </a:solidFill>
              </a:defRPr>
            </a:lvl1pPr>
          </a:lstStyle>
          <a:p>
            <a:r>
              <a:t>→</a:t>
            </a:r>
          </a:p>
        </p:txBody>
      </p:sp>
      <p:sp>
        <p:nvSpPr>
          <p:cNvPr id="306" name="Shape 16"/>
          <p:cNvSpPr/>
          <p:nvPr/>
        </p:nvSpPr>
        <p:spPr>
          <a:xfrm>
            <a:off x="4663440" y="2404872"/>
            <a:ext cx="4133091" cy="530352"/>
          </a:xfrm>
          <a:prstGeom prst="rect">
            <a:avLst/>
          </a:prstGeom>
          <a:solidFill>
            <a:srgbClr val="142F2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7" name="Text 17"/>
          <p:cNvSpPr txBox="1"/>
          <p:nvPr/>
        </p:nvSpPr>
        <p:spPr>
          <a:xfrm>
            <a:off x="4837176" y="2557192"/>
            <a:ext cx="3785616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t>Auftrag erscheint direkt auf dem Fahrergerät</a:t>
            </a:r>
          </a:p>
        </p:txBody>
      </p:sp>
      <p:sp>
        <p:nvSpPr>
          <p:cNvPr id="308" name="Shape 18"/>
          <p:cNvSpPr/>
          <p:nvPr/>
        </p:nvSpPr>
        <p:spPr>
          <a:xfrm>
            <a:off x="347471" y="3026664"/>
            <a:ext cx="4133090" cy="530355"/>
          </a:xfrm>
          <a:prstGeom prst="rect">
            <a:avLst/>
          </a:prstGeom>
          <a:solidFill>
            <a:srgbClr val="2D1515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9" name="Text 19"/>
          <p:cNvSpPr txBox="1"/>
          <p:nvPr/>
        </p:nvSpPr>
        <p:spPr>
          <a:xfrm>
            <a:off x="521206" y="3178986"/>
            <a:ext cx="3785618" cy="22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Fahrer/Subunternehmer schickt Ablieferbeleg per WhatsApp</a:t>
            </a:r>
          </a:p>
        </p:txBody>
      </p:sp>
      <p:sp>
        <p:nvSpPr>
          <p:cNvPr id="310" name="Text 20"/>
          <p:cNvSpPr txBox="1"/>
          <p:nvPr/>
        </p:nvSpPr>
        <p:spPr>
          <a:xfrm>
            <a:off x="4517135" y="3171014"/>
            <a:ext cx="566931" cy="2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>
                <a:solidFill>
                  <a:srgbClr val="4A90C4"/>
                </a:solidFill>
              </a:defRPr>
            </a:lvl1pPr>
          </a:lstStyle>
          <a:p>
            <a:r>
              <a:t>→</a:t>
            </a:r>
          </a:p>
        </p:txBody>
      </p:sp>
      <p:sp>
        <p:nvSpPr>
          <p:cNvPr id="311" name="Shape 21"/>
          <p:cNvSpPr/>
          <p:nvPr/>
        </p:nvSpPr>
        <p:spPr>
          <a:xfrm>
            <a:off x="4663440" y="3026664"/>
            <a:ext cx="4133091" cy="530355"/>
          </a:xfrm>
          <a:prstGeom prst="rect">
            <a:avLst/>
          </a:prstGeom>
          <a:solidFill>
            <a:srgbClr val="0F282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2" name="Text 22"/>
          <p:cNvSpPr txBox="1"/>
          <p:nvPr/>
        </p:nvSpPr>
        <p:spPr>
          <a:xfrm>
            <a:off x="4837176" y="3161035"/>
            <a:ext cx="3785616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dirty="0"/>
              <a:t>Fahrer </a:t>
            </a:r>
            <a:r>
              <a:rPr dirty="0" err="1"/>
              <a:t>scannt</a:t>
            </a:r>
            <a:r>
              <a:rPr dirty="0"/>
              <a:t> </a:t>
            </a:r>
            <a:r>
              <a:rPr lang="de-DE" dirty="0"/>
              <a:t>Belege </a:t>
            </a:r>
            <a:r>
              <a:rPr dirty="0"/>
              <a:t>per Link – </a:t>
            </a:r>
            <a:r>
              <a:rPr dirty="0" err="1"/>
              <a:t>lande</a:t>
            </a:r>
            <a:r>
              <a:rPr lang="de-DE" dirty="0" err="1"/>
              <a:t>n</a:t>
            </a:r>
            <a:r>
              <a:rPr dirty="0"/>
              <a:t> </a:t>
            </a:r>
            <a:r>
              <a:rPr dirty="0" err="1"/>
              <a:t>automatisch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System</a:t>
            </a:r>
          </a:p>
        </p:txBody>
      </p:sp>
      <p:sp>
        <p:nvSpPr>
          <p:cNvPr id="313" name="Shape 23"/>
          <p:cNvSpPr/>
          <p:nvPr/>
        </p:nvSpPr>
        <p:spPr>
          <a:xfrm>
            <a:off x="347471" y="3648454"/>
            <a:ext cx="4133090" cy="530355"/>
          </a:xfrm>
          <a:prstGeom prst="rect">
            <a:avLst/>
          </a:prstGeom>
          <a:solidFill>
            <a:srgbClr val="3A1A1A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4" name="Text 24"/>
          <p:cNvSpPr txBox="1"/>
          <p:nvPr/>
        </p:nvSpPr>
        <p:spPr>
          <a:xfrm>
            <a:off x="521206" y="3800778"/>
            <a:ext cx="3785618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Eingangsrechnung kommt als PDF, jemand tippt ab</a:t>
            </a:r>
          </a:p>
        </p:txBody>
      </p:sp>
      <p:sp>
        <p:nvSpPr>
          <p:cNvPr id="315" name="Text 25"/>
          <p:cNvSpPr txBox="1"/>
          <p:nvPr/>
        </p:nvSpPr>
        <p:spPr>
          <a:xfrm>
            <a:off x="4517135" y="3792808"/>
            <a:ext cx="566931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>
                <a:solidFill>
                  <a:srgbClr val="4A90C4"/>
                </a:solidFill>
              </a:defRPr>
            </a:lvl1pPr>
          </a:lstStyle>
          <a:p>
            <a:r>
              <a:t>→</a:t>
            </a:r>
          </a:p>
        </p:txBody>
      </p:sp>
      <p:sp>
        <p:nvSpPr>
          <p:cNvPr id="316" name="Shape 26"/>
          <p:cNvSpPr/>
          <p:nvPr/>
        </p:nvSpPr>
        <p:spPr>
          <a:xfrm>
            <a:off x="4663440" y="3648454"/>
            <a:ext cx="4133091" cy="530355"/>
          </a:xfrm>
          <a:prstGeom prst="rect">
            <a:avLst/>
          </a:prstGeom>
          <a:solidFill>
            <a:srgbClr val="142F2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Text 27"/>
          <p:cNvSpPr txBox="1"/>
          <p:nvPr/>
        </p:nvSpPr>
        <p:spPr>
          <a:xfrm>
            <a:off x="4837176" y="3782828"/>
            <a:ext cx="3785616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dirty="0"/>
              <a:t>KI </a:t>
            </a:r>
            <a:r>
              <a:rPr dirty="0" err="1"/>
              <a:t>liest</a:t>
            </a:r>
            <a:r>
              <a:rPr dirty="0"/>
              <a:t> die </a:t>
            </a:r>
            <a:r>
              <a:rPr dirty="0" err="1"/>
              <a:t>Rechnung</a:t>
            </a:r>
            <a:r>
              <a:rPr lang="de-DE" dirty="0"/>
              <a:t> oder den Transportauftrag</a:t>
            </a:r>
            <a:endParaRPr dirty="0"/>
          </a:p>
        </p:txBody>
      </p:sp>
      <p:sp>
        <p:nvSpPr>
          <p:cNvPr id="318" name="Shape 28"/>
          <p:cNvSpPr/>
          <p:nvPr/>
        </p:nvSpPr>
        <p:spPr>
          <a:xfrm>
            <a:off x="347471" y="4270247"/>
            <a:ext cx="4133090" cy="530355"/>
          </a:xfrm>
          <a:prstGeom prst="rect">
            <a:avLst/>
          </a:prstGeom>
          <a:solidFill>
            <a:srgbClr val="2D1515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9" name="Text 29"/>
          <p:cNvSpPr txBox="1"/>
          <p:nvPr/>
        </p:nvSpPr>
        <p:spPr>
          <a:xfrm>
            <a:off x="521206" y="4404619"/>
            <a:ext cx="3785618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rPr dirty="0"/>
              <a:t>Status: </a:t>
            </a:r>
            <a:r>
              <a:rPr lang="de-DE" dirty="0"/>
              <a:t>N</a:t>
            </a:r>
            <a:r>
              <a:rPr dirty="0" err="1"/>
              <a:t>iemand</a:t>
            </a:r>
            <a:r>
              <a:rPr dirty="0"/>
              <a:t> </a:t>
            </a:r>
            <a:r>
              <a:rPr lang="de-DE" dirty="0"/>
              <a:t>hat alle Informationen vor Augen</a:t>
            </a:r>
            <a:endParaRPr dirty="0"/>
          </a:p>
        </p:txBody>
      </p:sp>
      <p:sp>
        <p:nvSpPr>
          <p:cNvPr id="320" name="Text 30"/>
          <p:cNvSpPr txBox="1"/>
          <p:nvPr/>
        </p:nvSpPr>
        <p:spPr>
          <a:xfrm>
            <a:off x="4517135" y="4414599"/>
            <a:ext cx="566931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>
                <a:solidFill>
                  <a:srgbClr val="4A90C4"/>
                </a:solidFill>
              </a:defRPr>
            </a:lvl1pPr>
          </a:lstStyle>
          <a:p>
            <a:r>
              <a:t>→</a:t>
            </a:r>
          </a:p>
        </p:txBody>
      </p:sp>
      <p:sp>
        <p:nvSpPr>
          <p:cNvPr id="321" name="Shape 31"/>
          <p:cNvSpPr/>
          <p:nvPr/>
        </p:nvSpPr>
        <p:spPr>
          <a:xfrm>
            <a:off x="4663440" y="4270247"/>
            <a:ext cx="4133091" cy="530355"/>
          </a:xfrm>
          <a:prstGeom prst="rect">
            <a:avLst/>
          </a:prstGeom>
          <a:solidFill>
            <a:srgbClr val="0F282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2" name="Text 32"/>
          <p:cNvSpPr txBox="1"/>
          <p:nvPr/>
        </p:nvSpPr>
        <p:spPr>
          <a:xfrm>
            <a:off x="4837176" y="4422569"/>
            <a:ext cx="3785616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t>Jeder sieht den Stand – Kunde, Disponent, Chef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7" name="Shape 1"/>
          <p:cNvSpPr/>
          <p:nvPr/>
        </p:nvSpPr>
        <p:spPr>
          <a:xfrm>
            <a:off x="0" y="5088635"/>
            <a:ext cx="9144000" cy="54867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8" name="Shape 2"/>
          <p:cNvSpPr/>
          <p:nvPr/>
        </p:nvSpPr>
        <p:spPr>
          <a:xfrm>
            <a:off x="-1097281" y="3200400"/>
            <a:ext cx="5029202" cy="5029200"/>
          </a:xfrm>
          <a:prstGeom prst="ellipse">
            <a:avLst/>
          </a:prstGeom>
          <a:solidFill>
            <a:srgbClr val="2C3E50">
              <a:alpha val="28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9" name="Shape 3"/>
          <p:cNvSpPr/>
          <p:nvPr/>
        </p:nvSpPr>
        <p:spPr>
          <a:xfrm>
            <a:off x="6583680" y="-914401"/>
            <a:ext cx="4114805" cy="4114803"/>
          </a:xfrm>
          <a:prstGeom prst="ellipse">
            <a:avLst/>
          </a:prstGeom>
          <a:solidFill>
            <a:srgbClr val="3D5166">
              <a:alpha val="25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0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09728"/>
            <a:ext cx="731523" cy="73152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ext 4"/>
          <p:cNvSpPr txBox="1"/>
          <p:nvPr/>
        </p:nvSpPr>
        <p:spPr>
          <a:xfrm>
            <a:off x="594360" y="954692"/>
            <a:ext cx="7955279" cy="1108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Der größte Einsparhebel</a:t>
            </a:r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t>im Transportbetrieb</a:t>
            </a:r>
          </a:p>
        </p:txBody>
      </p:sp>
      <p:sp>
        <p:nvSpPr>
          <p:cNvPr id="332" name="Text 5"/>
          <p:cNvSpPr txBox="1"/>
          <p:nvPr/>
        </p:nvSpPr>
        <p:spPr>
          <a:xfrm>
            <a:off x="594360" y="2083242"/>
            <a:ext cx="7955279" cy="634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200" b="1">
                <a:solidFill>
                  <a:srgbClr val="B8C9D9"/>
                </a:solidFill>
              </a:defRPr>
            </a:lvl1pPr>
          </a:lstStyle>
          <a:p>
            <a:r>
              <a:t>ist nicht der Sprit.</a:t>
            </a:r>
          </a:p>
        </p:txBody>
      </p:sp>
      <p:sp>
        <p:nvSpPr>
          <p:cNvPr id="333" name="Text 6"/>
          <p:cNvSpPr txBox="1"/>
          <p:nvPr/>
        </p:nvSpPr>
        <p:spPr>
          <a:xfrm>
            <a:off x="594360" y="2781742"/>
            <a:ext cx="7955279" cy="1294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4200" b="1">
                <a:solidFill>
                  <a:srgbClr val="7EB8E0"/>
                </a:solidFill>
              </a:defRPr>
            </a:pPr>
            <a:r>
              <a:t>Es ist die Arbeit,</a:t>
            </a:r>
          </a:p>
          <a:p>
            <a:pPr algn="ctr">
              <a:defRPr sz="4200" b="1">
                <a:solidFill>
                  <a:srgbClr val="7EB8E0"/>
                </a:solidFill>
              </a:defRPr>
            </a:pPr>
            <a:r>
              <a:t>die gar nicht erst entstehen sollte.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8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0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05  DIE FRAGE</a:t>
            </a:r>
          </a:p>
        </p:txBody>
      </p:sp>
      <p:sp>
        <p:nvSpPr>
          <p:cNvPr id="341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Was wäre, wenn …</a:t>
            </a:r>
          </a:p>
        </p:txBody>
      </p:sp>
      <p:sp>
        <p:nvSpPr>
          <p:cNvPr id="342" name="Shape 4"/>
          <p:cNvSpPr/>
          <p:nvPr/>
        </p:nvSpPr>
        <p:spPr>
          <a:xfrm>
            <a:off x="347471" y="1325880"/>
            <a:ext cx="8449058" cy="594363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3" name="Shape 5"/>
          <p:cNvSpPr/>
          <p:nvPr/>
        </p:nvSpPr>
        <p:spPr>
          <a:xfrm>
            <a:off x="475487" y="1490472"/>
            <a:ext cx="256033" cy="256033"/>
          </a:xfrm>
          <a:prstGeom prst="ellipse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4" name="Text 6"/>
          <p:cNvSpPr txBox="1"/>
          <p:nvPr/>
        </p:nvSpPr>
        <p:spPr>
          <a:xfrm>
            <a:off x="941831" y="1489132"/>
            <a:ext cx="768096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… </a:t>
            </a:r>
            <a:r>
              <a:rPr lang="de-DE" dirty="0"/>
              <a:t>Dein</a:t>
            </a:r>
            <a:r>
              <a:rPr dirty="0"/>
              <a:t> </a:t>
            </a:r>
            <a:r>
              <a:rPr dirty="0" err="1"/>
              <a:t>Disponent</a:t>
            </a:r>
            <a:r>
              <a:rPr dirty="0"/>
              <a:t> morgens </a:t>
            </a:r>
            <a:r>
              <a:rPr dirty="0" err="1"/>
              <a:t>einfach</a:t>
            </a:r>
            <a:r>
              <a:rPr dirty="0"/>
              <a:t> </a:t>
            </a:r>
            <a:r>
              <a:rPr dirty="0" err="1"/>
              <a:t>disponieren</a:t>
            </a:r>
            <a:r>
              <a:rPr dirty="0"/>
              <a:t> </a:t>
            </a:r>
            <a:r>
              <a:rPr dirty="0" err="1"/>
              <a:t>könnte</a:t>
            </a:r>
            <a:r>
              <a:rPr dirty="0"/>
              <a:t> – </a:t>
            </a:r>
            <a:r>
              <a:rPr dirty="0" err="1"/>
              <a:t>statt</a:t>
            </a:r>
            <a:r>
              <a:rPr dirty="0"/>
              <a:t> </a:t>
            </a:r>
            <a:r>
              <a:rPr dirty="0" err="1"/>
              <a:t>zuerst</a:t>
            </a:r>
            <a:r>
              <a:rPr dirty="0"/>
              <a:t> </a:t>
            </a:r>
            <a:r>
              <a:rPr dirty="0" err="1"/>
              <a:t>alles</a:t>
            </a:r>
            <a:r>
              <a:rPr dirty="0"/>
              <a:t> </a:t>
            </a:r>
            <a:r>
              <a:rPr dirty="0" err="1"/>
              <a:t>zusammenzusuchen</a:t>
            </a:r>
            <a:r>
              <a:rPr dirty="0"/>
              <a:t>?</a:t>
            </a:r>
          </a:p>
        </p:txBody>
      </p:sp>
      <p:sp>
        <p:nvSpPr>
          <p:cNvPr id="345" name="Shape 7"/>
          <p:cNvSpPr/>
          <p:nvPr/>
        </p:nvSpPr>
        <p:spPr>
          <a:xfrm>
            <a:off x="347471" y="2039110"/>
            <a:ext cx="8449058" cy="594364"/>
          </a:xfrm>
          <a:prstGeom prst="rect">
            <a:avLst/>
          </a:prstGeom>
          <a:solidFill>
            <a:srgbClr val="243447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6" name="Shape 8"/>
          <p:cNvSpPr/>
          <p:nvPr/>
        </p:nvSpPr>
        <p:spPr>
          <a:xfrm>
            <a:off x="475487" y="2203704"/>
            <a:ext cx="256033" cy="256033"/>
          </a:xfrm>
          <a:prstGeom prst="ellipse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7" name="Text 9"/>
          <p:cNvSpPr txBox="1"/>
          <p:nvPr/>
        </p:nvSpPr>
        <p:spPr>
          <a:xfrm>
            <a:off x="941831" y="2202365"/>
            <a:ext cx="768096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… </a:t>
            </a:r>
            <a:r>
              <a:rPr dirty="0" err="1"/>
              <a:t>jeder</a:t>
            </a:r>
            <a:r>
              <a:rPr dirty="0"/>
              <a:t> </a:t>
            </a:r>
            <a:r>
              <a:rPr lang="de-DE" dirty="0"/>
              <a:t>Fahrer / </a:t>
            </a:r>
            <a:r>
              <a:rPr dirty="0" err="1"/>
              <a:t>Subunternehmer</a:t>
            </a:r>
            <a:r>
              <a:rPr dirty="0"/>
              <a:t> seinen </a:t>
            </a:r>
            <a:r>
              <a:rPr dirty="0" err="1"/>
              <a:t>Lieferschein</a:t>
            </a:r>
            <a:r>
              <a:rPr dirty="0"/>
              <a:t> </a:t>
            </a:r>
            <a:r>
              <a:rPr dirty="0" err="1"/>
              <a:t>selbst</a:t>
            </a:r>
            <a:r>
              <a:rPr dirty="0"/>
              <a:t> </a:t>
            </a:r>
            <a:r>
              <a:rPr dirty="0" err="1"/>
              <a:t>einpflegt</a:t>
            </a:r>
            <a:r>
              <a:rPr dirty="0"/>
              <a:t>?</a:t>
            </a:r>
          </a:p>
        </p:txBody>
      </p:sp>
      <p:sp>
        <p:nvSpPr>
          <p:cNvPr id="348" name="Shape 10"/>
          <p:cNvSpPr/>
          <p:nvPr/>
        </p:nvSpPr>
        <p:spPr>
          <a:xfrm>
            <a:off x="347471" y="2752344"/>
            <a:ext cx="8449058" cy="594363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9" name="Shape 11"/>
          <p:cNvSpPr/>
          <p:nvPr/>
        </p:nvSpPr>
        <p:spPr>
          <a:xfrm>
            <a:off x="475487" y="2916933"/>
            <a:ext cx="256033" cy="256033"/>
          </a:xfrm>
          <a:prstGeom prst="ellipse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0" name="Text 12"/>
          <p:cNvSpPr txBox="1"/>
          <p:nvPr/>
        </p:nvSpPr>
        <p:spPr>
          <a:xfrm>
            <a:off x="941831" y="2915597"/>
            <a:ext cx="768096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… </a:t>
            </a:r>
            <a:r>
              <a:rPr lang="de-DE" dirty="0"/>
              <a:t>Transportaufträge und </a:t>
            </a:r>
            <a:r>
              <a:rPr dirty="0" err="1"/>
              <a:t>Eingangsrechnung</a:t>
            </a:r>
            <a:r>
              <a:rPr lang="de-DE" dirty="0"/>
              <a:t>en</a:t>
            </a:r>
            <a:r>
              <a:rPr dirty="0"/>
              <a:t> </a:t>
            </a:r>
            <a:r>
              <a:rPr lang="de-DE" dirty="0"/>
              <a:t>automatisch erfasst werden</a:t>
            </a:r>
            <a:r>
              <a:rPr dirty="0"/>
              <a:t> – </a:t>
            </a:r>
            <a:r>
              <a:rPr dirty="0" err="1"/>
              <a:t>ohne</a:t>
            </a:r>
            <a:r>
              <a:rPr dirty="0"/>
              <a:t> </a:t>
            </a:r>
            <a:r>
              <a:rPr dirty="0" err="1"/>
              <a:t>dass</a:t>
            </a:r>
            <a:r>
              <a:rPr dirty="0"/>
              <a:t> </a:t>
            </a:r>
            <a:r>
              <a:rPr dirty="0" err="1"/>
              <a:t>jemand</a:t>
            </a:r>
            <a:r>
              <a:rPr dirty="0"/>
              <a:t> </a:t>
            </a:r>
            <a:r>
              <a:rPr dirty="0" err="1"/>
              <a:t>tippt</a:t>
            </a:r>
            <a:r>
              <a:rPr dirty="0"/>
              <a:t>?</a:t>
            </a:r>
          </a:p>
        </p:txBody>
      </p:sp>
      <p:sp>
        <p:nvSpPr>
          <p:cNvPr id="351" name="Shape 13"/>
          <p:cNvSpPr/>
          <p:nvPr/>
        </p:nvSpPr>
        <p:spPr>
          <a:xfrm>
            <a:off x="347471" y="3465576"/>
            <a:ext cx="8449058" cy="594363"/>
          </a:xfrm>
          <a:prstGeom prst="rect">
            <a:avLst/>
          </a:prstGeom>
          <a:solidFill>
            <a:srgbClr val="243447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2" name="Shape 14"/>
          <p:cNvSpPr/>
          <p:nvPr/>
        </p:nvSpPr>
        <p:spPr>
          <a:xfrm>
            <a:off x="475487" y="3630167"/>
            <a:ext cx="256033" cy="256033"/>
          </a:xfrm>
          <a:prstGeom prst="ellipse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3" name="Text 15"/>
          <p:cNvSpPr txBox="1"/>
          <p:nvPr/>
        </p:nvSpPr>
        <p:spPr>
          <a:xfrm>
            <a:off x="941831" y="3628828"/>
            <a:ext cx="768096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… </a:t>
            </a:r>
            <a:r>
              <a:rPr lang="de-DE" dirty="0"/>
              <a:t>Du </a:t>
            </a:r>
            <a:r>
              <a:rPr dirty="0"/>
              <a:t>auf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Bildschirm</a:t>
            </a:r>
            <a:r>
              <a:rPr dirty="0"/>
              <a:t> </a:t>
            </a:r>
            <a:r>
              <a:rPr dirty="0" err="1"/>
              <a:t>sieh</a:t>
            </a:r>
            <a:r>
              <a:rPr lang="de-DE" dirty="0"/>
              <a:t>s</a:t>
            </a:r>
            <a:r>
              <a:rPr dirty="0"/>
              <a:t>t, was </a:t>
            </a:r>
            <a:r>
              <a:rPr dirty="0" err="1"/>
              <a:t>gerade</a:t>
            </a:r>
            <a:r>
              <a:rPr dirty="0"/>
              <a:t> </a:t>
            </a:r>
            <a:r>
              <a:rPr dirty="0" err="1"/>
              <a:t>passiert</a:t>
            </a:r>
            <a:r>
              <a:rPr dirty="0"/>
              <a:t> – </a:t>
            </a:r>
            <a:r>
              <a:rPr dirty="0" err="1"/>
              <a:t>ohne</a:t>
            </a:r>
            <a:r>
              <a:rPr dirty="0"/>
              <a:t> </a:t>
            </a:r>
            <a:r>
              <a:rPr dirty="0" err="1"/>
              <a:t>jemanden</a:t>
            </a:r>
            <a:r>
              <a:rPr dirty="0"/>
              <a:t> </a:t>
            </a:r>
            <a:r>
              <a:rPr dirty="0" err="1"/>
              <a:t>fragen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müssen</a:t>
            </a:r>
            <a:r>
              <a:rPr dirty="0"/>
              <a:t>?</a:t>
            </a:r>
          </a:p>
        </p:txBody>
      </p:sp>
      <p:sp>
        <p:nvSpPr>
          <p:cNvPr id="354" name="Shape 16"/>
          <p:cNvSpPr/>
          <p:nvPr/>
        </p:nvSpPr>
        <p:spPr>
          <a:xfrm>
            <a:off x="347471" y="4178808"/>
            <a:ext cx="8449058" cy="594363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5" name="Shape 17"/>
          <p:cNvSpPr/>
          <p:nvPr/>
        </p:nvSpPr>
        <p:spPr>
          <a:xfrm>
            <a:off x="475487" y="4343400"/>
            <a:ext cx="256033" cy="256032"/>
          </a:xfrm>
          <a:prstGeom prst="ellipse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6" name="Text 18"/>
          <p:cNvSpPr txBox="1"/>
          <p:nvPr/>
        </p:nvSpPr>
        <p:spPr>
          <a:xfrm>
            <a:off x="941831" y="4342060"/>
            <a:ext cx="768096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… </a:t>
            </a:r>
            <a:r>
              <a:rPr lang="de-DE" dirty="0"/>
              <a:t>Dein</a:t>
            </a:r>
            <a:r>
              <a:rPr dirty="0"/>
              <a:t> System </a:t>
            </a:r>
            <a:r>
              <a:rPr dirty="0" err="1"/>
              <a:t>mit</a:t>
            </a:r>
            <a:r>
              <a:rPr dirty="0"/>
              <a:t> </a:t>
            </a:r>
            <a:r>
              <a:rPr lang="de-DE" dirty="0"/>
              <a:t>deinen</a:t>
            </a:r>
            <a:r>
              <a:rPr dirty="0"/>
              <a:t> </a:t>
            </a:r>
            <a:r>
              <a:rPr dirty="0" err="1"/>
              <a:t>Partnern</a:t>
            </a:r>
            <a:r>
              <a:rPr dirty="0"/>
              <a:t> </a:t>
            </a:r>
            <a:r>
              <a:rPr dirty="0" err="1"/>
              <a:t>spricht</a:t>
            </a:r>
            <a:r>
              <a:rPr dirty="0"/>
              <a:t> – nicht </a:t>
            </a:r>
            <a:r>
              <a:rPr lang="de-DE" dirty="0"/>
              <a:t>deine</a:t>
            </a:r>
            <a:r>
              <a:rPr dirty="0"/>
              <a:t> Mitarbeiter?</a:t>
            </a:r>
          </a:p>
        </p:txBody>
      </p:sp>
      <p:sp>
        <p:nvSpPr>
          <p:cNvPr id="357" name="Text 19"/>
          <p:cNvSpPr txBox="1"/>
          <p:nvPr/>
        </p:nvSpPr>
        <p:spPr>
          <a:xfrm>
            <a:off x="457200" y="4822750"/>
            <a:ext cx="8138160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7EB8E0"/>
                </a:solidFill>
              </a:defRPr>
            </a:lvl1pPr>
          </a:lstStyle>
          <a:p>
            <a:r>
              <a:t>Das ist keine Zukunftsmusik.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62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274320"/>
            <a:ext cx="1280163" cy="1280162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ext 1"/>
          <p:cNvSpPr txBox="1"/>
          <p:nvPr/>
        </p:nvSpPr>
        <p:spPr>
          <a:xfrm>
            <a:off x="502919" y="1702793"/>
            <a:ext cx="8138160" cy="74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5200" b="1">
                <a:solidFill>
                  <a:srgbClr val="FFFFFF"/>
                </a:solidFill>
              </a:defRPr>
            </a:lvl1pPr>
          </a:lstStyle>
          <a:p>
            <a:r>
              <a:t>cargonet</a:t>
            </a:r>
          </a:p>
        </p:txBody>
      </p:sp>
      <p:sp>
        <p:nvSpPr>
          <p:cNvPr id="364" name="Shape 2"/>
          <p:cNvSpPr/>
          <p:nvPr/>
        </p:nvSpPr>
        <p:spPr>
          <a:xfrm>
            <a:off x="2286000" y="2542032"/>
            <a:ext cx="4572000" cy="50295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5" name="Text 3"/>
          <p:cNvSpPr txBox="1"/>
          <p:nvPr/>
        </p:nvSpPr>
        <p:spPr>
          <a:xfrm>
            <a:off x="502919" y="2762936"/>
            <a:ext cx="813816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i="1">
                <a:solidFill>
                  <a:srgbClr val="B8C9D9"/>
                </a:solidFill>
              </a:defRPr>
            </a:pPr>
            <a:r>
              <a:rPr dirty="0"/>
              <a:t>Ein System. Eine </a:t>
            </a:r>
            <a:r>
              <a:rPr dirty="0" err="1"/>
              <a:t>Wahrheit</a:t>
            </a:r>
            <a:r>
              <a:rPr dirty="0"/>
              <a:t>.</a:t>
            </a:r>
          </a:p>
          <a:p>
            <a:pPr algn="ctr">
              <a:defRPr i="1">
                <a:solidFill>
                  <a:srgbClr val="B8C9D9"/>
                </a:solidFill>
              </a:defRPr>
            </a:pPr>
            <a:r>
              <a:rPr dirty="0"/>
              <a:t>Für </a:t>
            </a:r>
            <a:r>
              <a:rPr lang="de-DE" dirty="0"/>
              <a:t>dein</a:t>
            </a:r>
            <a:r>
              <a:rPr dirty="0"/>
              <a:t> </a:t>
            </a:r>
            <a:r>
              <a:rPr dirty="0" err="1"/>
              <a:t>Unternehmen</a:t>
            </a:r>
            <a:r>
              <a:rPr dirty="0"/>
              <a:t> und alle Partner drum </a:t>
            </a:r>
            <a:r>
              <a:rPr dirty="0" err="1"/>
              <a:t>herum</a:t>
            </a:r>
            <a:r>
              <a:rPr dirty="0"/>
              <a:t>.</a:t>
            </a:r>
          </a:p>
        </p:txBody>
      </p:sp>
      <p:sp>
        <p:nvSpPr>
          <p:cNvPr id="366" name="Shape 4"/>
          <p:cNvSpPr/>
          <p:nvPr/>
        </p:nvSpPr>
        <p:spPr>
          <a:xfrm>
            <a:off x="731519" y="3703320"/>
            <a:ext cx="2331724" cy="1097283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7" name="Shape 5"/>
          <p:cNvSpPr/>
          <p:nvPr/>
        </p:nvSpPr>
        <p:spPr>
          <a:xfrm>
            <a:off x="731519" y="3703320"/>
            <a:ext cx="2331724" cy="50295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8" name="Text 6"/>
          <p:cNvSpPr txBox="1"/>
          <p:nvPr/>
        </p:nvSpPr>
        <p:spPr>
          <a:xfrm>
            <a:off x="886967" y="3761995"/>
            <a:ext cx="2029968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7EB8E0"/>
                </a:solidFill>
              </a:defRPr>
            </a:lvl1pPr>
          </a:lstStyle>
          <a:p>
            <a:r>
              <a:t>☁️  Cloud-first</a:t>
            </a:r>
          </a:p>
        </p:txBody>
      </p:sp>
      <p:sp>
        <p:nvSpPr>
          <p:cNvPr id="369" name="Text 7"/>
          <p:cNvSpPr txBox="1"/>
          <p:nvPr/>
        </p:nvSpPr>
        <p:spPr>
          <a:xfrm>
            <a:off x="886967" y="4157840"/>
            <a:ext cx="2029968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B8C9D9"/>
                </a:solidFill>
              </a:defRPr>
            </a:lvl1pPr>
          </a:lstStyle>
          <a:p>
            <a:r>
              <a:rPr dirty="0" err="1"/>
              <a:t>Läuft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Browser. Kein Server, </a:t>
            </a:r>
            <a:r>
              <a:rPr dirty="0" err="1"/>
              <a:t>kein</a:t>
            </a:r>
            <a:r>
              <a:rPr dirty="0"/>
              <a:t> IT-</a:t>
            </a:r>
            <a:r>
              <a:rPr dirty="0" err="1"/>
              <a:t>Aufwand</a:t>
            </a:r>
            <a:r>
              <a:rPr dirty="0"/>
              <a:t>. </a:t>
            </a:r>
            <a:endParaRPr lang="de-DE" dirty="0"/>
          </a:p>
          <a:p>
            <a:r>
              <a:rPr lang="de-DE" dirty="0"/>
              <a:t>Auch lokale Installation möglich.</a:t>
            </a:r>
          </a:p>
        </p:txBody>
      </p:sp>
      <p:sp>
        <p:nvSpPr>
          <p:cNvPr id="370" name="Shape 8"/>
          <p:cNvSpPr/>
          <p:nvPr/>
        </p:nvSpPr>
        <p:spPr>
          <a:xfrm>
            <a:off x="3428998" y="3703320"/>
            <a:ext cx="2331724" cy="1097283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1" name="Shape 9"/>
          <p:cNvSpPr/>
          <p:nvPr/>
        </p:nvSpPr>
        <p:spPr>
          <a:xfrm>
            <a:off x="3428998" y="3703320"/>
            <a:ext cx="2331724" cy="50295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2" name="Text 10"/>
          <p:cNvSpPr txBox="1"/>
          <p:nvPr/>
        </p:nvSpPr>
        <p:spPr>
          <a:xfrm>
            <a:off x="3584447" y="3761995"/>
            <a:ext cx="2029969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7EB8E0"/>
                </a:solidFill>
              </a:defRPr>
            </a:lvl1pPr>
          </a:lstStyle>
          <a:p>
            <a:r>
              <a:t>🔌  Modular</a:t>
            </a:r>
          </a:p>
        </p:txBody>
      </p:sp>
      <p:sp>
        <p:nvSpPr>
          <p:cNvPr id="373" name="Text 11"/>
          <p:cNvSpPr txBox="1"/>
          <p:nvPr/>
        </p:nvSpPr>
        <p:spPr>
          <a:xfrm>
            <a:off x="3584447" y="4234785"/>
            <a:ext cx="20299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B8C9D9"/>
                </a:solidFill>
              </a:defRPr>
            </a:lvl1pPr>
          </a:lstStyle>
          <a:p>
            <a:r>
              <a:rPr dirty="0"/>
              <a:t>Starte</a:t>
            </a:r>
            <a:r>
              <a:rPr lang="de-DE" dirty="0"/>
              <a:t> </a:t>
            </a:r>
            <a:r>
              <a:rPr dirty="0" err="1"/>
              <a:t>mit</a:t>
            </a:r>
            <a:r>
              <a:rPr dirty="0"/>
              <a:t> dem Kern. </a:t>
            </a:r>
            <a:r>
              <a:rPr dirty="0" err="1"/>
              <a:t>Erweiter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dirty="0" err="1"/>
              <a:t>wenn</a:t>
            </a:r>
            <a:r>
              <a:rPr dirty="0"/>
              <a:t> </a:t>
            </a:r>
            <a:r>
              <a:rPr lang="de-DE" dirty="0"/>
              <a:t>du</a:t>
            </a:r>
            <a:r>
              <a:rPr dirty="0"/>
              <a:t> </a:t>
            </a:r>
            <a:r>
              <a:rPr dirty="0" err="1"/>
              <a:t>bereit</a:t>
            </a:r>
            <a:r>
              <a:rPr dirty="0"/>
              <a:t> </a:t>
            </a:r>
            <a:r>
              <a:rPr lang="de-DE" dirty="0"/>
              <a:t>bist</a:t>
            </a:r>
            <a:r>
              <a:rPr dirty="0"/>
              <a:t>.</a:t>
            </a:r>
          </a:p>
        </p:txBody>
      </p:sp>
      <p:sp>
        <p:nvSpPr>
          <p:cNvPr id="374" name="Shape 12"/>
          <p:cNvSpPr/>
          <p:nvPr/>
        </p:nvSpPr>
        <p:spPr>
          <a:xfrm>
            <a:off x="6126479" y="3703320"/>
            <a:ext cx="2331723" cy="1097283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5" name="Shape 13"/>
          <p:cNvSpPr/>
          <p:nvPr/>
        </p:nvSpPr>
        <p:spPr>
          <a:xfrm>
            <a:off x="6126479" y="3703320"/>
            <a:ext cx="2331723" cy="50295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6" name="Text 14"/>
          <p:cNvSpPr txBox="1"/>
          <p:nvPr/>
        </p:nvSpPr>
        <p:spPr>
          <a:xfrm>
            <a:off x="6281928" y="3761995"/>
            <a:ext cx="2029969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7EB8E0"/>
                </a:solidFill>
              </a:defRPr>
            </a:lvl1pPr>
          </a:lstStyle>
          <a:p>
            <a:r>
              <a:rPr dirty="0"/>
              <a:t>🤝  Partner-</a:t>
            </a:r>
            <a:r>
              <a:rPr dirty="0" err="1"/>
              <a:t>fähig</a:t>
            </a:r>
            <a:endParaRPr dirty="0"/>
          </a:p>
        </p:txBody>
      </p:sp>
      <p:sp>
        <p:nvSpPr>
          <p:cNvPr id="377" name="Text 15"/>
          <p:cNvSpPr txBox="1"/>
          <p:nvPr/>
        </p:nvSpPr>
        <p:spPr>
          <a:xfrm>
            <a:off x="6281928" y="4238033"/>
            <a:ext cx="2029969" cy="39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B8C9D9"/>
                </a:solidFill>
              </a:defRPr>
            </a:lvl1pPr>
          </a:lstStyle>
          <a:p>
            <a:r>
              <a:rPr dirty="0" err="1"/>
              <a:t>Subunternehmer</a:t>
            </a:r>
            <a:r>
              <a:rPr dirty="0"/>
              <a:t>, Kunden, Fahrer – alle </a:t>
            </a:r>
            <a:r>
              <a:rPr dirty="0" err="1"/>
              <a:t>interagieren</a:t>
            </a:r>
            <a:r>
              <a:rPr dirty="0"/>
              <a:t> </a:t>
            </a:r>
            <a:r>
              <a:rPr dirty="0" err="1"/>
              <a:t>direkt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System.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C4CD7-04B0-77BB-24D4-D2759D910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0">
            <a:extLst>
              <a:ext uri="{FF2B5EF4-FFF2-40B4-BE49-F238E27FC236}">
                <a16:creationId xmlns:a16="http://schemas.microsoft.com/office/drawing/2014/main" id="{3F871BEA-563F-1F6A-DBE9-31D83AC4C3CB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114CCF-D572-E88C-6974-253CE4F7D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68028"/>
            <a:ext cx="7559040" cy="4807444"/>
          </a:xfrm>
          <a:prstGeom prst="rect">
            <a:avLst/>
          </a:prstGeom>
        </p:spPr>
      </p:pic>
      <p:sp>
        <p:nvSpPr>
          <p:cNvPr id="4" name="Shape 1">
            <a:extLst>
              <a:ext uri="{FF2B5EF4-FFF2-40B4-BE49-F238E27FC236}">
                <a16:creationId xmlns:a16="http://schemas.microsoft.com/office/drawing/2014/main" id="{57439F23-896F-5C5A-BCD4-BE61048A85AE}"/>
              </a:ext>
            </a:extLst>
          </p:cNvPr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0557C0C-885D-E1A8-C427-1E2FB101DB2E}"/>
              </a:ext>
            </a:extLst>
          </p:cNvPr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FFFFFF"/>
                </a:solidFill>
              </a:defRPr>
            </a:lvl1pPr>
          </a:lstStyle>
          <a:p>
            <a:r>
              <a:rPr dirty="0"/>
              <a:t>06  DIE LÖSUNG</a:t>
            </a:r>
          </a:p>
        </p:txBody>
      </p:sp>
    </p:spTree>
    <p:extLst>
      <p:ext uri="{BB962C8B-B14F-4D97-AF65-F5344CB8AC3E}">
        <p14:creationId xmlns:p14="http://schemas.microsoft.com/office/powerpoint/2010/main" val="40229397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82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4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FFFFFF"/>
                </a:solidFill>
              </a:defRPr>
            </a:lvl1pPr>
          </a:lstStyle>
          <a:p>
            <a:r>
              <a:rPr dirty="0"/>
              <a:t>06  DIE LÖSUNG</a:t>
            </a:r>
          </a:p>
        </p:txBody>
      </p:sp>
      <p:sp>
        <p:nvSpPr>
          <p:cNvPr id="385" name="Text 3"/>
          <p:cNvSpPr txBox="1"/>
          <p:nvPr/>
        </p:nvSpPr>
        <p:spPr>
          <a:xfrm>
            <a:off x="457200" y="629929"/>
            <a:ext cx="768096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1C2B3A"/>
                </a:solidFill>
              </a:defRPr>
            </a:lvl1pPr>
          </a:lstStyle>
          <a:p>
            <a:r>
              <a:rPr dirty="0" err="1"/>
              <a:t>CargoNet</a:t>
            </a:r>
            <a:r>
              <a:rPr dirty="0"/>
              <a:t>: Drei </a:t>
            </a:r>
            <a:r>
              <a:rPr lang="de-DE" dirty="0"/>
              <a:t>Stufen</a:t>
            </a:r>
            <a:r>
              <a:rPr dirty="0"/>
              <a:t> – </a:t>
            </a:r>
            <a:r>
              <a:rPr lang="de-DE" dirty="0"/>
              <a:t>Dein</a:t>
            </a:r>
            <a:r>
              <a:rPr dirty="0"/>
              <a:t> Tempo</a:t>
            </a:r>
          </a:p>
        </p:txBody>
      </p:sp>
      <p:sp>
        <p:nvSpPr>
          <p:cNvPr id="386" name="Shape 4"/>
          <p:cNvSpPr/>
          <p:nvPr/>
        </p:nvSpPr>
        <p:spPr>
          <a:xfrm>
            <a:off x="347472" y="1298447"/>
            <a:ext cx="2633473" cy="35478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7" name="Shape 5"/>
          <p:cNvSpPr/>
          <p:nvPr/>
        </p:nvSpPr>
        <p:spPr>
          <a:xfrm>
            <a:off x="347472" y="1298447"/>
            <a:ext cx="2633473" cy="54867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8" name="Shape 6"/>
          <p:cNvSpPr/>
          <p:nvPr/>
        </p:nvSpPr>
        <p:spPr>
          <a:xfrm>
            <a:off x="1353310" y="1170432"/>
            <a:ext cx="621797" cy="621797"/>
          </a:xfrm>
          <a:prstGeom prst="ellipse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9" name="Text 7"/>
          <p:cNvSpPr txBox="1"/>
          <p:nvPr/>
        </p:nvSpPr>
        <p:spPr>
          <a:xfrm>
            <a:off x="1353310" y="1356956"/>
            <a:ext cx="621796" cy="24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390" name="Text 8"/>
          <p:cNvSpPr txBox="1"/>
          <p:nvPr/>
        </p:nvSpPr>
        <p:spPr>
          <a:xfrm>
            <a:off x="521208" y="1443667"/>
            <a:ext cx="2286001" cy="2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1C2B3A"/>
                </a:solidFill>
              </a:defRPr>
            </a:lvl1pPr>
          </a:lstStyle>
          <a:p>
            <a:r>
              <a:t>Kern – TMS</a:t>
            </a:r>
          </a:p>
        </p:txBody>
      </p:sp>
      <p:sp>
        <p:nvSpPr>
          <p:cNvPr id="391" name="Shape 9"/>
          <p:cNvSpPr/>
          <p:nvPr/>
        </p:nvSpPr>
        <p:spPr>
          <a:xfrm>
            <a:off x="475487" y="1773933"/>
            <a:ext cx="1828801" cy="237744"/>
          </a:xfrm>
          <a:prstGeom prst="rect">
            <a:avLst/>
          </a:prstGeom>
          <a:solidFill>
            <a:srgbClr val="4A90C4">
              <a:alpha val="25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2" name="Text 10"/>
          <p:cNvSpPr txBox="1"/>
          <p:nvPr/>
        </p:nvSpPr>
        <p:spPr>
          <a:xfrm>
            <a:off x="475487" y="1829305"/>
            <a:ext cx="18288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 b="1">
                <a:solidFill>
                  <a:srgbClr val="1C2B3A"/>
                </a:solidFill>
              </a:defRPr>
            </a:lvl1pPr>
          </a:lstStyle>
          <a:p>
            <a:r>
              <a:t>Heute. Sofort.</a:t>
            </a:r>
          </a:p>
        </p:txBody>
      </p:sp>
      <p:sp>
        <p:nvSpPr>
          <p:cNvPr id="393" name="Text 11"/>
          <p:cNvSpPr txBox="1"/>
          <p:nvPr/>
        </p:nvSpPr>
        <p:spPr>
          <a:xfrm>
            <a:off x="521208" y="2116881"/>
            <a:ext cx="2286001" cy="22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Auftragserfassung – einmal, für alle</a:t>
            </a:r>
          </a:p>
        </p:txBody>
      </p:sp>
      <p:sp>
        <p:nvSpPr>
          <p:cNvPr id="394" name="Text 12"/>
          <p:cNvSpPr txBox="1"/>
          <p:nvPr/>
        </p:nvSpPr>
        <p:spPr>
          <a:xfrm>
            <a:off x="521208" y="2464351"/>
            <a:ext cx="2286001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Disposition &amp; Tourenplanung</a:t>
            </a:r>
          </a:p>
        </p:txBody>
      </p:sp>
      <p:sp>
        <p:nvSpPr>
          <p:cNvPr id="395" name="Text 13"/>
          <p:cNvSpPr txBox="1"/>
          <p:nvPr/>
        </p:nvSpPr>
        <p:spPr>
          <a:xfrm>
            <a:off x="521208" y="2811823"/>
            <a:ext cx="2286001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Digitale Dokumente &amp; Archiv</a:t>
            </a:r>
          </a:p>
        </p:txBody>
      </p:sp>
      <p:sp>
        <p:nvSpPr>
          <p:cNvPr id="396" name="Text 14"/>
          <p:cNvSpPr txBox="1"/>
          <p:nvPr/>
        </p:nvSpPr>
        <p:spPr>
          <a:xfrm>
            <a:off x="521208" y="3159295"/>
            <a:ext cx="2286001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rPr dirty="0" err="1"/>
              <a:t>Abrechnung</a:t>
            </a:r>
            <a:r>
              <a:rPr dirty="0"/>
              <a:t> &amp; Controlling</a:t>
            </a:r>
          </a:p>
        </p:txBody>
      </p:sp>
      <p:sp>
        <p:nvSpPr>
          <p:cNvPr id="397" name="Text 15"/>
          <p:cNvSpPr txBox="1"/>
          <p:nvPr/>
        </p:nvSpPr>
        <p:spPr>
          <a:xfrm>
            <a:off x="521208" y="3497914"/>
            <a:ext cx="228600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rPr dirty="0"/>
              <a:t>E-</a:t>
            </a:r>
            <a:r>
              <a:rPr dirty="0" err="1"/>
              <a:t>Rechnung</a:t>
            </a:r>
            <a:r>
              <a:rPr dirty="0"/>
              <a:t> (</a:t>
            </a:r>
            <a:r>
              <a:rPr lang="de-DE" dirty="0"/>
              <a:t>ZUGFeRD</a:t>
            </a:r>
            <a:r>
              <a:rPr dirty="0"/>
              <a:t>)</a:t>
            </a:r>
          </a:p>
        </p:txBody>
      </p:sp>
      <p:sp>
        <p:nvSpPr>
          <p:cNvPr id="398" name="Text 16"/>
          <p:cNvSpPr txBox="1"/>
          <p:nvPr/>
        </p:nvSpPr>
        <p:spPr>
          <a:xfrm>
            <a:off x="521208" y="3854239"/>
            <a:ext cx="2286001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rPr dirty="0"/>
              <a:t>Cloud-</a:t>
            </a:r>
            <a:r>
              <a:rPr dirty="0" err="1"/>
              <a:t>basiert</a:t>
            </a:r>
            <a:r>
              <a:rPr dirty="0"/>
              <a:t>, </a:t>
            </a:r>
            <a:r>
              <a:rPr dirty="0" err="1"/>
              <a:t>Standortunabhänig</a:t>
            </a:r>
            <a:endParaRPr dirty="0"/>
          </a:p>
        </p:txBody>
      </p:sp>
      <p:sp>
        <p:nvSpPr>
          <p:cNvPr id="399" name="Shape 17"/>
          <p:cNvSpPr/>
          <p:nvPr/>
        </p:nvSpPr>
        <p:spPr>
          <a:xfrm>
            <a:off x="475485" y="4462271"/>
            <a:ext cx="2377445" cy="292611"/>
          </a:xfrm>
          <a:prstGeom prst="rect">
            <a:avLst/>
          </a:prstGeom>
          <a:solidFill>
            <a:srgbClr val="4A90C4">
              <a:alpha val="2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0" name="Text 18"/>
          <p:cNvSpPr txBox="1"/>
          <p:nvPr/>
        </p:nvSpPr>
        <p:spPr>
          <a:xfrm>
            <a:off x="557781" y="4474498"/>
            <a:ext cx="2249429" cy="323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800" i="1">
                <a:solidFill>
                  <a:srgbClr val="1C2B3A"/>
                </a:solidFill>
              </a:defRPr>
            </a:pPr>
            <a:r>
              <a:t>Arndt Richter nutzt das seit Jahren.</a:t>
            </a:r>
          </a:p>
          <a:p>
            <a:pPr>
              <a:defRPr sz="800" i="1">
                <a:solidFill>
                  <a:srgbClr val="1C2B3A"/>
                </a:solidFill>
              </a:defRPr>
            </a:pPr>
            <a:r>
              <a:t>Seit kurzem vollständig in der Cloud.</a:t>
            </a:r>
          </a:p>
        </p:txBody>
      </p:sp>
      <p:sp>
        <p:nvSpPr>
          <p:cNvPr id="401" name="Shape 19"/>
          <p:cNvSpPr/>
          <p:nvPr/>
        </p:nvSpPr>
        <p:spPr>
          <a:xfrm>
            <a:off x="3255264" y="1298447"/>
            <a:ext cx="2633475" cy="35478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2" name="Shape 20"/>
          <p:cNvSpPr/>
          <p:nvPr/>
        </p:nvSpPr>
        <p:spPr>
          <a:xfrm>
            <a:off x="3255264" y="1298447"/>
            <a:ext cx="2633475" cy="54867"/>
          </a:xfrm>
          <a:prstGeom prst="rect">
            <a:avLst/>
          </a:prstGeom>
          <a:solidFill>
            <a:srgbClr val="27AE6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3" name="Shape 21"/>
          <p:cNvSpPr/>
          <p:nvPr/>
        </p:nvSpPr>
        <p:spPr>
          <a:xfrm>
            <a:off x="4261103" y="1170432"/>
            <a:ext cx="621797" cy="621797"/>
          </a:xfrm>
          <a:prstGeom prst="ellipse">
            <a:avLst/>
          </a:prstGeom>
          <a:solidFill>
            <a:srgbClr val="27AE6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4" name="Text 22"/>
          <p:cNvSpPr txBox="1"/>
          <p:nvPr/>
        </p:nvSpPr>
        <p:spPr>
          <a:xfrm>
            <a:off x="4261103" y="1356956"/>
            <a:ext cx="621795" cy="24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405" name="Text 23"/>
          <p:cNvSpPr txBox="1"/>
          <p:nvPr/>
        </p:nvSpPr>
        <p:spPr>
          <a:xfrm>
            <a:off x="3429000" y="1443667"/>
            <a:ext cx="2286000" cy="2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1C2B3A"/>
                </a:solidFill>
              </a:defRPr>
            </a:lvl1pPr>
          </a:lstStyle>
          <a:p>
            <a:r>
              <a:t>Erweiterung – Partner</a:t>
            </a:r>
          </a:p>
        </p:txBody>
      </p:sp>
      <p:sp>
        <p:nvSpPr>
          <p:cNvPr id="406" name="Shape 24"/>
          <p:cNvSpPr/>
          <p:nvPr/>
        </p:nvSpPr>
        <p:spPr>
          <a:xfrm>
            <a:off x="3383279" y="1773933"/>
            <a:ext cx="1828803" cy="237744"/>
          </a:xfrm>
          <a:prstGeom prst="rect">
            <a:avLst/>
          </a:prstGeom>
          <a:solidFill>
            <a:srgbClr val="27AE60">
              <a:alpha val="25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7" name="Text 25"/>
          <p:cNvSpPr txBox="1"/>
          <p:nvPr/>
        </p:nvSpPr>
        <p:spPr>
          <a:xfrm>
            <a:off x="3383279" y="1829305"/>
            <a:ext cx="182880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 b="1">
                <a:solidFill>
                  <a:srgbClr val="1C2B3A"/>
                </a:solidFill>
              </a:defRPr>
            </a:lvl1pPr>
          </a:lstStyle>
          <a:p>
            <a:r>
              <a:t>Nächster Schritt.</a:t>
            </a:r>
          </a:p>
        </p:txBody>
      </p:sp>
      <p:sp>
        <p:nvSpPr>
          <p:cNvPr id="408" name="Text 26"/>
          <p:cNvSpPr txBox="1"/>
          <p:nvPr/>
        </p:nvSpPr>
        <p:spPr>
          <a:xfrm>
            <a:off x="3429000" y="2034331"/>
            <a:ext cx="2286000" cy="393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Ablieferbeleg-Upload per Fahrer-Link (WhatsApp)</a:t>
            </a:r>
          </a:p>
        </p:txBody>
      </p:sp>
      <p:sp>
        <p:nvSpPr>
          <p:cNvPr id="409" name="Text 27"/>
          <p:cNvSpPr txBox="1"/>
          <p:nvPr/>
        </p:nvSpPr>
        <p:spPr>
          <a:xfrm>
            <a:off x="3429000" y="2464351"/>
            <a:ext cx="2286000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Subunternehmer-Portal</a:t>
            </a:r>
          </a:p>
        </p:txBody>
      </p:sp>
      <p:sp>
        <p:nvSpPr>
          <p:cNvPr id="410" name="Text 28"/>
          <p:cNvSpPr txBox="1"/>
          <p:nvPr/>
        </p:nvSpPr>
        <p:spPr>
          <a:xfrm>
            <a:off x="3429000" y="2811823"/>
            <a:ext cx="2286000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Digitale Eingangsrechnung</a:t>
            </a:r>
          </a:p>
        </p:txBody>
      </p:sp>
      <p:sp>
        <p:nvSpPr>
          <p:cNvPr id="411" name="Text 29"/>
          <p:cNvSpPr txBox="1"/>
          <p:nvPr/>
        </p:nvSpPr>
        <p:spPr>
          <a:xfrm>
            <a:off x="3429000" y="3159295"/>
            <a:ext cx="2286000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KI-gestützte Dokumentenerfassung</a:t>
            </a:r>
          </a:p>
        </p:txBody>
      </p:sp>
      <p:sp>
        <p:nvSpPr>
          <p:cNvPr id="412" name="Text 30"/>
          <p:cNvSpPr txBox="1"/>
          <p:nvPr/>
        </p:nvSpPr>
        <p:spPr>
          <a:xfrm>
            <a:off x="3429000" y="3424218"/>
            <a:ext cx="2286000" cy="39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Automatische Zuordnung &amp; Freigabe</a:t>
            </a:r>
          </a:p>
        </p:txBody>
      </p:sp>
      <p:sp>
        <p:nvSpPr>
          <p:cNvPr id="413" name="Text 31"/>
          <p:cNvSpPr txBox="1"/>
          <p:nvPr/>
        </p:nvSpPr>
        <p:spPr>
          <a:xfrm>
            <a:off x="3429000" y="3854239"/>
            <a:ext cx="2286000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Kunden-Tracking &amp; ETA</a:t>
            </a:r>
          </a:p>
        </p:txBody>
      </p:sp>
      <p:sp>
        <p:nvSpPr>
          <p:cNvPr id="414" name="Shape 32"/>
          <p:cNvSpPr/>
          <p:nvPr/>
        </p:nvSpPr>
        <p:spPr>
          <a:xfrm>
            <a:off x="3383279" y="4462271"/>
            <a:ext cx="2377443" cy="292611"/>
          </a:xfrm>
          <a:prstGeom prst="rect">
            <a:avLst/>
          </a:prstGeom>
          <a:solidFill>
            <a:srgbClr val="27AE60">
              <a:alpha val="2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5" name="Text 33"/>
          <p:cNvSpPr txBox="1"/>
          <p:nvPr/>
        </p:nvSpPr>
        <p:spPr>
          <a:xfrm>
            <a:off x="3465576" y="4474498"/>
            <a:ext cx="2249427" cy="323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800" i="1">
                <a:solidFill>
                  <a:srgbClr val="1C2B3A"/>
                </a:solidFill>
              </a:defRPr>
            </a:pPr>
            <a:r>
              <a:t>Bei Arndt in Umsetzung.</a:t>
            </a:r>
          </a:p>
          <a:p>
            <a:pPr>
              <a:defRPr sz="800" i="1">
                <a:solidFill>
                  <a:srgbClr val="1C2B3A"/>
                </a:solidFill>
              </a:defRPr>
            </a:pPr>
            <a:r>
              <a:t>Bei Ihnen: wenn Sie bereit sind.</a:t>
            </a:r>
          </a:p>
        </p:txBody>
      </p:sp>
      <p:sp>
        <p:nvSpPr>
          <p:cNvPr id="416" name="Shape 34"/>
          <p:cNvSpPr/>
          <p:nvPr/>
        </p:nvSpPr>
        <p:spPr>
          <a:xfrm>
            <a:off x="6163054" y="1298447"/>
            <a:ext cx="2633475" cy="35478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7" name="Shape 35"/>
          <p:cNvSpPr/>
          <p:nvPr/>
        </p:nvSpPr>
        <p:spPr>
          <a:xfrm>
            <a:off x="6163054" y="1298447"/>
            <a:ext cx="2633475" cy="54867"/>
          </a:xfrm>
          <a:prstGeom prst="rect">
            <a:avLst/>
          </a:prstGeom>
          <a:solidFill>
            <a:srgbClr val="E67E2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8" name="Shape 36"/>
          <p:cNvSpPr/>
          <p:nvPr/>
        </p:nvSpPr>
        <p:spPr>
          <a:xfrm>
            <a:off x="7168894" y="1170432"/>
            <a:ext cx="621797" cy="621797"/>
          </a:xfrm>
          <a:prstGeom prst="ellipse">
            <a:avLst/>
          </a:prstGeom>
          <a:solidFill>
            <a:srgbClr val="E67E2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9" name="Text 37"/>
          <p:cNvSpPr txBox="1"/>
          <p:nvPr/>
        </p:nvSpPr>
        <p:spPr>
          <a:xfrm>
            <a:off x="7168894" y="1356956"/>
            <a:ext cx="621795" cy="24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420" name="Text 38"/>
          <p:cNvSpPr txBox="1"/>
          <p:nvPr/>
        </p:nvSpPr>
        <p:spPr>
          <a:xfrm>
            <a:off x="6336790" y="1426575"/>
            <a:ext cx="2512009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1300" b="1">
                <a:solidFill>
                  <a:srgbClr val="1C2B3A"/>
                </a:solidFill>
              </a:defRPr>
            </a:lvl1pPr>
          </a:lstStyle>
          <a:p>
            <a:r>
              <a:rPr dirty="0" err="1"/>
              <a:t>Ausblick</a:t>
            </a:r>
            <a:r>
              <a:rPr dirty="0"/>
              <a:t> – </a:t>
            </a:r>
            <a:r>
              <a:rPr lang="de-DE" dirty="0"/>
              <a:t>Erweiterung </a:t>
            </a:r>
            <a:r>
              <a:rPr dirty="0"/>
              <a:t>KI</a:t>
            </a:r>
            <a:r>
              <a:rPr lang="de-DE" dirty="0"/>
              <a:t>-Nutzung</a:t>
            </a:r>
            <a:endParaRPr dirty="0"/>
          </a:p>
        </p:txBody>
      </p:sp>
      <p:sp>
        <p:nvSpPr>
          <p:cNvPr id="421" name="Shape 39"/>
          <p:cNvSpPr/>
          <p:nvPr/>
        </p:nvSpPr>
        <p:spPr>
          <a:xfrm>
            <a:off x="6291071" y="1773933"/>
            <a:ext cx="1828803" cy="237744"/>
          </a:xfrm>
          <a:prstGeom prst="rect">
            <a:avLst/>
          </a:prstGeom>
          <a:solidFill>
            <a:srgbClr val="E67E22">
              <a:alpha val="25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2" name="Text 40"/>
          <p:cNvSpPr txBox="1"/>
          <p:nvPr/>
        </p:nvSpPr>
        <p:spPr>
          <a:xfrm>
            <a:off x="6291071" y="1829305"/>
            <a:ext cx="182880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 b="1">
                <a:solidFill>
                  <a:srgbClr val="1C2B3A"/>
                </a:solidFill>
              </a:defRPr>
            </a:lvl1pPr>
          </a:lstStyle>
          <a:p>
            <a:r>
              <a:t>1–2 Jahre.</a:t>
            </a:r>
          </a:p>
        </p:txBody>
      </p:sp>
      <p:sp>
        <p:nvSpPr>
          <p:cNvPr id="423" name="Text 41"/>
          <p:cNvSpPr txBox="1"/>
          <p:nvPr/>
        </p:nvSpPr>
        <p:spPr>
          <a:xfrm>
            <a:off x="6336791" y="2116881"/>
            <a:ext cx="2286003" cy="22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KI-Service-Assistent</a:t>
            </a:r>
          </a:p>
        </p:txBody>
      </p:sp>
      <p:sp>
        <p:nvSpPr>
          <p:cNvPr id="424" name="Text 42"/>
          <p:cNvSpPr txBox="1"/>
          <p:nvPr/>
        </p:nvSpPr>
        <p:spPr>
          <a:xfrm>
            <a:off x="6336791" y="2381801"/>
            <a:ext cx="2286003" cy="39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Beantwortet Kunden- &amp; Fahreranfragen</a:t>
            </a:r>
          </a:p>
        </p:txBody>
      </p:sp>
      <p:sp>
        <p:nvSpPr>
          <p:cNvPr id="425" name="Text 43"/>
          <p:cNvSpPr txBox="1"/>
          <p:nvPr/>
        </p:nvSpPr>
        <p:spPr>
          <a:xfrm>
            <a:off x="6336791" y="2811823"/>
            <a:ext cx="2286003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Erkennt Ausnahmen &amp; eskaliert</a:t>
            </a:r>
          </a:p>
        </p:txBody>
      </p:sp>
      <p:sp>
        <p:nvSpPr>
          <p:cNvPr id="426" name="Text 44"/>
          <p:cNvSpPr txBox="1"/>
          <p:nvPr/>
        </p:nvSpPr>
        <p:spPr>
          <a:xfrm>
            <a:off x="6336791" y="3150441"/>
            <a:ext cx="228600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rPr dirty="0" err="1"/>
              <a:t>Lernt</a:t>
            </a:r>
            <a:r>
              <a:rPr dirty="0"/>
              <a:t> </a:t>
            </a:r>
            <a:r>
              <a:rPr lang="de-DE" dirty="0"/>
              <a:t>deine</a:t>
            </a:r>
            <a:r>
              <a:rPr dirty="0"/>
              <a:t> </a:t>
            </a:r>
            <a:r>
              <a:rPr dirty="0" err="1"/>
              <a:t>Prozesse</a:t>
            </a:r>
            <a:endParaRPr dirty="0"/>
          </a:p>
        </p:txBody>
      </p:sp>
      <p:sp>
        <p:nvSpPr>
          <p:cNvPr id="427" name="Text 45"/>
          <p:cNvSpPr txBox="1"/>
          <p:nvPr/>
        </p:nvSpPr>
        <p:spPr>
          <a:xfrm>
            <a:off x="6336791" y="3424218"/>
            <a:ext cx="2286003" cy="39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rPr dirty="0" err="1"/>
              <a:t>Autonomer</a:t>
            </a:r>
            <a:r>
              <a:rPr dirty="0"/>
              <a:t> </a:t>
            </a:r>
            <a:r>
              <a:rPr dirty="0" err="1"/>
              <a:t>Disponent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Entscheidungsgewalt</a:t>
            </a:r>
            <a:endParaRPr dirty="0"/>
          </a:p>
        </p:txBody>
      </p:sp>
      <p:sp>
        <p:nvSpPr>
          <p:cNvPr id="428" name="Text 46"/>
          <p:cNvSpPr txBox="1"/>
          <p:nvPr/>
        </p:nvSpPr>
        <p:spPr>
          <a:xfrm>
            <a:off x="6336791" y="3771689"/>
            <a:ext cx="2286003" cy="39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rPr dirty="0"/>
              <a:t>Touren </a:t>
            </a:r>
            <a:r>
              <a:rPr dirty="0" err="1"/>
              <a:t>zuweisen</a:t>
            </a:r>
            <a:r>
              <a:rPr dirty="0"/>
              <a:t>, </a:t>
            </a:r>
            <a:r>
              <a:rPr dirty="0" err="1"/>
              <a:t>Subunternehmer</a:t>
            </a:r>
            <a:r>
              <a:rPr dirty="0"/>
              <a:t> </a:t>
            </a:r>
            <a:r>
              <a:rPr dirty="0" err="1"/>
              <a:t>beauftragen</a:t>
            </a:r>
            <a:endParaRPr dirty="0"/>
          </a:p>
        </p:txBody>
      </p:sp>
      <p:sp>
        <p:nvSpPr>
          <p:cNvPr id="429" name="Shape 47"/>
          <p:cNvSpPr/>
          <p:nvPr/>
        </p:nvSpPr>
        <p:spPr>
          <a:xfrm>
            <a:off x="6291069" y="4462271"/>
            <a:ext cx="2377444" cy="292611"/>
          </a:xfrm>
          <a:prstGeom prst="rect">
            <a:avLst/>
          </a:prstGeom>
          <a:solidFill>
            <a:srgbClr val="E67E22">
              <a:alpha val="2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0" name="Text 48"/>
          <p:cNvSpPr txBox="1"/>
          <p:nvPr/>
        </p:nvSpPr>
        <p:spPr>
          <a:xfrm>
            <a:off x="6373367" y="4474498"/>
            <a:ext cx="2249428" cy="323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800" i="1">
                <a:solidFill>
                  <a:srgbClr val="1C2B3A"/>
                </a:solidFill>
              </a:defRPr>
            </a:pPr>
            <a:r>
              <a:t>Nicht Science Fiction.</a:t>
            </a:r>
          </a:p>
          <a:p>
            <a:pPr>
              <a:defRPr sz="800" i="1">
                <a:solidFill>
                  <a:srgbClr val="1C2B3A"/>
                </a:solidFill>
              </a:defRPr>
            </a:pPr>
            <a:r>
              <a:t>Die logische Fortsetzung.</a:t>
            </a:r>
          </a:p>
        </p:txBody>
      </p:sp>
      <p:sp>
        <p:nvSpPr>
          <p:cNvPr id="431" name="Text 16"/>
          <p:cNvSpPr txBox="1"/>
          <p:nvPr/>
        </p:nvSpPr>
        <p:spPr>
          <a:xfrm>
            <a:off x="521207" y="4150290"/>
            <a:ext cx="2286001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Char char="•"/>
              <a:defRPr sz="1000">
                <a:solidFill>
                  <a:srgbClr val="1C2B3A"/>
                </a:solidFill>
              </a:defRPr>
            </a:lvl1pPr>
          </a:lstStyle>
          <a:p>
            <a:r>
              <a:t>Viele Schnittstellen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36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8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06  KI-AUSBLICK</a:t>
            </a:r>
          </a:p>
        </p:txBody>
      </p:sp>
      <p:sp>
        <p:nvSpPr>
          <p:cNvPr id="439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Der autonome Disponent – eine ehrliche Prognose</a:t>
            </a:r>
          </a:p>
        </p:txBody>
      </p:sp>
      <p:sp>
        <p:nvSpPr>
          <p:cNvPr id="440" name="Text 4"/>
          <p:cNvSpPr txBox="1"/>
          <p:nvPr/>
        </p:nvSpPr>
        <p:spPr>
          <a:xfrm>
            <a:off x="457200" y="1348030"/>
            <a:ext cx="8138160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i="1">
                <a:solidFill>
                  <a:srgbClr val="B8C9D9"/>
                </a:solidFill>
              </a:defRPr>
            </a:lvl1pPr>
          </a:lstStyle>
          <a:p>
            <a:r>
              <a:t>Nicht alles auf einmal. Aber die Richtung ist klar.</a:t>
            </a:r>
          </a:p>
        </p:txBody>
      </p:sp>
      <p:sp>
        <p:nvSpPr>
          <p:cNvPr id="441" name="Shape 5"/>
          <p:cNvSpPr/>
          <p:nvPr/>
        </p:nvSpPr>
        <p:spPr>
          <a:xfrm>
            <a:off x="347471" y="1783077"/>
            <a:ext cx="8449058" cy="896115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2" name="Shape 6"/>
          <p:cNvSpPr/>
          <p:nvPr/>
        </p:nvSpPr>
        <p:spPr>
          <a:xfrm>
            <a:off x="347472" y="1783077"/>
            <a:ext cx="64010" cy="896115"/>
          </a:xfrm>
          <a:prstGeom prst="rect">
            <a:avLst/>
          </a:prstGeom>
          <a:solidFill>
            <a:srgbClr val="27AE6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3" name="Shape 7"/>
          <p:cNvSpPr/>
          <p:nvPr/>
        </p:nvSpPr>
        <p:spPr>
          <a:xfrm>
            <a:off x="475486" y="1856232"/>
            <a:ext cx="1188723" cy="274323"/>
          </a:xfrm>
          <a:prstGeom prst="rect">
            <a:avLst/>
          </a:prstGeom>
          <a:solidFill>
            <a:srgbClr val="27AE60">
              <a:alpha val="3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4" name="Text 8"/>
          <p:cNvSpPr txBox="1"/>
          <p:nvPr/>
        </p:nvSpPr>
        <p:spPr>
          <a:xfrm>
            <a:off x="475486" y="1929892"/>
            <a:ext cx="118872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Heute</a:t>
            </a:r>
          </a:p>
        </p:txBody>
      </p:sp>
      <p:sp>
        <p:nvSpPr>
          <p:cNvPr id="445" name="Text 9"/>
          <p:cNvSpPr txBox="1"/>
          <p:nvPr/>
        </p:nvSpPr>
        <p:spPr>
          <a:xfrm>
            <a:off x="1856231" y="1889567"/>
            <a:ext cx="2468883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27AE60"/>
                </a:solidFill>
              </a:defRPr>
            </a:lvl1pPr>
          </a:lstStyle>
          <a:p>
            <a:r>
              <a:t>KI liest Dokumente</a:t>
            </a:r>
          </a:p>
        </p:txBody>
      </p:sp>
      <p:sp>
        <p:nvSpPr>
          <p:cNvPr id="446" name="Text 10"/>
          <p:cNvSpPr txBox="1"/>
          <p:nvPr/>
        </p:nvSpPr>
        <p:spPr>
          <a:xfrm>
            <a:off x="1856232" y="2207716"/>
            <a:ext cx="6766560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rPr lang="de-DE" dirty="0"/>
              <a:t>Transportaufträge, </a:t>
            </a:r>
            <a:r>
              <a:rPr dirty="0" err="1"/>
              <a:t>Eingangsrechnung</a:t>
            </a:r>
            <a:r>
              <a:rPr dirty="0"/>
              <a:t>, </a:t>
            </a:r>
            <a:r>
              <a:rPr dirty="0" err="1"/>
              <a:t>Lieferschein</a:t>
            </a:r>
            <a:r>
              <a:rPr dirty="0"/>
              <a:t>, CMR – die KI </a:t>
            </a:r>
            <a:r>
              <a:rPr dirty="0" err="1"/>
              <a:t>erkennt</a:t>
            </a:r>
            <a:r>
              <a:rPr dirty="0"/>
              <a:t>, </a:t>
            </a:r>
            <a:r>
              <a:rPr dirty="0" err="1"/>
              <a:t>liest</a:t>
            </a:r>
            <a:r>
              <a:rPr dirty="0"/>
              <a:t> und </a:t>
            </a:r>
            <a:r>
              <a:rPr dirty="0" err="1"/>
              <a:t>ordnet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. </a:t>
            </a:r>
            <a:endParaRPr lang="de-DE" dirty="0"/>
          </a:p>
          <a:p>
            <a:r>
              <a:rPr dirty="0"/>
              <a:t>Der Mensch </a:t>
            </a:r>
            <a:r>
              <a:rPr dirty="0" err="1"/>
              <a:t>prüft</a:t>
            </a:r>
            <a:r>
              <a:rPr dirty="0"/>
              <a:t> und </a:t>
            </a:r>
            <a:r>
              <a:rPr dirty="0" err="1"/>
              <a:t>gibt</a:t>
            </a:r>
            <a:r>
              <a:rPr dirty="0"/>
              <a:t> </a:t>
            </a:r>
            <a:r>
              <a:rPr dirty="0" err="1"/>
              <a:t>frei</a:t>
            </a:r>
            <a:r>
              <a:rPr dirty="0"/>
              <a:t>.</a:t>
            </a:r>
          </a:p>
        </p:txBody>
      </p:sp>
      <p:sp>
        <p:nvSpPr>
          <p:cNvPr id="447" name="Shape 11"/>
          <p:cNvSpPr/>
          <p:nvPr/>
        </p:nvSpPr>
        <p:spPr>
          <a:xfrm>
            <a:off x="347471" y="2807205"/>
            <a:ext cx="8449058" cy="896115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8" name="Shape 12"/>
          <p:cNvSpPr/>
          <p:nvPr/>
        </p:nvSpPr>
        <p:spPr>
          <a:xfrm>
            <a:off x="347472" y="2807205"/>
            <a:ext cx="64010" cy="896115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9" name="Shape 13"/>
          <p:cNvSpPr/>
          <p:nvPr/>
        </p:nvSpPr>
        <p:spPr>
          <a:xfrm>
            <a:off x="475486" y="2880360"/>
            <a:ext cx="1188723" cy="274323"/>
          </a:xfrm>
          <a:prstGeom prst="rect">
            <a:avLst/>
          </a:prstGeom>
          <a:solidFill>
            <a:srgbClr val="4A90C4">
              <a:alpha val="3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0" name="Text 14"/>
          <p:cNvSpPr txBox="1"/>
          <p:nvPr/>
        </p:nvSpPr>
        <p:spPr>
          <a:xfrm>
            <a:off x="475486" y="2954020"/>
            <a:ext cx="118872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12 Monate</a:t>
            </a:r>
          </a:p>
        </p:txBody>
      </p:sp>
      <p:sp>
        <p:nvSpPr>
          <p:cNvPr id="451" name="Text 15"/>
          <p:cNvSpPr txBox="1"/>
          <p:nvPr/>
        </p:nvSpPr>
        <p:spPr>
          <a:xfrm>
            <a:off x="1856231" y="2913695"/>
            <a:ext cx="2468883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4A90C4"/>
                </a:solidFill>
              </a:defRPr>
            </a:lvl1pPr>
          </a:lstStyle>
          <a:p>
            <a:r>
              <a:t>KI-Service-Assistent</a:t>
            </a:r>
          </a:p>
        </p:txBody>
      </p:sp>
      <p:sp>
        <p:nvSpPr>
          <p:cNvPr id="452" name="Text 16"/>
          <p:cNvSpPr txBox="1"/>
          <p:nvPr/>
        </p:nvSpPr>
        <p:spPr>
          <a:xfrm>
            <a:off x="1856232" y="3334434"/>
            <a:ext cx="6766560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Beantwortet Standardanfragen von Fahrern und Kunden. Eskaliert Ausnahmen an den Menschen. Lernt täglich dazu.</a:t>
            </a:r>
          </a:p>
        </p:txBody>
      </p:sp>
      <p:sp>
        <p:nvSpPr>
          <p:cNvPr id="453" name="Shape 17"/>
          <p:cNvSpPr/>
          <p:nvPr/>
        </p:nvSpPr>
        <p:spPr>
          <a:xfrm>
            <a:off x="347471" y="3831335"/>
            <a:ext cx="8449058" cy="896115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4" name="Shape 18"/>
          <p:cNvSpPr/>
          <p:nvPr/>
        </p:nvSpPr>
        <p:spPr>
          <a:xfrm>
            <a:off x="347472" y="3831335"/>
            <a:ext cx="64010" cy="896115"/>
          </a:xfrm>
          <a:prstGeom prst="rect">
            <a:avLst/>
          </a:prstGeom>
          <a:solidFill>
            <a:srgbClr val="E67E2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5" name="Shape 19"/>
          <p:cNvSpPr/>
          <p:nvPr/>
        </p:nvSpPr>
        <p:spPr>
          <a:xfrm>
            <a:off x="475486" y="3904488"/>
            <a:ext cx="1188723" cy="274323"/>
          </a:xfrm>
          <a:prstGeom prst="rect">
            <a:avLst/>
          </a:prstGeom>
          <a:solidFill>
            <a:srgbClr val="E67E22">
              <a:alpha val="3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6" name="Text 20"/>
          <p:cNvSpPr txBox="1"/>
          <p:nvPr/>
        </p:nvSpPr>
        <p:spPr>
          <a:xfrm>
            <a:off x="475486" y="3978147"/>
            <a:ext cx="118872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1–2 Jahre</a:t>
            </a:r>
          </a:p>
        </p:txBody>
      </p:sp>
      <p:sp>
        <p:nvSpPr>
          <p:cNvPr id="457" name="Text 21"/>
          <p:cNvSpPr txBox="1"/>
          <p:nvPr/>
        </p:nvSpPr>
        <p:spPr>
          <a:xfrm>
            <a:off x="1856231" y="3937823"/>
            <a:ext cx="2468883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E67E22"/>
                </a:solidFill>
              </a:defRPr>
            </a:lvl1pPr>
          </a:lstStyle>
          <a:p>
            <a:r>
              <a:t>KI als Entscheider</a:t>
            </a:r>
          </a:p>
        </p:txBody>
      </p:sp>
      <p:sp>
        <p:nvSpPr>
          <p:cNvPr id="458" name="Text 22"/>
          <p:cNvSpPr txBox="1"/>
          <p:nvPr/>
        </p:nvSpPr>
        <p:spPr>
          <a:xfrm>
            <a:off x="1856232" y="4276011"/>
            <a:ext cx="6766560" cy="39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Weist Touren zu. Beauftragt Subunternehmer. Erkennt Konflikte. Schlägt vor – oder entscheidet direkt, wo Sie es zulassen.</a:t>
            </a:r>
          </a:p>
        </p:txBody>
      </p:sp>
      <p:sp>
        <p:nvSpPr>
          <p:cNvPr id="459" name="Text 23"/>
          <p:cNvSpPr txBox="1"/>
          <p:nvPr/>
        </p:nvSpPr>
        <p:spPr>
          <a:xfrm>
            <a:off x="457200" y="4834049"/>
            <a:ext cx="8138160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7EB8E0"/>
                </a:solidFill>
              </a:defRPr>
            </a:lvl1pPr>
          </a:lstStyle>
          <a:p>
            <a:r>
              <a:t>Das ist die logische Fortsetzung von dem, was heute schon läuft.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4A90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60" y="91440"/>
            <a:ext cx="548640" cy="548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" y="182880"/>
            <a:ext cx="2468880" cy="265176"/>
          </a:xfrm>
          <a:prstGeom prst="rect">
            <a:avLst/>
          </a:prstGeom>
          <a:solidFill>
            <a:srgbClr val="3D51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73736"/>
            <a:ext cx="2468880" cy="283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1" i="0">
                <a:solidFill>
                  <a:srgbClr val="7EB8E0"/>
                </a:solidFill>
              </a:rPr>
              <a:t>06  PRAXIS-BEISPIEL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530352"/>
            <a:ext cx="8046720" cy="65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</a:rPr>
              <a:t>Autoservice Pumuckl GmbH – live aus dem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1207008"/>
            <a:ext cx="8046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>
                <a:solidFill>
                  <a:srgbClr val="B8C9D9"/>
                </a:solidFill>
              </a:rPr>
              <a:t>Zwei kurze Videos zeigen, was das in der Praxis bedeutet.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664208"/>
            <a:ext cx="4069080" cy="320040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65760" y="1664208"/>
            <a:ext cx="4069080" cy="54864"/>
          </a:xfrm>
          <a:prstGeom prst="rect">
            <a:avLst/>
          </a:prstGeom>
          <a:solidFill>
            <a:srgbClr val="4A90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1755648"/>
            <a:ext cx="3794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7EB8E0"/>
                </a:solidFill>
              </a:rPr>
              <a:t>📦  Subunternehmer-Workflow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" y="2231136"/>
            <a:ext cx="379476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B8C9D9"/>
                </a:solidFill>
              </a:rPr>
              <a:t>POD-Upload per Link, Auftragsübermittlung,
digitale Eingangsrechnung – alles in einem Ablauf.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44368"/>
            <a:ext cx="1463040" cy="1463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920" y="4535424"/>
            <a:ext cx="3794760" cy="329184"/>
          </a:xfrm>
          <a:prstGeom prst="rect">
            <a:avLst/>
          </a:prstGeom>
          <a:solidFill>
            <a:srgbClr val="4A90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sz="1300" b="1" dirty="0">
                <a:solidFill>
                  <a:srgbClr val="FFFFFF"/>
                </a:solidFill>
                <a:hlinkClick r:id="rId5"/>
              </a:rPr>
              <a:t>▶  Video ansehen</a:t>
            </a:r>
            <a:endParaRPr sz="1300" b="1" dirty="0">
              <a:solidFill>
                <a:srgbClr val="FFFFFF"/>
              </a:solidFill>
              <a:hlinkClick r:id="rId6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9160" y="1664208"/>
            <a:ext cx="4069080" cy="320040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709160" y="1664208"/>
            <a:ext cx="4069080" cy="5486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846320" y="1755648"/>
            <a:ext cx="3794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27AE60"/>
                </a:solidFill>
              </a:rPr>
              <a:t>🤖  KI-Dokumentenimport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6320" y="2231136"/>
            <a:ext cx="379476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B8C9D9"/>
                </a:solidFill>
              </a:rPr>
              <a:t>KI liest Eingangsrechnungen automatisch,
ordnet zu und stellt zur Freigabe bereit.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240" y="2944368"/>
            <a:ext cx="1463040" cy="14630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46320" y="4535424"/>
            <a:ext cx="3794760" cy="32918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sz="1300" b="1" dirty="0">
                <a:solidFill>
                  <a:srgbClr val="FFFFFF"/>
                </a:solidFill>
                <a:hlinkClick r:id="rId8"/>
              </a:rPr>
              <a:t>▶  Video ansehen</a:t>
            </a:r>
            <a:endParaRPr sz="1300" b="1" dirty="0">
              <a:solidFill>
                <a:srgbClr val="FFFFFF"/>
              </a:solidFill>
              <a:hlinkClick r:id="rId9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79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1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FFFFFF"/>
                </a:solidFill>
              </a:defRPr>
            </a:lvl1pPr>
          </a:lstStyle>
          <a:p>
            <a:r>
              <a:t>06  KUNDENSTIMMEN</a:t>
            </a:r>
          </a:p>
        </p:txBody>
      </p:sp>
      <p:sp>
        <p:nvSpPr>
          <p:cNvPr id="482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1C2B3A"/>
                </a:solidFill>
              </a:defRPr>
            </a:lvl1pPr>
          </a:lstStyle>
          <a:p>
            <a:r>
              <a:t>Was andere Unternehmer sagen</a:t>
            </a:r>
          </a:p>
        </p:txBody>
      </p:sp>
      <p:sp>
        <p:nvSpPr>
          <p:cNvPr id="483" name="Shape 4"/>
          <p:cNvSpPr/>
          <p:nvPr/>
        </p:nvSpPr>
        <p:spPr>
          <a:xfrm>
            <a:off x="347471" y="1298447"/>
            <a:ext cx="7680960" cy="16642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4" name="Shape 5"/>
          <p:cNvSpPr/>
          <p:nvPr/>
        </p:nvSpPr>
        <p:spPr>
          <a:xfrm>
            <a:off x="347472" y="1298447"/>
            <a:ext cx="64010" cy="1664207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5" name="Text 6"/>
          <p:cNvSpPr txBox="1"/>
          <p:nvPr/>
        </p:nvSpPr>
        <p:spPr>
          <a:xfrm>
            <a:off x="594358" y="1396800"/>
            <a:ext cx="3675891" cy="101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defTabSz="457200">
              <a:defRPr sz="1200" i="1">
                <a:solidFill>
                  <a:srgbClr val="4B5A70"/>
                </a:solidFill>
              </a:defRPr>
            </a:pPr>
            <a:r>
              <a:t>„Wir haben Aufträge, bei denen ein Trailer heute gestellt, morgen übernommen und übermorgen geliefert wird – von drei verschiedenen Parteien.</a:t>
            </a:r>
          </a:p>
          <a:p>
            <a:pPr defTabSz="457200">
              <a:defRPr sz="1200" i="1">
                <a:solidFill>
                  <a:srgbClr val="4B5A70"/>
                </a:solidFill>
              </a:defRPr>
            </a:pPr>
            <a:r>
              <a:t>cargonet bildet das ab. Und zwar so, dass man es auch versteht.“</a:t>
            </a:r>
          </a:p>
        </p:txBody>
      </p:sp>
      <p:sp>
        <p:nvSpPr>
          <p:cNvPr id="486" name="Text 7"/>
          <p:cNvSpPr txBox="1"/>
          <p:nvPr/>
        </p:nvSpPr>
        <p:spPr>
          <a:xfrm>
            <a:off x="594358" y="2465753"/>
            <a:ext cx="3675891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4A90C4"/>
                </a:solidFill>
              </a:defRPr>
            </a:lvl1pPr>
          </a:lstStyle>
          <a:p>
            <a:r>
              <a:t>Thomas Baldeweg</a:t>
            </a:r>
          </a:p>
        </p:txBody>
      </p:sp>
      <p:sp>
        <p:nvSpPr>
          <p:cNvPr id="487" name="Text 8"/>
          <p:cNvSpPr txBox="1"/>
          <p:nvPr/>
        </p:nvSpPr>
        <p:spPr>
          <a:xfrm>
            <a:off x="594358" y="2695107"/>
            <a:ext cx="3675891" cy="20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solidFill>
                  <a:srgbClr val="64748B"/>
                </a:solidFill>
              </a:defRPr>
            </a:lvl1pPr>
          </a:lstStyle>
          <a:p>
            <a:r>
              <a:t>Geschäftsführer  ·  Autoservice Pumuckl GmbH</a:t>
            </a:r>
          </a:p>
        </p:txBody>
      </p:sp>
      <p:sp>
        <p:nvSpPr>
          <p:cNvPr id="488" name="Shape 14"/>
          <p:cNvSpPr/>
          <p:nvPr/>
        </p:nvSpPr>
        <p:spPr>
          <a:xfrm>
            <a:off x="347471" y="3127248"/>
            <a:ext cx="7680960" cy="16642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9" name="Shape 15"/>
          <p:cNvSpPr/>
          <p:nvPr/>
        </p:nvSpPr>
        <p:spPr>
          <a:xfrm>
            <a:off x="347472" y="3127248"/>
            <a:ext cx="64010" cy="166420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0" name="Text 16"/>
          <p:cNvSpPr txBox="1"/>
          <p:nvPr/>
        </p:nvSpPr>
        <p:spPr>
          <a:xfrm>
            <a:off x="594358" y="3511348"/>
            <a:ext cx="3675891" cy="438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i="1">
                <a:solidFill>
                  <a:srgbClr val="1C2B3A"/>
                </a:solidFill>
              </a:defRPr>
            </a:lvl1pPr>
          </a:lstStyle>
          <a:p>
            <a:r>
              <a:t>„Dieselbe Information fünfmal an fünf Orten – heute einmal, immer aktuell.“</a:t>
            </a:r>
          </a:p>
        </p:txBody>
      </p:sp>
      <p:sp>
        <p:nvSpPr>
          <p:cNvPr id="491" name="Text 17"/>
          <p:cNvSpPr txBox="1"/>
          <p:nvPr/>
        </p:nvSpPr>
        <p:spPr>
          <a:xfrm>
            <a:off x="594358" y="4294552"/>
            <a:ext cx="3675891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4A90C4"/>
                </a:solidFill>
              </a:defRPr>
            </a:lvl1pPr>
          </a:lstStyle>
          <a:p>
            <a:r>
              <a:t>William Mohring</a:t>
            </a:r>
          </a:p>
        </p:txBody>
      </p:sp>
      <p:sp>
        <p:nvSpPr>
          <p:cNvPr id="492" name="Text 18"/>
          <p:cNvSpPr txBox="1"/>
          <p:nvPr/>
        </p:nvSpPr>
        <p:spPr>
          <a:xfrm>
            <a:off x="594358" y="4523906"/>
            <a:ext cx="3675891" cy="20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solidFill>
                  <a:srgbClr val="64748B"/>
                </a:solidFill>
              </a:defRPr>
            </a:lvl1pPr>
          </a:lstStyle>
          <a:p>
            <a:r>
              <a:t>Geschäftsführer  ·  William Mohring Int. Transporte</a:t>
            </a:r>
          </a:p>
        </p:txBody>
      </p:sp>
      <p:pic>
        <p:nvPicPr>
          <p:cNvPr id="493" name="Bildschirmfoto 2026-04-11 um 09.59.31.png" descr="Bildschirmfoto 2026-04-11 um 09.59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136" y="3334918"/>
            <a:ext cx="1253130" cy="1248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Bildschirmfoto 2026-04-11 um 10.02.32.png" descr="Bildschirmfoto 2026-04-11 um 10.02.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136" y="1494018"/>
            <a:ext cx="1253130" cy="1253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6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WER SPRICHT HEUTE</a:t>
            </a:r>
          </a:p>
        </p:txBody>
      </p:sp>
      <p:sp>
        <p:nvSpPr>
          <p:cNvPr id="39" name="Text 3"/>
          <p:cNvSpPr txBox="1"/>
          <p:nvPr/>
        </p:nvSpPr>
        <p:spPr>
          <a:xfrm>
            <a:off x="457200" y="646564"/>
            <a:ext cx="6766560" cy="48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000" b="1">
                <a:solidFill>
                  <a:srgbClr val="FFFFFF"/>
                </a:solidFill>
              </a:defRPr>
            </a:lvl1pPr>
          </a:lstStyle>
          <a:p>
            <a:r>
              <a:t>Patrick Thielemann</a:t>
            </a:r>
          </a:p>
        </p:txBody>
      </p:sp>
      <p:sp>
        <p:nvSpPr>
          <p:cNvPr id="40" name="Text 4"/>
          <p:cNvSpPr txBox="1"/>
          <p:nvPr/>
        </p:nvSpPr>
        <p:spPr>
          <a:xfrm>
            <a:off x="457198" y="1306506"/>
            <a:ext cx="6309364" cy="2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>
                <a:solidFill>
                  <a:srgbClr val="7EB8E0"/>
                </a:solidFill>
              </a:defRPr>
            </a:lvl1pPr>
          </a:lstStyle>
          <a:p>
            <a:r>
              <a:t>40 Jahre  ·  IT &amp; Spedition seit 2005</a:t>
            </a:r>
          </a:p>
        </p:txBody>
      </p:sp>
      <p:sp>
        <p:nvSpPr>
          <p:cNvPr id="41" name="Shape 5"/>
          <p:cNvSpPr/>
          <p:nvPr/>
        </p:nvSpPr>
        <p:spPr>
          <a:xfrm>
            <a:off x="411479" y="1664205"/>
            <a:ext cx="8321041" cy="365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" name="Shape 6"/>
          <p:cNvSpPr/>
          <p:nvPr/>
        </p:nvSpPr>
        <p:spPr>
          <a:xfrm>
            <a:off x="384046" y="1828800"/>
            <a:ext cx="4160524" cy="1298448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" name="Shape 7"/>
          <p:cNvSpPr/>
          <p:nvPr/>
        </p:nvSpPr>
        <p:spPr>
          <a:xfrm>
            <a:off x="384047" y="1828800"/>
            <a:ext cx="64010" cy="129844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" name="Shape 8"/>
          <p:cNvSpPr/>
          <p:nvPr/>
        </p:nvSpPr>
        <p:spPr>
          <a:xfrm>
            <a:off x="548638" y="1920238"/>
            <a:ext cx="777244" cy="256033"/>
          </a:xfrm>
          <a:prstGeom prst="rect">
            <a:avLst/>
          </a:prstGeom>
          <a:solidFill>
            <a:srgbClr val="4A90C4">
              <a:alpha val="4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Text 9"/>
          <p:cNvSpPr txBox="1"/>
          <p:nvPr/>
        </p:nvSpPr>
        <p:spPr>
          <a:xfrm>
            <a:off x="548638" y="1984755"/>
            <a:ext cx="77724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2005</a:t>
            </a:r>
          </a:p>
        </p:txBody>
      </p:sp>
      <p:sp>
        <p:nvSpPr>
          <p:cNvPr id="46" name="Text 10"/>
          <p:cNvSpPr txBox="1"/>
          <p:nvPr/>
        </p:nvSpPr>
        <p:spPr>
          <a:xfrm>
            <a:off x="1472182" y="1937442"/>
            <a:ext cx="2834645" cy="2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4A90C4"/>
                </a:solidFill>
              </a:defRPr>
            </a:lvl1pPr>
          </a:lstStyle>
          <a:p>
            <a:r>
              <a:t>Einstieg IT</a:t>
            </a:r>
          </a:p>
        </p:txBody>
      </p:sp>
      <p:sp>
        <p:nvSpPr>
          <p:cNvPr id="47" name="Text 11"/>
          <p:cNvSpPr txBox="1"/>
          <p:nvPr/>
        </p:nvSpPr>
        <p:spPr>
          <a:xfrm>
            <a:off x="594358" y="2465501"/>
            <a:ext cx="3730756" cy="390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Fokus auf kaufmännische Abläufe – wo Prozesse und Software aufeinandertreffen.</a:t>
            </a:r>
          </a:p>
        </p:txBody>
      </p:sp>
      <p:sp>
        <p:nvSpPr>
          <p:cNvPr id="48" name="Shape 12"/>
          <p:cNvSpPr/>
          <p:nvPr/>
        </p:nvSpPr>
        <p:spPr>
          <a:xfrm>
            <a:off x="4791453" y="1828800"/>
            <a:ext cx="4160525" cy="1298448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" name="Shape 13"/>
          <p:cNvSpPr/>
          <p:nvPr/>
        </p:nvSpPr>
        <p:spPr>
          <a:xfrm>
            <a:off x="4791454" y="1828800"/>
            <a:ext cx="64010" cy="129844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Shape 14"/>
          <p:cNvSpPr/>
          <p:nvPr/>
        </p:nvSpPr>
        <p:spPr>
          <a:xfrm>
            <a:off x="4956047" y="1920238"/>
            <a:ext cx="777243" cy="256033"/>
          </a:xfrm>
          <a:prstGeom prst="rect">
            <a:avLst/>
          </a:prstGeom>
          <a:solidFill>
            <a:srgbClr val="4A90C4">
              <a:alpha val="4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Text 15"/>
          <p:cNvSpPr txBox="1"/>
          <p:nvPr/>
        </p:nvSpPr>
        <p:spPr>
          <a:xfrm>
            <a:off x="4956047" y="1984755"/>
            <a:ext cx="77724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2008</a:t>
            </a:r>
          </a:p>
        </p:txBody>
      </p:sp>
      <p:sp>
        <p:nvSpPr>
          <p:cNvPr id="52" name="Text 16"/>
          <p:cNvSpPr txBox="1"/>
          <p:nvPr/>
        </p:nvSpPr>
        <p:spPr>
          <a:xfrm>
            <a:off x="5879591" y="1937442"/>
            <a:ext cx="2834644" cy="2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4A90C4"/>
                </a:solidFill>
              </a:defRPr>
            </a:lvl1pPr>
          </a:lstStyle>
          <a:p>
            <a:r>
              <a:t>Speditionskaufmann</a:t>
            </a:r>
          </a:p>
        </p:txBody>
      </p:sp>
      <p:sp>
        <p:nvSpPr>
          <p:cNvPr id="53" name="Text 17"/>
          <p:cNvSpPr txBox="1"/>
          <p:nvPr/>
        </p:nvSpPr>
        <p:spPr>
          <a:xfrm>
            <a:off x="5001767" y="2465501"/>
            <a:ext cx="3730755" cy="390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Gelernt und gelebt im Familienbetrieb. Wachstum von 2 auf 40 Mitarbeiter zu skalieren.</a:t>
            </a:r>
          </a:p>
        </p:txBody>
      </p:sp>
      <p:sp>
        <p:nvSpPr>
          <p:cNvPr id="54" name="Shape 18"/>
          <p:cNvSpPr/>
          <p:nvPr/>
        </p:nvSpPr>
        <p:spPr>
          <a:xfrm>
            <a:off x="384046" y="3291840"/>
            <a:ext cx="4160524" cy="1298451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Shape 19"/>
          <p:cNvSpPr/>
          <p:nvPr/>
        </p:nvSpPr>
        <p:spPr>
          <a:xfrm>
            <a:off x="384047" y="3291840"/>
            <a:ext cx="64010" cy="1298451"/>
          </a:xfrm>
          <a:prstGeom prst="rect">
            <a:avLst/>
          </a:prstGeom>
          <a:solidFill>
            <a:srgbClr val="7EB8E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" name="Shape 20"/>
          <p:cNvSpPr/>
          <p:nvPr/>
        </p:nvSpPr>
        <p:spPr>
          <a:xfrm>
            <a:off x="548638" y="3383279"/>
            <a:ext cx="777244" cy="256033"/>
          </a:xfrm>
          <a:prstGeom prst="rect">
            <a:avLst/>
          </a:prstGeom>
          <a:solidFill>
            <a:srgbClr val="7EB8E0">
              <a:alpha val="4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Text 21"/>
          <p:cNvSpPr txBox="1"/>
          <p:nvPr/>
        </p:nvSpPr>
        <p:spPr>
          <a:xfrm>
            <a:off x="548638" y="3447793"/>
            <a:ext cx="77724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Früh</a:t>
            </a:r>
          </a:p>
        </p:txBody>
      </p:sp>
      <p:sp>
        <p:nvSpPr>
          <p:cNvPr id="58" name="Text 22"/>
          <p:cNvSpPr txBox="1"/>
          <p:nvPr/>
        </p:nvSpPr>
        <p:spPr>
          <a:xfrm>
            <a:off x="1472182" y="3400481"/>
            <a:ext cx="2834645" cy="2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7EB8E0"/>
                </a:solidFill>
              </a:defRPr>
            </a:lvl1pPr>
          </a:lstStyle>
          <a:p>
            <a:r>
              <a:t>Erste Eigenentwicklungen</a:t>
            </a:r>
          </a:p>
        </p:txBody>
      </p:sp>
      <p:sp>
        <p:nvSpPr>
          <p:cNvPr id="59" name="Text 23"/>
          <p:cNvSpPr txBox="1"/>
          <p:nvPr/>
        </p:nvSpPr>
        <p:spPr>
          <a:xfrm>
            <a:off x="594358" y="3928540"/>
            <a:ext cx="3730756" cy="39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Transportaufträge versenden, Rechnungen festhalten – weil keine große Logistiksoftware erschwinglich war.</a:t>
            </a:r>
          </a:p>
        </p:txBody>
      </p:sp>
      <p:sp>
        <p:nvSpPr>
          <p:cNvPr id="60" name="Shape 24"/>
          <p:cNvSpPr/>
          <p:nvPr/>
        </p:nvSpPr>
        <p:spPr>
          <a:xfrm>
            <a:off x="4791453" y="3291840"/>
            <a:ext cx="4160525" cy="1298451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" name="Shape 25"/>
          <p:cNvSpPr/>
          <p:nvPr/>
        </p:nvSpPr>
        <p:spPr>
          <a:xfrm>
            <a:off x="4791454" y="3291840"/>
            <a:ext cx="64010" cy="1298451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" name="Shape 26"/>
          <p:cNvSpPr/>
          <p:nvPr/>
        </p:nvSpPr>
        <p:spPr>
          <a:xfrm>
            <a:off x="4956047" y="3383279"/>
            <a:ext cx="777243" cy="256033"/>
          </a:xfrm>
          <a:prstGeom prst="rect">
            <a:avLst/>
          </a:prstGeom>
          <a:solidFill>
            <a:srgbClr val="4A90C4">
              <a:alpha val="4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" name="Text 27"/>
          <p:cNvSpPr txBox="1"/>
          <p:nvPr/>
        </p:nvSpPr>
        <p:spPr>
          <a:xfrm>
            <a:off x="4956047" y="3447793"/>
            <a:ext cx="77724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Danach</a:t>
            </a:r>
          </a:p>
        </p:txBody>
      </p:sp>
      <p:sp>
        <p:nvSpPr>
          <p:cNvPr id="64" name="Text 28"/>
          <p:cNvSpPr txBox="1"/>
          <p:nvPr/>
        </p:nvSpPr>
        <p:spPr>
          <a:xfrm>
            <a:off x="5879591" y="3400481"/>
            <a:ext cx="2834644" cy="2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300" b="1">
                <a:solidFill>
                  <a:srgbClr val="4A90C4"/>
                </a:solidFill>
              </a:defRPr>
            </a:lvl1pPr>
          </a:lstStyle>
          <a:p>
            <a:r>
              <a:t>Regionale Nachfrage</a:t>
            </a:r>
          </a:p>
        </p:txBody>
      </p:sp>
      <p:sp>
        <p:nvSpPr>
          <p:cNvPr id="65" name="Text 29"/>
          <p:cNvSpPr txBox="1"/>
          <p:nvPr/>
        </p:nvSpPr>
        <p:spPr>
          <a:xfrm>
            <a:off x="5001767" y="3928540"/>
            <a:ext cx="3730755" cy="39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t>Schüttgut (Kipper), Krandienstleister, Entsorgung – befreundete Betriebe wollten dieselben Lösungen.</a:t>
            </a:r>
          </a:p>
        </p:txBody>
      </p:sp>
      <p:sp>
        <p:nvSpPr>
          <p:cNvPr id="66" name="Text 30"/>
          <p:cNvSpPr txBox="1"/>
          <p:nvPr/>
        </p:nvSpPr>
        <p:spPr>
          <a:xfrm>
            <a:off x="457200" y="4834049"/>
            <a:ext cx="8138160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 i="1">
                <a:solidFill>
                  <a:srgbClr val="7EB8E0"/>
                </a:solidFill>
              </a:defRPr>
            </a:lvl1pPr>
          </a:lstStyle>
          <a:p>
            <a:r>
              <a:t>Ich spreche heute nicht als Verkäufer. Sondern als jemand, der das Problem von innen kennt.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99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1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FFFFFF"/>
                </a:solidFill>
              </a:defRPr>
            </a:lvl1pPr>
          </a:lstStyle>
          <a:p>
            <a:r>
              <a:t>06  KUNDENSTIMMEN</a:t>
            </a:r>
          </a:p>
        </p:txBody>
      </p:sp>
      <p:sp>
        <p:nvSpPr>
          <p:cNvPr id="502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1C2B3A"/>
                </a:solidFill>
              </a:defRPr>
            </a:lvl1pPr>
          </a:lstStyle>
          <a:p>
            <a:r>
              <a:t>Was andere Unternehmer sagen</a:t>
            </a:r>
          </a:p>
        </p:txBody>
      </p:sp>
      <p:sp>
        <p:nvSpPr>
          <p:cNvPr id="503" name="Shape 9"/>
          <p:cNvSpPr/>
          <p:nvPr/>
        </p:nvSpPr>
        <p:spPr>
          <a:xfrm>
            <a:off x="351083" y="1273966"/>
            <a:ext cx="7680960" cy="16642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4" name="Shape 10"/>
          <p:cNvSpPr/>
          <p:nvPr/>
        </p:nvSpPr>
        <p:spPr>
          <a:xfrm>
            <a:off x="351083" y="1273966"/>
            <a:ext cx="64010" cy="166420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5" name="Text 11"/>
          <p:cNvSpPr txBox="1"/>
          <p:nvPr/>
        </p:nvSpPr>
        <p:spPr>
          <a:xfrm>
            <a:off x="597970" y="1753317"/>
            <a:ext cx="3675891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i="1">
                <a:solidFill>
                  <a:srgbClr val="1C2B3A"/>
                </a:solidFill>
              </a:defRPr>
            </a:lvl1pPr>
          </a:lstStyle>
          <a:p>
            <a:r>
              <a:t>„Früher drei Systeme parallel – heute nur noch eines.“</a:t>
            </a:r>
          </a:p>
        </p:txBody>
      </p:sp>
      <p:sp>
        <p:nvSpPr>
          <p:cNvPr id="506" name="Text 12"/>
          <p:cNvSpPr txBox="1"/>
          <p:nvPr/>
        </p:nvSpPr>
        <p:spPr>
          <a:xfrm>
            <a:off x="597970" y="2441271"/>
            <a:ext cx="3675891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4A90C4"/>
                </a:solidFill>
              </a:defRPr>
            </a:lvl1pPr>
          </a:lstStyle>
          <a:p>
            <a:r>
              <a:t>Tobias Ermert</a:t>
            </a:r>
          </a:p>
        </p:txBody>
      </p:sp>
      <p:sp>
        <p:nvSpPr>
          <p:cNvPr id="507" name="Text 13"/>
          <p:cNvSpPr txBox="1"/>
          <p:nvPr/>
        </p:nvSpPr>
        <p:spPr>
          <a:xfrm>
            <a:off x="597970" y="2670624"/>
            <a:ext cx="3675891" cy="20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solidFill>
                  <a:srgbClr val="64748B"/>
                </a:solidFill>
              </a:defRPr>
            </a:lvl1pPr>
          </a:lstStyle>
          <a:p>
            <a:r>
              <a:t>Inhaber  ·  TET Spedition e.K.</a:t>
            </a:r>
          </a:p>
        </p:txBody>
      </p:sp>
      <p:sp>
        <p:nvSpPr>
          <p:cNvPr id="508" name="Shape 19"/>
          <p:cNvSpPr/>
          <p:nvPr/>
        </p:nvSpPr>
        <p:spPr>
          <a:xfrm>
            <a:off x="351083" y="3102766"/>
            <a:ext cx="7680960" cy="16642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9" name="Shape 20"/>
          <p:cNvSpPr/>
          <p:nvPr/>
        </p:nvSpPr>
        <p:spPr>
          <a:xfrm>
            <a:off x="351083" y="3102766"/>
            <a:ext cx="64010" cy="166420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0" name="Text 21"/>
          <p:cNvSpPr txBox="1"/>
          <p:nvPr/>
        </p:nvSpPr>
        <p:spPr>
          <a:xfrm>
            <a:off x="597970" y="3296368"/>
            <a:ext cx="3675891" cy="81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200" i="1">
                <a:solidFill>
                  <a:srgbClr val="1C2B3A"/>
                </a:solidFill>
              </a:defRPr>
            </a:pPr>
            <a:r>
              <a:t>„Endlich ein System, das unsere Abläufe versteht – ohne, dass wir uns anpassen müssen.</a:t>
            </a:r>
          </a:p>
          <a:p>
            <a:pPr>
              <a:defRPr sz="1200" i="1">
                <a:solidFill>
                  <a:srgbClr val="1C2B3A"/>
                </a:solidFill>
              </a:defRPr>
            </a:pPr>
            <a:r>
              <a:t>cargonet hat verstanden, dass das kein Zusatz ist, sondern Pflicht. Und genau das bildet das System perfekt ab.“</a:t>
            </a:r>
          </a:p>
        </p:txBody>
      </p:sp>
      <p:sp>
        <p:nvSpPr>
          <p:cNvPr id="511" name="Text 22"/>
          <p:cNvSpPr txBox="1"/>
          <p:nvPr/>
        </p:nvSpPr>
        <p:spPr>
          <a:xfrm>
            <a:off x="597970" y="4270071"/>
            <a:ext cx="3675891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4A90C4"/>
                </a:solidFill>
              </a:defRPr>
            </a:lvl1pPr>
          </a:lstStyle>
          <a:p>
            <a:r>
              <a:t>Johannes Piendl</a:t>
            </a:r>
          </a:p>
        </p:txBody>
      </p:sp>
      <p:sp>
        <p:nvSpPr>
          <p:cNvPr id="512" name="Text 23"/>
          <p:cNvSpPr txBox="1"/>
          <p:nvPr/>
        </p:nvSpPr>
        <p:spPr>
          <a:xfrm>
            <a:off x="597970" y="4499424"/>
            <a:ext cx="3675891" cy="20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solidFill>
                  <a:srgbClr val="64748B"/>
                </a:solidFill>
              </a:defRPr>
            </a:lvl1pPr>
          </a:lstStyle>
          <a:p>
            <a:r>
              <a:t>Kaufmännischer Leiter  ·  Engelbert Piendl GmbH</a:t>
            </a:r>
          </a:p>
        </p:txBody>
      </p:sp>
      <p:pic>
        <p:nvPicPr>
          <p:cNvPr id="513" name="Bildschirmfoto 2026-04-11 um 10.08.11.png" descr="Bildschirmfoto 2026-04-11 um 10.08.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692" y="3307901"/>
            <a:ext cx="1253936" cy="1253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Bildschirmfoto 2026-04-11 um 10.50.24.png" descr="Bildschirmfoto 2026-04-11 um 10.50.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692" y="1479100"/>
            <a:ext cx="1253936" cy="1253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19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1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07  NÄCHSTER SCHRITT</a:t>
            </a:r>
          </a:p>
        </p:txBody>
      </p:sp>
      <p:sp>
        <p:nvSpPr>
          <p:cNvPr id="522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Wie wir das gemeinsam angehen</a:t>
            </a:r>
          </a:p>
        </p:txBody>
      </p:sp>
      <p:sp>
        <p:nvSpPr>
          <p:cNvPr id="523" name="Shape 4"/>
          <p:cNvSpPr/>
          <p:nvPr/>
        </p:nvSpPr>
        <p:spPr>
          <a:xfrm>
            <a:off x="347471" y="1353311"/>
            <a:ext cx="8449058" cy="1024128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4" name="Shape 5"/>
          <p:cNvSpPr/>
          <p:nvPr/>
        </p:nvSpPr>
        <p:spPr>
          <a:xfrm>
            <a:off x="347472" y="1353311"/>
            <a:ext cx="64010" cy="102412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5" name="Shape 6"/>
          <p:cNvSpPr/>
          <p:nvPr/>
        </p:nvSpPr>
        <p:spPr>
          <a:xfrm>
            <a:off x="502919" y="1554480"/>
            <a:ext cx="621797" cy="621797"/>
          </a:xfrm>
          <a:prstGeom prst="ellipse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6" name="Text 7"/>
          <p:cNvSpPr txBox="1"/>
          <p:nvPr/>
        </p:nvSpPr>
        <p:spPr>
          <a:xfrm>
            <a:off x="502919" y="1741003"/>
            <a:ext cx="621795" cy="24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527" name="Text 8"/>
          <p:cNvSpPr txBox="1"/>
          <p:nvPr/>
        </p:nvSpPr>
        <p:spPr>
          <a:xfrm>
            <a:off x="1307592" y="1475194"/>
            <a:ext cx="7132319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500" b="1">
                <a:solidFill>
                  <a:srgbClr val="4A90C4"/>
                </a:solidFill>
              </a:defRPr>
            </a:lvl1pPr>
          </a:lstStyle>
          <a:p>
            <a:r>
              <a:rPr dirty="0" err="1"/>
              <a:t>Beratung</a:t>
            </a:r>
            <a:endParaRPr dirty="0"/>
          </a:p>
        </p:txBody>
      </p:sp>
      <p:sp>
        <p:nvSpPr>
          <p:cNvPr id="528" name="Text 9"/>
          <p:cNvSpPr txBox="1"/>
          <p:nvPr/>
        </p:nvSpPr>
        <p:spPr>
          <a:xfrm>
            <a:off x="1307592" y="1869390"/>
            <a:ext cx="7132319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rPr dirty="0"/>
              <a:t>Wir </a:t>
            </a:r>
            <a:r>
              <a:rPr dirty="0" err="1"/>
              <a:t>analysieren</a:t>
            </a:r>
            <a:r>
              <a:rPr dirty="0"/>
              <a:t> </a:t>
            </a:r>
            <a:r>
              <a:rPr dirty="0" err="1"/>
              <a:t>gemeinsam</a:t>
            </a:r>
            <a:r>
              <a:rPr dirty="0"/>
              <a:t> </a:t>
            </a:r>
            <a:r>
              <a:rPr lang="de-DE" dirty="0"/>
              <a:t>deine</a:t>
            </a:r>
            <a:r>
              <a:rPr dirty="0"/>
              <a:t> </a:t>
            </a:r>
            <a:r>
              <a:rPr dirty="0" err="1"/>
              <a:t>Strukturen</a:t>
            </a:r>
            <a:r>
              <a:rPr dirty="0"/>
              <a:t>, </a:t>
            </a:r>
            <a:r>
              <a:rPr dirty="0" err="1"/>
              <a:t>Prozesse</a:t>
            </a:r>
            <a:r>
              <a:rPr dirty="0"/>
              <a:t> und </a:t>
            </a:r>
            <a:r>
              <a:rPr dirty="0" err="1"/>
              <a:t>Potenziale</a:t>
            </a:r>
            <a:r>
              <a:rPr dirty="0"/>
              <a:t>. Das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förderbar</a:t>
            </a:r>
            <a:r>
              <a:rPr dirty="0"/>
              <a:t> – </a:t>
            </a:r>
            <a:r>
              <a:rPr lang="de-DE" dirty="0"/>
              <a:t>du</a:t>
            </a:r>
            <a:r>
              <a:rPr dirty="0"/>
              <a:t> </a:t>
            </a:r>
            <a:r>
              <a:rPr dirty="0" err="1"/>
              <a:t>bekomm</a:t>
            </a:r>
            <a:r>
              <a:rPr lang="de-DE" dirty="0" err="1"/>
              <a:t>st</a:t>
            </a:r>
            <a:r>
              <a:rPr dirty="0"/>
              <a:t> </a:t>
            </a:r>
            <a:r>
              <a:rPr lang="de-DE" dirty="0"/>
              <a:t>50-80% der</a:t>
            </a:r>
            <a:r>
              <a:rPr dirty="0"/>
              <a:t> </a:t>
            </a:r>
            <a:r>
              <a:rPr dirty="0" err="1"/>
              <a:t>Beratungskosten</a:t>
            </a:r>
            <a:r>
              <a:rPr dirty="0"/>
              <a:t> </a:t>
            </a:r>
            <a:r>
              <a:rPr dirty="0" err="1"/>
              <a:t>erstattet</a:t>
            </a:r>
            <a:r>
              <a:rPr dirty="0"/>
              <a:t>.</a:t>
            </a:r>
          </a:p>
        </p:txBody>
      </p:sp>
      <p:sp>
        <p:nvSpPr>
          <p:cNvPr id="529" name="Shape 10"/>
          <p:cNvSpPr/>
          <p:nvPr/>
        </p:nvSpPr>
        <p:spPr>
          <a:xfrm>
            <a:off x="347471" y="2542032"/>
            <a:ext cx="8449058" cy="1024129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0" name="Shape 11"/>
          <p:cNvSpPr/>
          <p:nvPr/>
        </p:nvSpPr>
        <p:spPr>
          <a:xfrm>
            <a:off x="347472" y="2542032"/>
            <a:ext cx="64010" cy="1024129"/>
          </a:xfrm>
          <a:prstGeom prst="rect">
            <a:avLst/>
          </a:prstGeom>
          <a:solidFill>
            <a:srgbClr val="27AE6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1" name="Shape 12"/>
          <p:cNvSpPr/>
          <p:nvPr/>
        </p:nvSpPr>
        <p:spPr>
          <a:xfrm>
            <a:off x="502919" y="2743200"/>
            <a:ext cx="621797" cy="621792"/>
          </a:xfrm>
          <a:prstGeom prst="ellipse">
            <a:avLst/>
          </a:prstGeom>
          <a:solidFill>
            <a:srgbClr val="27AE6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2" name="Text 13"/>
          <p:cNvSpPr txBox="1"/>
          <p:nvPr/>
        </p:nvSpPr>
        <p:spPr>
          <a:xfrm>
            <a:off x="502919" y="2929725"/>
            <a:ext cx="621795" cy="24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533" name="Text 14"/>
          <p:cNvSpPr txBox="1"/>
          <p:nvPr/>
        </p:nvSpPr>
        <p:spPr>
          <a:xfrm>
            <a:off x="1307592" y="2686498"/>
            <a:ext cx="7132319" cy="27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500" b="1">
                <a:solidFill>
                  <a:srgbClr val="27AE60"/>
                </a:solidFill>
              </a:defRPr>
            </a:lvl1pPr>
          </a:lstStyle>
          <a:p>
            <a:r>
              <a:t>Konkretes Angebot</a:t>
            </a:r>
          </a:p>
        </p:txBody>
      </p:sp>
      <p:sp>
        <p:nvSpPr>
          <p:cNvPr id="534" name="Text 15"/>
          <p:cNvSpPr txBox="1"/>
          <p:nvPr/>
        </p:nvSpPr>
        <p:spPr>
          <a:xfrm>
            <a:off x="1307592" y="3142747"/>
            <a:ext cx="7132319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rPr dirty="0"/>
              <a:t>Auf Basis der </a:t>
            </a:r>
            <a:r>
              <a:rPr dirty="0" err="1"/>
              <a:t>Analyse</a:t>
            </a:r>
            <a:r>
              <a:rPr dirty="0"/>
              <a:t>: TMS-Kern plus die </a:t>
            </a:r>
            <a:r>
              <a:rPr lang="de-DE" dirty="0"/>
              <a:t>Stufen</a:t>
            </a:r>
            <a:r>
              <a:rPr dirty="0"/>
              <a:t>, die für </a:t>
            </a:r>
            <a:r>
              <a:rPr lang="de-DE" dirty="0"/>
              <a:t>deinen</a:t>
            </a:r>
            <a:r>
              <a:rPr dirty="0"/>
              <a:t> </a:t>
            </a:r>
            <a:r>
              <a:rPr dirty="0" err="1"/>
              <a:t>Betrieb</a:t>
            </a:r>
            <a:r>
              <a:rPr dirty="0"/>
              <a:t> relevant </a:t>
            </a:r>
            <a:r>
              <a:rPr dirty="0" err="1"/>
              <a:t>sind</a:t>
            </a:r>
            <a:r>
              <a:rPr dirty="0"/>
              <a:t>. Kein </a:t>
            </a:r>
            <a:r>
              <a:rPr dirty="0" err="1"/>
              <a:t>Pauschalangebot</a:t>
            </a:r>
            <a:r>
              <a:rPr dirty="0"/>
              <a:t>.</a:t>
            </a:r>
          </a:p>
        </p:txBody>
      </p:sp>
      <p:sp>
        <p:nvSpPr>
          <p:cNvPr id="535" name="Shape 16"/>
          <p:cNvSpPr/>
          <p:nvPr/>
        </p:nvSpPr>
        <p:spPr>
          <a:xfrm>
            <a:off x="347471" y="3730752"/>
            <a:ext cx="8449058" cy="1024129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6" name="Shape 17"/>
          <p:cNvSpPr/>
          <p:nvPr/>
        </p:nvSpPr>
        <p:spPr>
          <a:xfrm>
            <a:off x="347472" y="3730752"/>
            <a:ext cx="64010" cy="1024129"/>
          </a:xfrm>
          <a:prstGeom prst="rect">
            <a:avLst/>
          </a:prstGeom>
          <a:solidFill>
            <a:srgbClr val="E67E2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7" name="Shape 18"/>
          <p:cNvSpPr/>
          <p:nvPr/>
        </p:nvSpPr>
        <p:spPr>
          <a:xfrm>
            <a:off x="502919" y="3931920"/>
            <a:ext cx="621797" cy="621797"/>
          </a:xfrm>
          <a:prstGeom prst="ellipse">
            <a:avLst/>
          </a:prstGeom>
          <a:solidFill>
            <a:srgbClr val="E67E2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8" name="Text 19"/>
          <p:cNvSpPr txBox="1"/>
          <p:nvPr/>
        </p:nvSpPr>
        <p:spPr>
          <a:xfrm>
            <a:off x="502919" y="4118445"/>
            <a:ext cx="621795" cy="24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539" name="Text 20"/>
          <p:cNvSpPr txBox="1"/>
          <p:nvPr/>
        </p:nvSpPr>
        <p:spPr>
          <a:xfrm>
            <a:off x="1307592" y="3875216"/>
            <a:ext cx="7132319" cy="27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500" b="1">
                <a:solidFill>
                  <a:srgbClr val="E67E22"/>
                </a:solidFill>
              </a:defRPr>
            </a:lvl1pPr>
          </a:lstStyle>
          <a:p>
            <a:r>
              <a:t>Förderung nutzen</a:t>
            </a:r>
          </a:p>
        </p:txBody>
      </p:sp>
      <p:sp>
        <p:nvSpPr>
          <p:cNvPr id="540" name="Text 21"/>
          <p:cNvSpPr txBox="1"/>
          <p:nvPr/>
        </p:nvSpPr>
        <p:spPr>
          <a:xfrm>
            <a:off x="1307592" y="4331467"/>
            <a:ext cx="7132319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rPr dirty="0"/>
              <a:t>BALM-</a:t>
            </a:r>
            <a:r>
              <a:rPr dirty="0" err="1"/>
              <a:t>Förderung</a:t>
            </a:r>
            <a:r>
              <a:rPr dirty="0"/>
              <a:t> und </a:t>
            </a:r>
            <a:r>
              <a:rPr dirty="0" err="1"/>
              <a:t>weitere</a:t>
            </a:r>
            <a:r>
              <a:rPr dirty="0"/>
              <a:t> Mittel </a:t>
            </a:r>
            <a:r>
              <a:rPr dirty="0" err="1"/>
              <a:t>anwendbar</a:t>
            </a:r>
            <a:r>
              <a:rPr dirty="0"/>
              <a:t>. Wir </a:t>
            </a:r>
            <a:r>
              <a:rPr dirty="0" err="1"/>
              <a:t>kennen</a:t>
            </a:r>
            <a:r>
              <a:rPr dirty="0"/>
              <a:t> die </a:t>
            </a:r>
            <a:r>
              <a:rPr dirty="0" err="1"/>
              <a:t>Programme</a:t>
            </a:r>
            <a:r>
              <a:rPr dirty="0"/>
              <a:t> – und </a:t>
            </a:r>
            <a:r>
              <a:rPr dirty="0" err="1"/>
              <a:t>begleiten</a:t>
            </a:r>
            <a:r>
              <a:rPr dirty="0"/>
              <a:t> </a:t>
            </a:r>
            <a:r>
              <a:rPr lang="de-DE" dirty="0"/>
              <a:t>dich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den </a:t>
            </a:r>
            <a:r>
              <a:rPr dirty="0" err="1"/>
              <a:t>Prozess</a:t>
            </a:r>
            <a:r>
              <a:rPr dirty="0"/>
              <a:t>.</a:t>
            </a:r>
          </a:p>
        </p:txBody>
      </p:sp>
      <p:sp>
        <p:nvSpPr>
          <p:cNvPr id="541" name="Text 22"/>
          <p:cNvSpPr txBox="1"/>
          <p:nvPr/>
        </p:nvSpPr>
        <p:spPr>
          <a:xfrm>
            <a:off x="457200" y="4816099"/>
            <a:ext cx="8138160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7EB8E0"/>
                </a:solidFill>
              </a:defRPr>
            </a:lvl1pPr>
          </a:lstStyle>
          <a:p>
            <a:r>
              <a:rPr dirty="0"/>
              <a:t>Der </a:t>
            </a:r>
            <a:r>
              <a:rPr dirty="0" err="1"/>
              <a:t>erste</a:t>
            </a:r>
            <a:r>
              <a:rPr dirty="0"/>
              <a:t> Schritt </a:t>
            </a:r>
            <a:r>
              <a:rPr dirty="0" err="1"/>
              <a:t>kostet</a:t>
            </a:r>
            <a:r>
              <a:rPr dirty="0"/>
              <a:t> </a:t>
            </a:r>
            <a:r>
              <a:rPr lang="de-DE" dirty="0"/>
              <a:t>dich</a:t>
            </a:r>
            <a:r>
              <a:rPr dirty="0"/>
              <a:t> </a:t>
            </a:r>
            <a:r>
              <a:rPr dirty="0" err="1"/>
              <a:t>nichts</a:t>
            </a:r>
            <a:r>
              <a:rPr dirty="0"/>
              <a:t> – </a:t>
            </a:r>
            <a:r>
              <a:rPr dirty="0" err="1"/>
              <a:t>außer</a:t>
            </a:r>
            <a:r>
              <a:rPr dirty="0"/>
              <a:t>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Gespräch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46" name="Shape 1"/>
          <p:cNvSpPr/>
          <p:nvPr/>
        </p:nvSpPr>
        <p:spPr>
          <a:xfrm>
            <a:off x="0" y="5088635"/>
            <a:ext cx="9144000" cy="54867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47" name="Shape 2"/>
          <p:cNvSpPr/>
          <p:nvPr/>
        </p:nvSpPr>
        <p:spPr>
          <a:xfrm>
            <a:off x="-1325882" y="2980941"/>
            <a:ext cx="5486400" cy="5486406"/>
          </a:xfrm>
          <a:prstGeom prst="ellipse">
            <a:avLst/>
          </a:prstGeom>
          <a:solidFill>
            <a:srgbClr val="2C3E50">
              <a:alpha val="26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48" name="Shape 3"/>
          <p:cNvSpPr/>
          <p:nvPr/>
        </p:nvSpPr>
        <p:spPr>
          <a:xfrm>
            <a:off x="6858000" y="-1097281"/>
            <a:ext cx="4114800" cy="4114802"/>
          </a:xfrm>
          <a:prstGeom prst="ellipse">
            <a:avLst/>
          </a:prstGeom>
          <a:solidFill>
            <a:srgbClr val="3D5166">
              <a:alpha val="22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49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1168"/>
            <a:ext cx="658370" cy="65837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Text 4"/>
          <p:cNvSpPr txBox="1"/>
          <p:nvPr/>
        </p:nvSpPr>
        <p:spPr>
          <a:xfrm>
            <a:off x="502918" y="1137195"/>
            <a:ext cx="544068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Lass </a:t>
            </a:r>
            <a:r>
              <a:rPr dirty="0" err="1"/>
              <a:t>uns</a:t>
            </a:r>
            <a:r>
              <a:rPr lang="de-DE" dirty="0"/>
              <a:t> deinen</a:t>
            </a:r>
            <a:r>
              <a:rPr dirty="0"/>
              <a:t> </a:t>
            </a:r>
            <a:r>
              <a:rPr dirty="0" err="1"/>
              <a:t>Betrieb</a:t>
            </a:r>
            <a:r>
              <a:rPr dirty="0"/>
              <a:t> </a:t>
            </a:r>
            <a:r>
              <a:rPr dirty="0" err="1"/>
              <a:t>anschauen</a:t>
            </a:r>
            <a:r>
              <a:rPr dirty="0"/>
              <a:t>.</a:t>
            </a:r>
          </a:p>
        </p:txBody>
      </p:sp>
      <p:sp>
        <p:nvSpPr>
          <p:cNvPr id="551" name="Text 5"/>
          <p:cNvSpPr txBox="1"/>
          <p:nvPr/>
        </p:nvSpPr>
        <p:spPr>
          <a:xfrm>
            <a:off x="502918" y="2664469"/>
            <a:ext cx="493776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400">
                <a:solidFill>
                  <a:srgbClr val="B8C9D9"/>
                </a:solidFill>
              </a:defRPr>
            </a:pPr>
            <a:r>
              <a:rPr lang="de-DE" dirty="0"/>
              <a:t>Sprich</a:t>
            </a:r>
            <a:r>
              <a:rPr dirty="0"/>
              <a:t> </a:t>
            </a:r>
            <a:r>
              <a:rPr dirty="0" err="1"/>
              <a:t>mich</a:t>
            </a:r>
            <a:r>
              <a:rPr dirty="0"/>
              <a:t> </a:t>
            </a:r>
            <a:r>
              <a:rPr dirty="0" err="1"/>
              <a:t>heute</a:t>
            </a:r>
            <a:r>
              <a:rPr dirty="0"/>
              <a:t> Abend </a:t>
            </a:r>
            <a:r>
              <a:rPr dirty="0" err="1"/>
              <a:t>direkt</a:t>
            </a:r>
            <a:r>
              <a:rPr dirty="0"/>
              <a:t> an.</a:t>
            </a:r>
          </a:p>
          <a:p>
            <a:pPr>
              <a:defRPr sz="1400">
                <a:solidFill>
                  <a:srgbClr val="B8C9D9"/>
                </a:solidFill>
              </a:defRPr>
            </a:pPr>
            <a:r>
              <a:rPr dirty="0"/>
              <a:t>Oder </a:t>
            </a:r>
            <a:r>
              <a:rPr dirty="0" err="1"/>
              <a:t>scanne</a:t>
            </a:r>
            <a:r>
              <a:rPr dirty="0"/>
              <a:t> den QR-Code.</a:t>
            </a:r>
          </a:p>
        </p:txBody>
      </p:sp>
      <p:sp>
        <p:nvSpPr>
          <p:cNvPr id="552" name="Text 6">
            <a:hlinkClick r:id="rId4"/>
          </p:cNvPr>
          <p:cNvSpPr txBox="1"/>
          <p:nvPr/>
        </p:nvSpPr>
        <p:spPr>
          <a:xfrm>
            <a:off x="502918" y="3443294"/>
            <a:ext cx="4937764" cy="300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6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defRPr>
            </a:lvl1pPr>
          </a:lstStyle>
          <a:p>
            <a:r>
              <a:rPr>
                <a:hlinkClick r:id="rId4"/>
              </a:rPr>
              <a:t>web.cargonet.io/bgl-abend-in-radeberg</a:t>
            </a:r>
          </a:p>
        </p:txBody>
      </p:sp>
      <p:sp>
        <p:nvSpPr>
          <p:cNvPr id="553" name="Text 7"/>
          <p:cNvSpPr txBox="1"/>
          <p:nvPr/>
        </p:nvSpPr>
        <p:spPr>
          <a:xfrm>
            <a:off x="457200" y="3929553"/>
            <a:ext cx="4937764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B8C9D9"/>
                </a:solidFill>
              </a:defRPr>
            </a:lvl1pPr>
          </a:lstStyle>
          <a:p>
            <a:r>
              <a:rPr dirty="0" err="1"/>
              <a:t>Beratung</a:t>
            </a:r>
            <a:r>
              <a:rPr dirty="0"/>
              <a:t>  ·  Demo </a:t>
            </a:r>
            <a:r>
              <a:rPr dirty="0" err="1"/>
              <a:t>anfragen</a:t>
            </a:r>
            <a:r>
              <a:rPr dirty="0"/>
              <a:t>  ·  Mehr </a:t>
            </a:r>
            <a:r>
              <a:rPr dirty="0" err="1"/>
              <a:t>erfahren</a:t>
            </a:r>
            <a:endParaRPr dirty="0"/>
          </a:p>
        </p:txBody>
      </p:sp>
      <p:sp>
        <p:nvSpPr>
          <p:cNvPr id="554" name="Shape 8"/>
          <p:cNvSpPr/>
          <p:nvPr/>
        </p:nvSpPr>
        <p:spPr>
          <a:xfrm>
            <a:off x="5943600" y="731517"/>
            <a:ext cx="2834640" cy="2834645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6" name="Text 9"/>
          <p:cNvSpPr txBox="1"/>
          <p:nvPr/>
        </p:nvSpPr>
        <p:spPr>
          <a:xfrm>
            <a:off x="5989320" y="3702234"/>
            <a:ext cx="2743203" cy="2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300" b="1">
                <a:solidFill>
                  <a:srgbClr val="7EB8E0"/>
                </a:solidFill>
              </a:defRPr>
            </a:lvl1pPr>
          </a:lstStyle>
          <a:p>
            <a:r>
              <a:t>Demo anfragen</a:t>
            </a:r>
          </a:p>
        </p:txBody>
      </p:sp>
      <p:sp>
        <p:nvSpPr>
          <p:cNvPr id="557" name="Text 10"/>
          <p:cNvSpPr txBox="1"/>
          <p:nvPr/>
        </p:nvSpPr>
        <p:spPr>
          <a:xfrm>
            <a:off x="502919" y="4768639"/>
            <a:ext cx="8138160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solidFill>
                  <a:srgbClr val="64748B"/>
                </a:solidFill>
              </a:defRPr>
            </a:lvl1pPr>
          </a:lstStyle>
          <a:p>
            <a:r>
              <a:t>LOGIS IT GmbH  ·  hello@cargonet.io  ·  +49 3672 82449 66</a:t>
            </a:r>
          </a:p>
        </p:txBody>
      </p:sp>
      <p:pic>
        <p:nvPicPr>
          <p:cNvPr id="558" name="Picture 55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759" y="868680"/>
            <a:ext cx="2560323" cy="25603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1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AGENDA</a:t>
            </a:r>
          </a:p>
        </p:txBody>
      </p:sp>
      <p:sp>
        <p:nvSpPr>
          <p:cNvPr id="74" name="Text 3"/>
          <p:cNvSpPr txBox="1"/>
          <p:nvPr/>
        </p:nvSpPr>
        <p:spPr>
          <a:xfrm>
            <a:off x="457200" y="629929"/>
            <a:ext cx="768096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dirty="0"/>
              <a:t>Was </a:t>
            </a:r>
            <a:r>
              <a:rPr lang="de-DE" dirty="0"/>
              <a:t>dich</a:t>
            </a:r>
            <a:r>
              <a:rPr dirty="0"/>
              <a:t> </a:t>
            </a:r>
            <a:r>
              <a:rPr dirty="0" err="1"/>
              <a:t>heute</a:t>
            </a:r>
            <a:r>
              <a:rPr dirty="0"/>
              <a:t> </a:t>
            </a:r>
            <a:r>
              <a:rPr dirty="0" err="1"/>
              <a:t>erwartet</a:t>
            </a:r>
            <a:endParaRPr dirty="0"/>
          </a:p>
        </p:txBody>
      </p:sp>
      <p:sp>
        <p:nvSpPr>
          <p:cNvPr id="75" name="Shape 4"/>
          <p:cNvSpPr/>
          <p:nvPr/>
        </p:nvSpPr>
        <p:spPr>
          <a:xfrm>
            <a:off x="365757" y="1344166"/>
            <a:ext cx="475492" cy="384051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" name="Text 5"/>
          <p:cNvSpPr txBox="1"/>
          <p:nvPr/>
        </p:nvSpPr>
        <p:spPr>
          <a:xfrm>
            <a:off x="365757" y="1452811"/>
            <a:ext cx="475492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300" b="1">
                <a:solidFill>
                  <a:srgbClr val="FFFFFF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77" name="Text 6"/>
          <p:cNvSpPr txBox="1"/>
          <p:nvPr/>
        </p:nvSpPr>
        <p:spPr>
          <a:xfrm>
            <a:off x="1014984" y="1412039"/>
            <a:ext cx="7040879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Die Realität im Transportgewerbe</a:t>
            </a:r>
          </a:p>
        </p:txBody>
      </p:sp>
      <p:sp>
        <p:nvSpPr>
          <p:cNvPr id="78" name="Shape 7"/>
          <p:cNvSpPr/>
          <p:nvPr/>
        </p:nvSpPr>
        <p:spPr>
          <a:xfrm>
            <a:off x="365757" y="1869948"/>
            <a:ext cx="475492" cy="384051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" name="Text 8"/>
          <p:cNvSpPr txBox="1"/>
          <p:nvPr/>
        </p:nvSpPr>
        <p:spPr>
          <a:xfrm>
            <a:off x="365757" y="1978591"/>
            <a:ext cx="475492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300" b="1">
                <a:solidFill>
                  <a:srgbClr val="FFFFFF"/>
                </a:solidFill>
              </a:defRPr>
            </a:lvl1pPr>
          </a:lstStyle>
          <a:p>
            <a:r>
              <a:t>02</a:t>
            </a:r>
          </a:p>
        </p:txBody>
      </p:sp>
      <p:sp>
        <p:nvSpPr>
          <p:cNvPr id="80" name="Text 9"/>
          <p:cNvSpPr txBox="1"/>
          <p:nvPr/>
        </p:nvSpPr>
        <p:spPr>
          <a:xfrm>
            <a:off x="1014984" y="1937818"/>
            <a:ext cx="7040879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Wo Energie und Kapazität wirklich verloren gehen</a:t>
            </a:r>
          </a:p>
        </p:txBody>
      </p:sp>
      <p:sp>
        <p:nvSpPr>
          <p:cNvPr id="81" name="Shape 10"/>
          <p:cNvSpPr/>
          <p:nvPr/>
        </p:nvSpPr>
        <p:spPr>
          <a:xfrm>
            <a:off x="365757" y="2395727"/>
            <a:ext cx="475492" cy="384051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" name="Text 11"/>
          <p:cNvSpPr txBox="1"/>
          <p:nvPr/>
        </p:nvSpPr>
        <p:spPr>
          <a:xfrm>
            <a:off x="365757" y="2504370"/>
            <a:ext cx="475492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300" b="1">
                <a:solidFill>
                  <a:srgbClr val="FFFFFF"/>
                </a:solidFill>
              </a:defRPr>
            </a:lvl1pPr>
          </a:lstStyle>
          <a:p>
            <a:r>
              <a:t>03</a:t>
            </a:r>
          </a:p>
        </p:txBody>
      </p:sp>
      <p:sp>
        <p:nvSpPr>
          <p:cNvPr id="83" name="Text 12"/>
          <p:cNvSpPr txBox="1"/>
          <p:nvPr/>
        </p:nvSpPr>
        <p:spPr>
          <a:xfrm>
            <a:off x="1014984" y="2463600"/>
            <a:ext cx="7040879" cy="2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Der Lückenfüller-Effekt: wenn Menschen Systeme ersetzen</a:t>
            </a:r>
          </a:p>
        </p:txBody>
      </p:sp>
      <p:sp>
        <p:nvSpPr>
          <p:cNvPr id="84" name="Shape 13"/>
          <p:cNvSpPr/>
          <p:nvPr/>
        </p:nvSpPr>
        <p:spPr>
          <a:xfrm>
            <a:off x="365757" y="2921505"/>
            <a:ext cx="475492" cy="384051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5" name="Text 14"/>
          <p:cNvSpPr txBox="1"/>
          <p:nvPr/>
        </p:nvSpPr>
        <p:spPr>
          <a:xfrm>
            <a:off x="365757" y="3030148"/>
            <a:ext cx="475492" cy="16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300" b="1">
                <a:solidFill>
                  <a:srgbClr val="FFFFFF"/>
                </a:solidFill>
              </a:defRPr>
            </a:lvl1pPr>
          </a:lstStyle>
          <a:p>
            <a:r>
              <a:t>04</a:t>
            </a:r>
          </a:p>
        </p:txBody>
      </p:sp>
      <p:sp>
        <p:nvSpPr>
          <p:cNvPr id="86" name="Text 15"/>
          <p:cNvSpPr txBox="1"/>
          <p:nvPr/>
        </p:nvSpPr>
        <p:spPr>
          <a:xfrm>
            <a:off x="1014984" y="2989378"/>
            <a:ext cx="7040879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Was Digitalisierung im Transport wirklich bedeutet</a:t>
            </a:r>
          </a:p>
        </p:txBody>
      </p:sp>
      <p:sp>
        <p:nvSpPr>
          <p:cNvPr id="87" name="Shape 16"/>
          <p:cNvSpPr/>
          <p:nvPr/>
        </p:nvSpPr>
        <p:spPr>
          <a:xfrm>
            <a:off x="365757" y="3447288"/>
            <a:ext cx="475492" cy="384051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8" name="Text 17"/>
          <p:cNvSpPr txBox="1"/>
          <p:nvPr/>
        </p:nvSpPr>
        <p:spPr>
          <a:xfrm>
            <a:off x="365757" y="3555931"/>
            <a:ext cx="475492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300" b="1">
                <a:solidFill>
                  <a:srgbClr val="FFFFFF"/>
                </a:solidFill>
              </a:defRPr>
            </a:lvl1pPr>
          </a:lstStyle>
          <a:p>
            <a:r>
              <a:t>05</a:t>
            </a:r>
          </a:p>
        </p:txBody>
      </p:sp>
      <p:sp>
        <p:nvSpPr>
          <p:cNvPr id="89" name="Text 18"/>
          <p:cNvSpPr txBox="1"/>
          <p:nvPr/>
        </p:nvSpPr>
        <p:spPr>
          <a:xfrm>
            <a:off x="1014984" y="3515159"/>
            <a:ext cx="7040879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Die Kernthese des Abends</a:t>
            </a:r>
          </a:p>
        </p:txBody>
      </p:sp>
      <p:sp>
        <p:nvSpPr>
          <p:cNvPr id="90" name="Shape 19"/>
          <p:cNvSpPr/>
          <p:nvPr/>
        </p:nvSpPr>
        <p:spPr>
          <a:xfrm>
            <a:off x="365757" y="3973067"/>
            <a:ext cx="475492" cy="384051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Text 20"/>
          <p:cNvSpPr txBox="1"/>
          <p:nvPr/>
        </p:nvSpPr>
        <p:spPr>
          <a:xfrm>
            <a:off x="365757" y="4081710"/>
            <a:ext cx="475492" cy="16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300" b="1">
                <a:solidFill>
                  <a:srgbClr val="FFFFFF"/>
                </a:solidFill>
              </a:defRPr>
            </a:lvl1pPr>
          </a:lstStyle>
          <a:p>
            <a:r>
              <a:t>06</a:t>
            </a:r>
          </a:p>
        </p:txBody>
      </p:sp>
      <p:sp>
        <p:nvSpPr>
          <p:cNvPr id="92" name="Text 21"/>
          <p:cNvSpPr txBox="1"/>
          <p:nvPr/>
        </p:nvSpPr>
        <p:spPr>
          <a:xfrm>
            <a:off x="1014984" y="4040940"/>
            <a:ext cx="7040879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Was andere Betriebe bereits erreicht haben</a:t>
            </a:r>
          </a:p>
        </p:txBody>
      </p:sp>
      <p:sp>
        <p:nvSpPr>
          <p:cNvPr id="93" name="Shape 22"/>
          <p:cNvSpPr/>
          <p:nvPr/>
        </p:nvSpPr>
        <p:spPr>
          <a:xfrm>
            <a:off x="365757" y="4498847"/>
            <a:ext cx="475492" cy="384051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4" name="Text 23"/>
          <p:cNvSpPr txBox="1"/>
          <p:nvPr/>
        </p:nvSpPr>
        <p:spPr>
          <a:xfrm>
            <a:off x="365757" y="4607490"/>
            <a:ext cx="475492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300" b="1">
                <a:solidFill>
                  <a:srgbClr val="FFFFFF"/>
                </a:solidFill>
              </a:defRPr>
            </a:lvl1pPr>
          </a:lstStyle>
          <a:p>
            <a:r>
              <a:t>07</a:t>
            </a:r>
          </a:p>
        </p:txBody>
      </p:sp>
      <p:sp>
        <p:nvSpPr>
          <p:cNvPr id="95" name="Text 24"/>
          <p:cNvSpPr txBox="1"/>
          <p:nvPr/>
        </p:nvSpPr>
        <p:spPr>
          <a:xfrm>
            <a:off x="1014984" y="4566718"/>
            <a:ext cx="7040879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7EB8E0"/>
                </a:solidFill>
              </a:defRPr>
            </a:lvl1pPr>
          </a:lstStyle>
          <a:p>
            <a:r>
              <a:t>Der nächste Schritt – gemeinsam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0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2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01  DIE REALITÄT</a:t>
            </a:r>
          </a:p>
        </p:txBody>
      </p:sp>
      <p:sp>
        <p:nvSpPr>
          <p:cNvPr id="103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dirty="0"/>
              <a:t>Morgens 7 Uhr. </a:t>
            </a:r>
            <a:r>
              <a:rPr dirty="0" err="1"/>
              <a:t>Büro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</a:t>
            </a:r>
            <a:r>
              <a:rPr dirty="0" err="1"/>
              <a:t>mittelgroßen</a:t>
            </a:r>
            <a:r>
              <a:rPr dirty="0"/>
              <a:t> </a:t>
            </a:r>
            <a:r>
              <a:rPr dirty="0" err="1"/>
              <a:t>Spedition</a:t>
            </a:r>
            <a:r>
              <a:rPr dirty="0"/>
              <a:t>.</a:t>
            </a:r>
          </a:p>
        </p:txBody>
      </p:sp>
      <p:sp>
        <p:nvSpPr>
          <p:cNvPr id="104" name="Text 4"/>
          <p:cNvSpPr txBox="1"/>
          <p:nvPr/>
        </p:nvSpPr>
        <p:spPr>
          <a:xfrm>
            <a:off x="457200" y="1336583"/>
            <a:ext cx="8138160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i="1">
                <a:solidFill>
                  <a:srgbClr val="7EB8E0"/>
                </a:solidFill>
              </a:defRPr>
            </a:lvl1pPr>
          </a:lstStyle>
          <a:p>
            <a:r>
              <a:rPr lang="de-DE" dirty="0"/>
              <a:t>Kennst du </a:t>
            </a:r>
            <a:r>
              <a:rPr dirty="0"/>
              <a:t>das?</a:t>
            </a:r>
          </a:p>
        </p:txBody>
      </p:sp>
      <p:sp>
        <p:nvSpPr>
          <p:cNvPr id="105" name="Shape 5"/>
          <p:cNvSpPr/>
          <p:nvPr/>
        </p:nvSpPr>
        <p:spPr>
          <a:xfrm>
            <a:off x="365759" y="1783077"/>
            <a:ext cx="8412482" cy="530355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Text 6"/>
          <p:cNvSpPr txBox="1"/>
          <p:nvPr/>
        </p:nvSpPr>
        <p:spPr>
          <a:xfrm>
            <a:off x="502919" y="1870455"/>
            <a:ext cx="50292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📞</a:t>
            </a:r>
          </a:p>
        </p:txBody>
      </p:sp>
      <p:sp>
        <p:nvSpPr>
          <p:cNvPr id="107" name="Text 7"/>
          <p:cNvSpPr txBox="1"/>
          <p:nvPr/>
        </p:nvSpPr>
        <p:spPr>
          <a:xfrm>
            <a:off x="1142999" y="1924102"/>
            <a:ext cx="7406641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Drei Fahrer rufen an. Alle wollen wissen, was heute als nächstes dran ist.</a:t>
            </a:r>
          </a:p>
        </p:txBody>
      </p:sp>
      <p:sp>
        <p:nvSpPr>
          <p:cNvPr id="108" name="Shape 8"/>
          <p:cNvSpPr/>
          <p:nvPr/>
        </p:nvSpPr>
        <p:spPr>
          <a:xfrm>
            <a:off x="365759" y="2404872"/>
            <a:ext cx="8412482" cy="530352"/>
          </a:xfrm>
          <a:prstGeom prst="rect">
            <a:avLst/>
          </a:prstGeom>
          <a:solidFill>
            <a:srgbClr val="243447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9" name="Text 9"/>
          <p:cNvSpPr txBox="1"/>
          <p:nvPr/>
        </p:nvSpPr>
        <p:spPr>
          <a:xfrm>
            <a:off x="502919" y="2492248"/>
            <a:ext cx="50292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📧</a:t>
            </a:r>
          </a:p>
        </p:txBody>
      </p:sp>
      <p:sp>
        <p:nvSpPr>
          <p:cNvPr id="110" name="Text 10"/>
          <p:cNvSpPr txBox="1"/>
          <p:nvPr/>
        </p:nvSpPr>
        <p:spPr>
          <a:xfrm>
            <a:off x="1142999" y="2439215"/>
            <a:ext cx="740664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Zwei Mails </a:t>
            </a:r>
            <a:r>
              <a:rPr dirty="0" err="1"/>
              <a:t>mit</a:t>
            </a:r>
            <a:r>
              <a:rPr dirty="0"/>
              <a:t> PDF-</a:t>
            </a:r>
            <a:r>
              <a:rPr dirty="0" err="1"/>
              <a:t>Anhang</a:t>
            </a:r>
            <a:r>
              <a:rPr dirty="0"/>
              <a:t>. </a:t>
            </a:r>
            <a:r>
              <a:rPr dirty="0" err="1"/>
              <a:t>Subunternehmer</a:t>
            </a:r>
            <a:r>
              <a:rPr dirty="0"/>
              <a:t> </a:t>
            </a:r>
            <a:r>
              <a:rPr dirty="0" err="1"/>
              <a:t>schickt</a:t>
            </a:r>
            <a:r>
              <a:rPr dirty="0"/>
              <a:t> seine </a:t>
            </a:r>
            <a:r>
              <a:rPr dirty="0" err="1"/>
              <a:t>Lieferschein</a:t>
            </a:r>
            <a:r>
              <a:rPr lang="de-DE" dirty="0" err="1"/>
              <a:t>e</a:t>
            </a:r>
            <a:r>
              <a:rPr dirty="0"/>
              <a:t>. </a:t>
            </a:r>
            <a:r>
              <a:rPr dirty="0" err="1"/>
              <a:t>Auftr</a:t>
            </a:r>
            <a:r>
              <a:rPr lang="de-DE" dirty="0"/>
              <a:t>ä</a:t>
            </a:r>
            <a:r>
              <a:rPr dirty="0"/>
              <a:t>g</a:t>
            </a:r>
            <a:r>
              <a:rPr lang="de-DE" dirty="0" err="1"/>
              <a:t>e</a:t>
            </a:r>
            <a:r>
              <a:rPr dirty="0"/>
              <a:t> </a:t>
            </a:r>
            <a:r>
              <a:rPr dirty="0" err="1"/>
              <a:t>suchen</a:t>
            </a:r>
            <a:r>
              <a:rPr dirty="0"/>
              <a:t> und </a:t>
            </a:r>
            <a:r>
              <a:rPr dirty="0" err="1"/>
              <a:t>Daten</a:t>
            </a:r>
            <a:r>
              <a:rPr dirty="0"/>
              <a:t> </a:t>
            </a:r>
            <a:r>
              <a:rPr dirty="0" err="1"/>
              <a:t>manuell</a:t>
            </a:r>
            <a:r>
              <a:rPr dirty="0"/>
              <a:t> </a:t>
            </a:r>
            <a:r>
              <a:rPr dirty="0" err="1"/>
              <a:t>abtippen</a:t>
            </a:r>
            <a:r>
              <a:rPr lang="de-DE" dirty="0"/>
              <a:t>, Lieferschein ablegen.</a:t>
            </a:r>
            <a:endParaRPr dirty="0"/>
          </a:p>
        </p:txBody>
      </p:sp>
      <p:sp>
        <p:nvSpPr>
          <p:cNvPr id="111" name="Shape 11"/>
          <p:cNvSpPr/>
          <p:nvPr/>
        </p:nvSpPr>
        <p:spPr>
          <a:xfrm>
            <a:off x="365759" y="3026664"/>
            <a:ext cx="8412482" cy="530355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2" name="Text 12"/>
          <p:cNvSpPr txBox="1"/>
          <p:nvPr/>
        </p:nvSpPr>
        <p:spPr>
          <a:xfrm>
            <a:off x="502919" y="3114038"/>
            <a:ext cx="50292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🔍</a:t>
            </a:r>
          </a:p>
        </p:txBody>
      </p:sp>
      <p:sp>
        <p:nvSpPr>
          <p:cNvPr id="113" name="Text 13"/>
          <p:cNvSpPr txBox="1"/>
          <p:nvPr/>
        </p:nvSpPr>
        <p:spPr>
          <a:xfrm>
            <a:off x="1142999" y="3072438"/>
            <a:ext cx="7406641" cy="4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 err="1"/>
              <a:t>Disponent</a:t>
            </a:r>
            <a:r>
              <a:rPr dirty="0"/>
              <a:t> </a:t>
            </a:r>
            <a:r>
              <a:rPr dirty="0" err="1"/>
              <a:t>sucht</a:t>
            </a:r>
            <a:r>
              <a:rPr dirty="0"/>
              <a:t> den </a:t>
            </a:r>
            <a:r>
              <a:rPr dirty="0" err="1"/>
              <a:t>Abholschein</a:t>
            </a:r>
            <a:r>
              <a:rPr dirty="0"/>
              <a:t> für den Transport von morgen. Er </a:t>
            </a:r>
            <a:r>
              <a:rPr dirty="0" err="1"/>
              <a:t>liegt</a:t>
            </a:r>
            <a:r>
              <a:rPr dirty="0"/>
              <a:t> </a:t>
            </a:r>
            <a:r>
              <a:rPr dirty="0" err="1"/>
              <a:t>irgendwo</a:t>
            </a:r>
            <a:r>
              <a:rPr dirty="0"/>
              <a:t> – in Outlook, auf dem Drucker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jemandem</a:t>
            </a:r>
            <a:r>
              <a:rPr dirty="0"/>
              <a:t> auf dem </a:t>
            </a:r>
            <a:r>
              <a:rPr dirty="0" err="1"/>
              <a:t>Schreibtisch</a:t>
            </a:r>
            <a:r>
              <a:rPr dirty="0"/>
              <a:t>.</a:t>
            </a:r>
          </a:p>
        </p:txBody>
      </p:sp>
      <p:sp>
        <p:nvSpPr>
          <p:cNvPr id="114" name="Shape 14"/>
          <p:cNvSpPr/>
          <p:nvPr/>
        </p:nvSpPr>
        <p:spPr>
          <a:xfrm>
            <a:off x="365759" y="3648454"/>
            <a:ext cx="8412482" cy="530355"/>
          </a:xfrm>
          <a:prstGeom prst="rect">
            <a:avLst/>
          </a:prstGeom>
          <a:solidFill>
            <a:srgbClr val="243447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5" name="Text 15"/>
          <p:cNvSpPr txBox="1"/>
          <p:nvPr/>
        </p:nvSpPr>
        <p:spPr>
          <a:xfrm>
            <a:off x="502919" y="3735832"/>
            <a:ext cx="50292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✏️</a:t>
            </a:r>
          </a:p>
        </p:txBody>
      </p:sp>
      <p:sp>
        <p:nvSpPr>
          <p:cNvPr id="116" name="Text 16"/>
          <p:cNvSpPr txBox="1"/>
          <p:nvPr/>
        </p:nvSpPr>
        <p:spPr>
          <a:xfrm>
            <a:off x="1142999" y="3682800"/>
            <a:ext cx="740664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 err="1"/>
              <a:t>Auftrag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dritten</a:t>
            </a:r>
            <a:r>
              <a:rPr dirty="0"/>
              <a:t> Mal </a:t>
            </a:r>
            <a:r>
              <a:rPr dirty="0" err="1"/>
              <a:t>eingetippt</a:t>
            </a:r>
            <a:r>
              <a:rPr dirty="0"/>
              <a:t> – </a:t>
            </a:r>
            <a:r>
              <a:rPr dirty="0" err="1"/>
              <a:t>einmal</a:t>
            </a:r>
            <a:r>
              <a:rPr dirty="0"/>
              <a:t> in Excel, </a:t>
            </a:r>
            <a:r>
              <a:rPr dirty="0" err="1"/>
              <a:t>einmal</a:t>
            </a:r>
            <a:r>
              <a:rPr dirty="0"/>
              <a:t> ins TMS, </a:t>
            </a:r>
            <a:r>
              <a:rPr dirty="0" err="1"/>
              <a:t>einmal</a:t>
            </a:r>
            <a:r>
              <a:rPr dirty="0"/>
              <a:t> per Mail an den Kunden </a:t>
            </a:r>
            <a:r>
              <a:rPr lang="de-DE" dirty="0"/>
              <a:t>zur Bestätigung</a:t>
            </a:r>
            <a:r>
              <a:rPr dirty="0"/>
              <a:t>.</a:t>
            </a:r>
          </a:p>
        </p:txBody>
      </p:sp>
      <p:sp>
        <p:nvSpPr>
          <p:cNvPr id="117" name="Shape 17"/>
          <p:cNvSpPr/>
          <p:nvPr/>
        </p:nvSpPr>
        <p:spPr>
          <a:xfrm>
            <a:off x="365759" y="4270247"/>
            <a:ext cx="8412482" cy="530355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8" name="Text 18"/>
          <p:cNvSpPr txBox="1"/>
          <p:nvPr/>
        </p:nvSpPr>
        <p:spPr>
          <a:xfrm>
            <a:off x="502919" y="4357623"/>
            <a:ext cx="50292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📱</a:t>
            </a:r>
          </a:p>
        </p:txBody>
      </p:sp>
      <p:sp>
        <p:nvSpPr>
          <p:cNvPr id="119" name="Text 19"/>
          <p:cNvSpPr txBox="1"/>
          <p:nvPr/>
        </p:nvSpPr>
        <p:spPr>
          <a:xfrm>
            <a:off x="1142999" y="4411271"/>
            <a:ext cx="7406641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WhatsApp-Gruppe </a:t>
            </a:r>
            <a:r>
              <a:rPr dirty="0" err="1"/>
              <a:t>mit</a:t>
            </a:r>
            <a:r>
              <a:rPr dirty="0"/>
              <a:t> den </a:t>
            </a:r>
            <a:r>
              <a:rPr dirty="0" err="1"/>
              <a:t>Fahrern</a:t>
            </a:r>
            <a:r>
              <a:rPr dirty="0"/>
              <a:t>. 47 </a:t>
            </a:r>
            <a:r>
              <a:rPr dirty="0" err="1"/>
              <a:t>ungelesene</a:t>
            </a:r>
            <a:r>
              <a:rPr dirty="0"/>
              <a:t> </a:t>
            </a:r>
            <a:r>
              <a:rPr dirty="0" err="1"/>
              <a:t>Nachrichten</a:t>
            </a:r>
            <a:r>
              <a:rPr dirty="0"/>
              <a:t>. </a:t>
            </a:r>
            <a:r>
              <a:rPr dirty="0" err="1"/>
              <a:t>Irgendwo</a:t>
            </a:r>
            <a:r>
              <a:rPr dirty="0"/>
              <a:t> </a:t>
            </a:r>
            <a:r>
              <a:rPr dirty="0" err="1"/>
              <a:t>dazwischen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wichtige</a:t>
            </a:r>
            <a:r>
              <a:rPr dirty="0"/>
              <a:t> Info.</a:t>
            </a:r>
          </a:p>
        </p:txBody>
      </p:sp>
      <p:sp>
        <p:nvSpPr>
          <p:cNvPr id="120" name="Text 20"/>
          <p:cNvSpPr txBox="1"/>
          <p:nvPr/>
        </p:nvSpPr>
        <p:spPr>
          <a:xfrm>
            <a:off x="457200" y="4834049"/>
            <a:ext cx="8138160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7EB8E0"/>
                </a:solidFill>
              </a:defRPr>
            </a:lvl1pPr>
          </a:lstStyle>
          <a:p>
            <a:r>
              <a:t>Das ist kein schlechter Betrieb. Das ist der Normalzustand.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DC7EE-FD02-7609-2496-DE104A74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0">
            <a:extLst>
              <a:ext uri="{FF2B5EF4-FFF2-40B4-BE49-F238E27FC236}">
                <a16:creationId xmlns:a16="http://schemas.microsoft.com/office/drawing/2014/main" id="{737EC98F-4249-B33A-B354-C8FD2BFB83BB}"/>
              </a:ext>
            </a:extLst>
          </p:cNvPr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5" name="c.png" descr="c.png">
            <a:extLst>
              <a:ext uri="{FF2B5EF4-FFF2-40B4-BE49-F238E27FC236}">
                <a16:creationId xmlns:a16="http://schemas.microsoft.com/office/drawing/2014/main" id="{4AB1082F-CD70-58D4-31BC-EE18753FA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">
            <a:extLst>
              <a:ext uri="{FF2B5EF4-FFF2-40B4-BE49-F238E27FC236}">
                <a16:creationId xmlns:a16="http://schemas.microsoft.com/office/drawing/2014/main" id="{A15CF0DC-7952-9374-DF56-53F0EF58121C}"/>
              </a:ext>
            </a:extLst>
          </p:cNvPr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Text 2">
            <a:extLst>
              <a:ext uri="{FF2B5EF4-FFF2-40B4-BE49-F238E27FC236}">
                <a16:creationId xmlns:a16="http://schemas.microsoft.com/office/drawing/2014/main" id="{724D9E87-938F-07E3-9114-E84ADE4581CF}"/>
              </a:ext>
            </a:extLst>
          </p:cNvPr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02  KOSTENTREIBER</a:t>
            </a:r>
          </a:p>
        </p:txBody>
      </p:sp>
      <p:sp>
        <p:nvSpPr>
          <p:cNvPr id="128" name="Text 3">
            <a:extLst>
              <a:ext uri="{FF2B5EF4-FFF2-40B4-BE49-F238E27FC236}">
                <a16:creationId xmlns:a16="http://schemas.microsoft.com/office/drawing/2014/main" id="{CDBFBBCA-5B2E-0888-DCF0-41FB7DA8C610}"/>
              </a:ext>
            </a:extLst>
          </p:cNvPr>
          <p:cNvSpPr txBox="1"/>
          <p:nvPr/>
        </p:nvSpPr>
        <p:spPr>
          <a:xfrm>
            <a:off x="457199" y="660707"/>
            <a:ext cx="799624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400" b="1">
                <a:solidFill>
                  <a:srgbClr val="1C2B3A"/>
                </a:solidFill>
              </a:defRPr>
            </a:lvl1pPr>
          </a:lstStyle>
          <a:p>
            <a:r>
              <a:rPr dirty="0"/>
              <a:t>Was </a:t>
            </a:r>
            <a:r>
              <a:rPr dirty="0" err="1"/>
              <a:t>treibt</a:t>
            </a:r>
            <a:r>
              <a:rPr dirty="0"/>
              <a:t> die Kosten – und was </a:t>
            </a:r>
            <a:r>
              <a:rPr lang="de-DE" dirty="0"/>
              <a:t>kannst du</a:t>
            </a:r>
            <a:r>
              <a:rPr dirty="0"/>
              <a:t> </a:t>
            </a:r>
            <a:r>
              <a:rPr dirty="0" err="1"/>
              <a:t>wirklich</a:t>
            </a:r>
            <a:r>
              <a:rPr dirty="0"/>
              <a:t> </a:t>
            </a:r>
            <a:r>
              <a:rPr dirty="0" err="1"/>
              <a:t>steuern</a:t>
            </a:r>
            <a:r>
              <a:rPr dirty="0"/>
              <a:t>?</a:t>
            </a:r>
          </a:p>
        </p:txBody>
      </p:sp>
      <p:sp>
        <p:nvSpPr>
          <p:cNvPr id="129" name="Shape 4">
            <a:extLst>
              <a:ext uri="{FF2B5EF4-FFF2-40B4-BE49-F238E27FC236}">
                <a16:creationId xmlns:a16="http://schemas.microsoft.com/office/drawing/2014/main" id="{364CBA0F-D568-FF2C-51B5-F0E371090883}"/>
              </a:ext>
            </a:extLst>
          </p:cNvPr>
          <p:cNvSpPr/>
          <p:nvPr/>
        </p:nvSpPr>
        <p:spPr>
          <a:xfrm>
            <a:off x="347471" y="1325878"/>
            <a:ext cx="4133090" cy="1645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0" name="Shape 5">
            <a:extLst>
              <a:ext uri="{FF2B5EF4-FFF2-40B4-BE49-F238E27FC236}">
                <a16:creationId xmlns:a16="http://schemas.microsoft.com/office/drawing/2014/main" id="{C02A4C0A-4775-CFA4-C747-05690E4A79F1}"/>
              </a:ext>
            </a:extLst>
          </p:cNvPr>
          <p:cNvSpPr/>
          <p:nvPr/>
        </p:nvSpPr>
        <p:spPr>
          <a:xfrm>
            <a:off x="347472" y="1325878"/>
            <a:ext cx="64010" cy="1645924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" name="Text 7">
            <a:extLst>
              <a:ext uri="{FF2B5EF4-FFF2-40B4-BE49-F238E27FC236}">
                <a16:creationId xmlns:a16="http://schemas.microsoft.com/office/drawing/2014/main" id="{3A34DADB-9442-B296-7450-62A2763EFB49}"/>
              </a:ext>
            </a:extLst>
          </p:cNvPr>
          <p:cNvSpPr txBox="1"/>
          <p:nvPr/>
        </p:nvSpPr>
        <p:spPr>
          <a:xfrm>
            <a:off x="576070" y="1560384"/>
            <a:ext cx="2395732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1C2B3A"/>
                </a:solidFill>
              </a:defRPr>
            </a:lvl1pPr>
          </a:lstStyle>
          <a:p>
            <a:r>
              <a:t>Kraftstoff &amp; Energie</a:t>
            </a:r>
          </a:p>
        </p:txBody>
      </p:sp>
      <p:sp>
        <p:nvSpPr>
          <p:cNvPr id="132" name="Text 8">
            <a:extLst>
              <a:ext uri="{FF2B5EF4-FFF2-40B4-BE49-F238E27FC236}">
                <a16:creationId xmlns:a16="http://schemas.microsoft.com/office/drawing/2014/main" id="{5363FE14-B8D7-BEA3-005A-EBF095666DC2}"/>
              </a:ext>
            </a:extLst>
          </p:cNvPr>
          <p:cNvSpPr txBox="1"/>
          <p:nvPr/>
        </p:nvSpPr>
        <p:spPr>
          <a:xfrm>
            <a:off x="576070" y="2150511"/>
            <a:ext cx="3694179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100">
                <a:solidFill>
                  <a:srgbClr val="64748B"/>
                </a:solidFill>
              </a:defRPr>
            </a:pPr>
            <a:r>
              <a:rPr dirty="0"/>
              <a:t>Extern </a:t>
            </a:r>
            <a:r>
              <a:rPr dirty="0" err="1"/>
              <a:t>kaum</a:t>
            </a:r>
            <a:r>
              <a:rPr dirty="0"/>
              <a:t> </a:t>
            </a:r>
            <a:r>
              <a:rPr dirty="0" err="1"/>
              <a:t>beeinflussbar</a:t>
            </a:r>
            <a:r>
              <a:rPr dirty="0"/>
              <a:t>.</a:t>
            </a:r>
          </a:p>
          <a:p>
            <a:pPr>
              <a:defRPr sz="1100">
                <a:solidFill>
                  <a:srgbClr val="64748B"/>
                </a:solidFill>
              </a:defRPr>
            </a:pPr>
            <a:r>
              <a:rPr dirty="0" err="1"/>
              <a:t>Wer</a:t>
            </a:r>
            <a:r>
              <a:rPr dirty="0"/>
              <a:t> </a:t>
            </a:r>
            <a:r>
              <a:rPr lang="de-DE" dirty="0"/>
              <a:t>Strecken</a:t>
            </a:r>
            <a:r>
              <a:rPr dirty="0"/>
              <a:t> </a:t>
            </a:r>
            <a:r>
              <a:rPr dirty="0" err="1"/>
              <a:t>kennt</a:t>
            </a:r>
            <a:r>
              <a:rPr dirty="0"/>
              <a:t>, </a:t>
            </a:r>
            <a:r>
              <a:rPr dirty="0" err="1"/>
              <a:t>fährt</a:t>
            </a:r>
            <a:r>
              <a:rPr dirty="0"/>
              <a:t> </a:t>
            </a:r>
            <a:r>
              <a:rPr dirty="0" err="1"/>
              <a:t>weniger</a:t>
            </a:r>
            <a:r>
              <a:rPr lang="de-DE" dirty="0"/>
              <a:t> km</a:t>
            </a:r>
            <a:r>
              <a:rPr dirty="0"/>
              <a:t>.</a:t>
            </a:r>
          </a:p>
          <a:p>
            <a:pPr>
              <a:defRPr sz="1100">
                <a:solidFill>
                  <a:srgbClr val="64748B"/>
                </a:solidFill>
              </a:defRPr>
            </a:pPr>
            <a:r>
              <a:rPr dirty="0" err="1"/>
              <a:t>Wer</a:t>
            </a:r>
            <a:r>
              <a:rPr dirty="0"/>
              <a:t> Fahrer </a:t>
            </a:r>
            <a:r>
              <a:rPr dirty="0" err="1"/>
              <a:t>kennt</a:t>
            </a:r>
            <a:r>
              <a:rPr lang="de-DE" dirty="0"/>
              <a:t> und im Griff hat</a:t>
            </a:r>
            <a:r>
              <a:rPr dirty="0"/>
              <a:t>, </a:t>
            </a:r>
            <a:r>
              <a:rPr dirty="0" err="1"/>
              <a:t>fährt</a:t>
            </a:r>
            <a:r>
              <a:rPr dirty="0"/>
              <a:t> </a:t>
            </a:r>
            <a:r>
              <a:rPr dirty="0" err="1"/>
              <a:t>sparsamer</a:t>
            </a:r>
            <a:r>
              <a:rPr dirty="0"/>
              <a:t>.</a:t>
            </a:r>
          </a:p>
        </p:txBody>
      </p:sp>
      <p:sp>
        <p:nvSpPr>
          <p:cNvPr id="137" name="Shape 14">
            <a:extLst>
              <a:ext uri="{FF2B5EF4-FFF2-40B4-BE49-F238E27FC236}">
                <a16:creationId xmlns:a16="http://schemas.microsoft.com/office/drawing/2014/main" id="{F60A9164-E7CE-E20B-D685-31F4C8B0051D}"/>
              </a:ext>
            </a:extLst>
          </p:cNvPr>
          <p:cNvSpPr/>
          <p:nvPr/>
        </p:nvSpPr>
        <p:spPr>
          <a:xfrm>
            <a:off x="347471" y="3154677"/>
            <a:ext cx="4133090" cy="16459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Shape 15">
            <a:extLst>
              <a:ext uri="{FF2B5EF4-FFF2-40B4-BE49-F238E27FC236}">
                <a16:creationId xmlns:a16="http://schemas.microsoft.com/office/drawing/2014/main" id="{95692166-E5BB-E44A-3938-928E69680010}"/>
              </a:ext>
            </a:extLst>
          </p:cNvPr>
          <p:cNvSpPr/>
          <p:nvPr/>
        </p:nvSpPr>
        <p:spPr>
          <a:xfrm>
            <a:off x="347472" y="3154677"/>
            <a:ext cx="64010" cy="1645923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9" name="Text 17">
            <a:extLst>
              <a:ext uri="{FF2B5EF4-FFF2-40B4-BE49-F238E27FC236}">
                <a16:creationId xmlns:a16="http://schemas.microsoft.com/office/drawing/2014/main" id="{BF8D3C04-0F95-E944-0BCC-687B32D5F2EE}"/>
              </a:ext>
            </a:extLst>
          </p:cNvPr>
          <p:cNvSpPr txBox="1"/>
          <p:nvPr/>
        </p:nvSpPr>
        <p:spPr>
          <a:xfrm>
            <a:off x="576070" y="3389183"/>
            <a:ext cx="2395732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1C2B3A"/>
                </a:solidFill>
              </a:defRPr>
            </a:lvl1pPr>
          </a:lstStyle>
          <a:p>
            <a:r>
              <a:rPr dirty="0" err="1"/>
              <a:t>Fahrzeug</a:t>
            </a:r>
            <a:r>
              <a:rPr dirty="0"/>
              <a:t> &amp; </a:t>
            </a:r>
            <a:r>
              <a:rPr dirty="0" err="1"/>
              <a:t>Wartung</a:t>
            </a:r>
            <a:endParaRPr dirty="0"/>
          </a:p>
        </p:txBody>
      </p:sp>
      <p:sp>
        <p:nvSpPr>
          <p:cNvPr id="140" name="Text 18">
            <a:extLst>
              <a:ext uri="{FF2B5EF4-FFF2-40B4-BE49-F238E27FC236}">
                <a16:creationId xmlns:a16="http://schemas.microsoft.com/office/drawing/2014/main" id="{CEBC06B1-5789-CBBE-6461-B5CE344E9570}"/>
              </a:ext>
            </a:extLst>
          </p:cNvPr>
          <p:cNvSpPr txBox="1"/>
          <p:nvPr/>
        </p:nvSpPr>
        <p:spPr>
          <a:xfrm>
            <a:off x="576070" y="4063948"/>
            <a:ext cx="3694179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100">
                <a:solidFill>
                  <a:srgbClr val="64748B"/>
                </a:solidFill>
              </a:defRPr>
            </a:pPr>
            <a:r>
              <a:rPr dirty="0" err="1"/>
              <a:t>Ungeplante</a:t>
            </a:r>
            <a:r>
              <a:rPr dirty="0"/>
              <a:t> </a:t>
            </a:r>
            <a:r>
              <a:rPr dirty="0" err="1"/>
              <a:t>Ausfälle</a:t>
            </a:r>
            <a:r>
              <a:rPr dirty="0"/>
              <a:t> </a:t>
            </a:r>
            <a:r>
              <a:rPr dirty="0" err="1"/>
              <a:t>kosten</a:t>
            </a:r>
            <a:r>
              <a:rPr dirty="0"/>
              <a:t>.</a:t>
            </a:r>
            <a:endParaRPr dirty="0">
              <a:solidFill>
                <a:srgbClr val="B8C9D9"/>
              </a:solidFill>
            </a:endParaRPr>
          </a:p>
          <a:p>
            <a:pPr>
              <a:defRPr sz="1100">
                <a:solidFill>
                  <a:srgbClr val="64748B"/>
                </a:solidFill>
              </a:defRPr>
            </a:pPr>
            <a:r>
              <a:rPr dirty="0" err="1"/>
              <a:t>Wer</a:t>
            </a:r>
            <a:r>
              <a:rPr dirty="0"/>
              <a:t> den </a:t>
            </a:r>
            <a:r>
              <a:rPr dirty="0" err="1"/>
              <a:t>Überblick</a:t>
            </a:r>
            <a:r>
              <a:rPr dirty="0"/>
              <a:t> hat, plant </a:t>
            </a:r>
            <a:r>
              <a:rPr dirty="0" err="1"/>
              <a:t>voraus</a:t>
            </a:r>
            <a:r>
              <a:rPr dirty="0"/>
              <a:t>.</a:t>
            </a:r>
          </a:p>
        </p:txBody>
      </p:sp>
      <p:sp>
        <p:nvSpPr>
          <p:cNvPr id="145" name="Text 24">
            <a:extLst>
              <a:ext uri="{FF2B5EF4-FFF2-40B4-BE49-F238E27FC236}">
                <a16:creationId xmlns:a16="http://schemas.microsoft.com/office/drawing/2014/main" id="{7A3C05E8-A11C-340D-E6F1-37758FA2203D}"/>
              </a:ext>
            </a:extLst>
          </p:cNvPr>
          <p:cNvSpPr txBox="1"/>
          <p:nvPr/>
        </p:nvSpPr>
        <p:spPr>
          <a:xfrm>
            <a:off x="457200" y="4834049"/>
            <a:ext cx="8138160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4A90C4"/>
                </a:solidFill>
              </a:defRPr>
            </a:lvl1pPr>
          </a:lstStyle>
          <a:p>
            <a:r>
              <a:rPr lang="de-DE" dirty="0"/>
              <a:t>Drei davon sind extern gesteuert. Einer nicht.</a:t>
            </a:r>
            <a:endParaRPr dirty="0"/>
          </a:p>
        </p:txBody>
      </p:sp>
      <p:sp>
        <p:nvSpPr>
          <p:cNvPr id="2" name="Shape 19">
            <a:extLst>
              <a:ext uri="{FF2B5EF4-FFF2-40B4-BE49-F238E27FC236}">
                <a16:creationId xmlns:a16="http://schemas.microsoft.com/office/drawing/2014/main" id="{7909BAE3-85A9-E9B1-BDFB-4678A79F3906}"/>
              </a:ext>
            </a:extLst>
          </p:cNvPr>
          <p:cNvSpPr/>
          <p:nvPr/>
        </p:nvSpPr>
        <p:spPr>
          <a:xfrm>
            <a:off x="4782311" y="1324317"/>
            <a:ext cx="4133091" cy="16459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hape 20">
            <a:extLst>
              <a:ext uri="{FF2B5EF4-FFF2-40B4-BE49-F238E27FC236}">
                <a16:creationId xmlns:a16="http://schemas.microsoft.com/office/drawing/2014/main" id="{70E8AE28-E2ED-4F19-598C-B42A00AC9062}"/>
              </a:ext>
            </a:extLst>
          </p:cNvPr>
          <p:cNvSpPr/>
          <p:nvPr/>
        </p:nvSpPr>
        <p:spPr>
          <a:xfrm>
            <a:off x="4782311" y="1324317"/>
            <a:ext cx="64010" cy="1645923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ext 22">
            <a:extLst>
              <a:ext uri="{FF2B5EF4-FFF2-40B4-BE49-F238E27FC236}">
                <a16:creationId xmlns:a16="http://schemas.microsoft.com/office/drawing/2014/main" id="{6B8AB464-8900-1339-6B4E-1BE57C039A1F}"/>
              </a:ext>
            </a:extLst>
          </p:cNvPr>
          <p:cNvSpPr txBox="1"/>
          <p:nvPr/>
        </p:nvSpPr>
        <p:spPr>
          <a:xfrm>
            <a:off x="5010910" y="1558823"/>
            <a:ext cx="2395732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1C2B3A"/>
                </a:solidFill>
              </a:defRPr>
            </a:lvl1pPr>
          </a:lstStyle>
          <a:p>
            <a:r>
              <a:t>Maut, Abgaben, Steuern</a:t>
            </a:r>
          </a:p>
        </p:txBody>
      </p:sp>
      <p:sp>
        <p:nvSpPr>
          <p:cNvPr id="5" name="Text 23">
            <a:extLst>
              <a:ext uri="{FF2B5EF4-FFF2-40B4-BE49-F238E27FC236}">
                <a16:creationId xmlns:a16="http://schemas.microsoft.com/office/drawing/2014/main" id="{80F36B86-BA3D-EFE7-E921-A753C38C78A1}"/>
              </a:ext>
            </a:extLst>
          </p:cNvPr>
          <p:cNvSpPr txBox="1"/>
          <p:nvPr/>
        </p:nvSpPr>
        <p:spPr>
          <a:xfrm>
            <a:off x="5010911" y="2233588"/>
            <a:ext cx="3694177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100">
                <a:solidFill>
                  <a:srgbClr val="64748B"/>
                </a:solidFill>
              </a:defRPr>
            </a:pPr>
            <a:r>
              <a:rPr dirty="0" err="1"/>
              <a:t>Regulatorischer</a:t>
            </a:r>
            <a:r>
              <a:rPr dirty="0"/>
              <a:t> Druck </a:t>
            </a:r>
            <a:r>
              <a:rPr dirty="0" err="1"/>
              <a:t>steigt</a:t>
            </a:r>
            <a:r>
              <a:rPr dirty="0"/>
              <a:t> </a:t>
            </a:r>
            <a:r>
              <a:rPr dirty="0" err="1"/>
              <a:t>weiter</a:t>
            </a:r>
            <a:r>
              <a:rPr dirty="0"/>
              <a:t>.</a:t>
            </a:r>
          </a:p>
          <a:p>
            <a:pPr>
              <a:defRPr sz="1100">
                <a:solidFill>
                  <a:srgbClr val="64748B"/>
                </a:solidFill>
              </a:defRPr>
            </a:pPr>
            <a:r>
              <a:rPr dirty="0" err="1"/>
              <a:t>Wer</a:t>
            </a:r>
            <a:r>
              <a:rPr dirty="0"/>
              <a:t> Kosten </a:t>
            </a:r>
            <a:r>
              <a:rPr dirty="0" err="1"/>
              <a:t>kennt</a:t>
            </a:r>
            <a:r>
              <a:rPr dirty="0"/>
              <a:t>, </a:t>
            </a:r>
            <a:r>
              <a:rPr dirty="0" err="1"/>
              <a:t>kalkuliert</a:t>
            </a:r>
            <a:r>
              <a:rPr dirty="0"/>
              <a:t> </a:t>
            </a:r>
            <a:r>
              <a:rPr dirty="0" err="1"/>
              <a:t>richtig</a:t>
            </a:r>
            <a:r>
              <a:rPr dirty="0"/>
              <a:t>.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2DE2C876-ABBF-1683-D5D9-9E6567A5CD2C}"/>
              </a:ext>
            </a:extLst>
          </p:cNvPr>
          <p:cNvSpPr/>
          <p:nvPr/>
        </p:nvSpPr>
        <p:spPr>
          <a:xfrm>
            <a:off x="4782311" y="3154676"/>
            <a:ext cx="4133091" cy="1645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BA3D5615-7CB7-C32E-C7DB-C99F20BC5B13}"/>
              </a:ext>
            </a:extLst>
          </p:cNvPr>
          <p:cNvSpPr/>
          <p:nvPr/>
        </p:nvSpPr>
        <p:spPr>
          <a:xfrm>
            <a:off x="4782311" y="3154676"/>
            <a:ext cx="64010" cy="1645924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ext 12">
            <a:extLst>
              <a:ext uri="{FF2B5EF4-FFF2-40B4-BE49-F238E27FC236}">
                <a16:creationId xmlns:a16="http://schemas.microsoft.com/office/drawing/2014/main" id="{559C0EA7-8A5F-0BCA-82E1-D4213CB08EF7}"/>
              </a:ext>
            </a:extLst>
          </p:cNvPr>
          <p:cNvSpPr txBox="1"/>
          <p:nvPr/>
        </p:nvSpPr>
        <p:spPr>
          <a:xfrm>
            <a:off x="5010910" y="3389182"/>
            <a:ext cx="2395732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1C2B3A"/>
                </a:solidFill>
              </a:defRPr>
            </a:lvl1pPr>
          </a:lstStyle>
          <a:p>
            <a:r>
              <a:t>Personal &amp; Verwaltung</a:t>
            </a:r>
          </a:p>
        </p:txBody>
      </p:sp>
      <p:sp>
        <p:nvSpPr>
          <p:cNvPr id="9" name="Text 13">
            <a:extLst>
              <a:ext uri="{FF2B5EF4-FFF2-40B4-BE49-F238E27FC236}">
                <a16:creationId xmlns:a16="http://schemas.microsoft.com/office/drawing/2014/main" id="{8C04B877-3884-4232-58CA-5EA1C34307E9}"/>
              </a:ext>
            </a:extLst>
          </p:cNvPr>
          <p:cNvSpPr txBox="1"/>
          <p:nvPr/>
        </p:nvSpPr>
        <p:spPr>
          <a:xfrm>
            <a:off x="5010911" y="4083985"/>
            <a:ext cx="3694177" cy="39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100">
                <a:solidFill>
                  <a:srgbClr val="64748B"/>
                </a:solidFill>
              </a:defRPr>
            </a:pPr>
            <a:r>
              <a:t>Größter Personalanteil: Fahrer und Disposition.</a:t>
            </a:r>
          </a:p>
          <a:p>
            <a:pPr>
              <a:defRPr sz="1100">
                <a:solidFill>
                  <a:srgbClr val="64748B"/>
                </a:solidFill>
              </a:defRPr>
            </a:pPr>
            <a:r>
              <a:t>Effizienz hier wirkt auf alle anderen Blöcke.</a:t>
            </a:r>
          </a:p>
        </p:txBody>
      </p:sp>
    </p:spTree>
    <p:extLst>
      <p:ext uri="{BB962C8B-B14F-4D97-AF65-F5344CB8AC3E}">
        <p14:creationId xmlns:p14="http://schemas.microsoft.com/office/powerpoint/2010/main" val="12852505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759" y="91438"/>
            <a:ext cx="548642" cy="54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3"/>
          <p:cNvSpPr/>
          <p:nvPr/>
        </p:nvSpPr>
        <p:spPr>
          <a:xfrm>
            <a:off x="411479" y="182880"/>
            <a:ext cx="2651762" cy="265176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TextBox 4"/>
          <p:cNvSpPr txBox="1"/>
          <p:nvPr/>
        </p:nvSpPr>
        <p:spPr>
          <a:xfrm>
            <a:off x="457198" y="173736"/>
            <a:ext cx="2560323" cy="19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02  DER VERSTECKTE HEBEL</a:t>
            </a:r>
          </a:p>
        </p:txBody>
      </p:sp>
      <p:sp>
        <p:nvSpPr>
          <p:cNvPr id="153" name="TextBox 5"/>
          <p:cNvSpPr txBox="1"/>
          <p:nvPr/>
        </p:nvSpPr>
        <p:spPr>
          <a:xfrm>
            <a:off x="457200" y="548639"/>
            <a:ext cx="813816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dirty="0"/>
              <a:t>Personal &amp; Verwaltung: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rPr dirty="0"/>
              <a:t>der </a:t>
            </a:r>
            <a:r>
              <a:rPr dirty="0" err="1"/>
              <a:t>einzige</a:t>
            </a:r>
            <a:r>
              <a:rPr dirty="0"/>
              <a:t> Hebel, den </a:t>
            </a:r>
            <a:r>
              <a:rPr lang="de-DE" dirty="0"/>
              <a:t>du</a:t>
            </a:r>
            <a:r>
              <a:rPr dirty="0"/>
              <a:t> </a:t>
            </a:r>
            <a:r>
              <a:rPr dirty="0" err="1"/>
              <a:t>selbst</a:t>
            </a:r>
            <a:r>
              <a:rPr dirty="0"/>
              <a:t> </a:t>
            </a:r>
            <a:r>
              <a:rPr dirty="0" err="1"/>
              <a:t>ziehen</a:t>
            </a:r>
            <a:r>
              <a:rPr dirty="0"/>
              <a:t> k</a:t>
            </a:r>
            <a:r>
              <a:rPr lang="de-DE" dirty="0" err="1"/>
              <a:t>annst</a:t>
            </a:r>
            <a:r>
              <a:rPr dirty="0"/>
              <a:t>.</a:t>
            </a:r>
          </a:p>
        </p:txBody>
      </p:sp>
      <p:sp>
        <p:nvSpPr>
          <p:cNvPr id="154" name="Rectangle 6"/>
          <p:cNvSpPr/>
          <p:nvPr/>
        </p:nvSpPr>
        <p:spPr>
          <a:xfrm>
            <a:off x="365759" y="1508760"/>
            <a:ext cx="8412482" cy="1371602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TextBox 7"/>
          <p:cNvSpPr txBox="1"/>
          <p:nvPr/>
        </p:nvSpPr>
        <p:spPr>
          <a:xfrm>
            <a:off x="548640" y="1581911"/>
            <a:ext cx="8046719" cy="96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Sprit, Maut, Fahrzeugkosten – bedingt beeinflussbar, aber nicht weg zu diskutieren.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endParaRPr/>
          </a:p>
          <a:p>
            <a:pPr>
              <a:defRPr sz="1400">
                <a:solidFill>
                  <a:srgbClr val="FFFFFF"/>
                </a:solidFill>
              </a:defRPr>
            </a:pPr>
            <a:r>
              <a:t>Verwaltungseffizienz ist anders: keine neuen Fahrzeuge,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kein großes Budget – und sie fängt morgen früh an.</a:t>
            </a:r>
          </a:p>
        </p:txBody>
      </p:sp>
      <p:sp>
        <p:nvSpPr>
          <p:cNvPr id="156" name="Rectangle 8"/>
          <p:cNvSpPr/>
          <p:nvPr/>
        </p:nvSpPr>
        <p:spPr>
          <a:xfrm>
            <a:off x="365758" y="3172966"/>
            <a:ext cx="54866" cy="3108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TextBox 9"/>
          <p:cNvSpPr txBox="1"/>
          <p:nvPr/>
        </p:nvSpPr>
        <p:spPr>
          <a:xfrm>
            <a:off x="612648" y="3099817"/>
            <a:ext cx="8046719" cy="28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Wer nicht sucht, hat Zeit zum Disponieren.</a:t>
            </a:r>
          </a:p>
        </p:txBody>
      </p:sp>
      <p:sp>
        <p:nvSpPr>
          <p:cNvPr id="158" name="Rectangle 10"/>
          <p:cNvSpPr/>
          <p:nvPr/>
        </p:nvSpPr>
        <p:spPr>
          <a:xfrm>
            <a:off x="365758" y="3703320"/>
            <a:ext cx="54866" cy="3108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TextBox 11"/>
          <p:cNvSpPr txBox="1"/>
          <p:nvPr/>
        </p:nvSpPr>
        <p:spPr>
          <a:xfrm>
            <a:off x="612648" y="3630168"/>
            <a:ext cx="8046719" cy="28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Wer nicht doppelt tippt, macht weniger Fehler.</a:t>
            </a:r>
          </a:p>
        </p:txBody>
      </p:sp>
      <p:sp>
        <p:nvSpPr>
          <p:cNvPr id="160" name="Rectangle 12"/>
          <p:cNvSpPr/>
          <p:nvPr/>
        </p:nvSpPr>
        <p:spPr>
          <a:xfrm>
            <a:off x="365758" y="4233671"/>
            <a:ext cx="54866" cy="3108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TextBox 13"/>
          <p:cNvSpPr txBox="1"/>
          <p:nvPr/>
        </p:nvSpPr>
        <p:spPr>
          <a:xfrm>
            <a:off x="612648" y="4160521"/>
            <a:ext cx="8046719" cy="28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Wer alles im Blick hat, kann auf alles reagieren.</a:t>
            </a:r>
          </a:p>
        </p:txBody>
      </p:sp>
      <p:sp>
        <p:nvSpPr>
          <p:cNvPr id="162" name="TextBox 14"/>
          <p:cNvSpPr txBox="1"/>
          <p:nvPr/>
        </p:nvSpPr>
        <p:spPr>
          <a:xfrm>
            <a:off x="457200" y="4818889"/>
            <a:ext cx="8138160" cy="225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 b="1">
                <a:solidFill>
                  <a:srgbClr val="4A90C4"/>
                </a:solidFill>
              </a:defRPr>
            </a:lvl1pPr>
          </a:lstStyle>
          <a:p>
            <a:r>
              <a:t>Das ist der Hebel, über den wir heute Abend reden.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67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9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FFFFFF"/>
                </a:solidFill>
              </a:defRPr>
            </a:lvl1pPr>
          </a:lstStyle>
          <a:p>
            <a:r>
              <a:t>02  BRANCHENDATEN</a:t>
            </a:r>
          </a:p>
        </p:txBody>
      </p:sp>
      <p:sp>
        <p:nvSpPr>
          <p:cNvPr id="170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1C2B3A"/>
                </a:solidFill>
              </a:defRPr>
            </a:lvl1pPr>
          </a:lstStyle>
          <a:p>
            <a:r>
              <a:t>Was Verbände und Studien sagen</a:t>
            </a:r>
          </a:p>
        </p:txBody>
      </p:sp>
      <p:sp>
        <p:nvSpPr>
          <p:cNvPr id="171" name="Shape 4"/>
          <p:cNvSpPr/>
          <p:nvPr/>
        </p:nvSpPr>
        <p:spPr>
          <a:xfrm>
            <a:off x="347471" y="1325878"/>
            <a:ext cx="4133090" cy="1645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Shape 5"/>
          <p:cNvSpPr/>
          <p:nvPr/>
        </p:nvSpPr>
        <p:spPr>
          <a:xfrm>
            <a:off x="347472" y="1325878"/>
            <a:ext cx="64010" cy="1645924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3" name="Text 6"/>
          <p:cNvSpPr txBox="1"/>
          <p:nvPr/>
        </p:nvSpPr>
        <p:spPr>
          <a:xfrm>
            <a:off x="594357" y="1497979"/>
            <a:ext cx="3657605" cy="49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200" b="1">
                <a:solidFill>
                  <a:srgbClr val="4A90C4"/>
                </a:solidFill>
              </a:defRPr>
            </a:lvl1pPr>
          </a:lstStyle>
          <a:p>
            <a:r>
              <a:t>60–70 %</a:t>
            </a:r>
          </a:p>
        </p:txBody>
      </p:sp>
      <p:sp>
        <p:nvSpPr>
          <p:cNvPr id="174" name="Text 7"/>
          <p:cNvSpPr txBox="1"/>
          <p:nvPr/>
        </p:nvSpPr>
        <p:spPr>
          <a:xfrm>
            <a:off x="594357" y="2093266"/>
            <a:ext cx="3657605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1C2B3A"/>
                </a:solidFill>
              </a:defRPr>
            </a:lvl1pPr>
          </a:lstStyle>
          <a:p>
            <a:r>
              <a:t>der Betriebskosten</a:t>
            </a:r>
          </a:p>
        </p:txBody>
      </p:sp>
      <p:sp>
        <p:nvSpPr>
          <p:cNvPr id="175" name="Text 8"/>
          <p:cNvSpPr txBox="1"/>
          <p:nvPr/>
        </p:nvSpPr>
        <p:spPr>
          <a:xfrm>
            <a:off x="594357" y="2457109"/>
            <a:ext cx="3657605" cy="37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entfallen auf Personal inkl. Fahrer und Disposition</a:t>
            </a:r>
            <a:endParaRPr sz="900"/>
          </a:p>
          <a:p>
            <a:pPr>
              <a:defRPr sz="900">
                <a:solidFill>
                  <a:srgbClr val="A0AEBC"/>
                </a:solidFill>
              </a:defRPr>
            </a:pPr>
            <a:r>
              <a:t>Quelle: BGL – Kostenstruktur Güterkraftverkehr 2023</a:t>
            </a:r>
          </a:p>
        </p:txBody>
      </p:sp>
      <p:sp>
        <p:nvSpPr>
          <p:cNvPr id="176" name="Shape 9"/>
          <p:cNvSpPr/>
          <p:nvPr/>
        </p:nvSpPr>
        <p:spPr>
          <a:xfrm>
            <a:off x="4782310" y="1325878"/>
            <a:ext cx="4133091" cy="1645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Shape 10"/>
          <p:cNvSpPr/>
          <p:nvPr/>
        </p:nvSpPr>
        <p:spPr>
          <a:xfrm>
            <a:off x="4782310" y="1325878"/>
            <a:ext cx="64010" cy="1645924"/>
          </a:xfrm>
          <a:prstGeom prst="rect">
            <a:avLst/>
          </a:prstGeom>
          <a:solidFill>
            <a:srgbClr val="27AE6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" name="Text 11"/>
          <p:cNvSpPr txBox="1"/>
          <p:nvPr/>
        </p:nvSpPr>
        <p:spPr>
          <a:xfrm>
            <a:off x="5029200" y="1497979"/>
            <a:ext cx="3657600" cy="49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200" b="1">
                <a:solidFill>
                  <a:srgbClr val="27AE60"/>
                </a:solidFill>
              </a:defRPr>
            </a:lvl1pPr>
          </a:lstStyle>
          <a:p>
            <a:r>
              <a:t>30 %</a:t>
            </a:r>
          </a:p>
        </p:txBody>
      </p:sp>
      <p:sp>
        <p:nvSpPr>
          <p:cNvPr id="179" name="Text 12"/>
          <p:cNvSpPr txBox="1"/>
          <p:nvPr/>
        </p:nvSpPr>
        <p:spPr>
          <a:xfrm>
            <a:off x="5029200" y="2093266"/>
            <a:ext cx="3657600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1C2B3A"/>
                </a:solidFill>
              </a:defRPr>
            </a:lvl1pPr>
          </a:lstStyle>
          <a:p>
            <a:r>
              <a:t>Effizienzgewinn möglich</a:t>
            </a:r>
          </a:p>
        </p:txBody>
      </p:sp>
      <p:sp>
        <p:nvSpPr>
          <p:cNvPr id="180" name="Text 13"/>
          <p:cNvSpPr txBox="1"/>
          <p:nvPr/>
        </p:nvSpPr>
        <p:spPr>
          <a:xfrm>
            <a:off x="5029200" y="2457109"/>
            <a:ext cx="3657600" cy="37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durch digitale Prozesse im Transportsektor</a:t>
            </a:r>
            <a:endParaRPr sz="900"/>
          </a:p>
          <a:p>
            <a:pPr>
              <a:defRPr sz="900">
                <a:solidFill>
                  <a:srgbClr val="A0AEBC"/>
                </a:solidFill>
              </a:defRPr>
            </a:pPr>
            <a:r>
              <a:t>Quelle: EU-Kommission – Studie Digitalisierung Logistik 2023</a:t>
            </a:r>
          </a:p>
        </p:txBody>
      </p:sp>
      <p:sp>
        <p:nvSpPr>
          <p:cNvPr id="181" name="Shape 14"/>
          <p:cNvSpPr/>
          <p:nvPr/>
        </p:nvSpPr>
        <p:spPr>
          <a:xfrm>
            <a:off x="347471" y="3154677"/>
            <a:ext cx="4133090" cy="16459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2" name="Shape 15"/>
          <p:cNvSpPr/>
          <p:nvPr/>
        </p:nvSpPr>
        <p:spPr>
          <a:xfrm>
            <a:off x="347472" y="3154677"/>
            <a:ext cx="64010" cy="1645923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3" name="Text 16"/>
          <p:cNvSpPr txBox="1"/>
          <p:nvPr/>
        </p:nvSpPr>
        <p:spPr>
          <a:xfrm>
            <a:off x="594357" y="3326781"/>
            <a:ext cx="3657605" cy="49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200" b="1">
                <a:solidFill>
                  <a:srgbClr val="E67E22"/>
                </a:solidFill>
              </a:defRPr>
            </a:lvl1pPr>
          </a:lstStyle>
          <a:p>
            <a:r>
              <a:t>20–25 %</a:t>
            </a:r>
          </a:p>
        </p:txBody>
      </p:sp>
      <p:sp>
        <p:nvSpPr>
          <p:cNvPr id="184" name="Text 17"/>
          <p:cNvSpPr txBox="1"/>
          <p:nvPr/>
        </p:nvSpPr>
        <p:spPr>
          <a:xfrm>
            <a:off x="594357" y="3922067"/>
            <a:ext cx="3657605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1C2B3A"/>
                </a:solidFill>
              </a:defRPr>
            </a:lvl1pPr>
          </a:lstStyle>
          <a:p>
            <a:r>
              <a:t>Leerfahrtenquote Ø Deutschland</a:t>
            </a:r>
          </a:p>
        </p:txBody>
      </p:sp>
      <p:sp>
        <p:nvSpPr>
          <p:cNvPr id="185" name="Text 18"/>
          <p:cNvSpPr txBox="1"/>
          <p:nvPr/>
        </p:nvSpPr>
        <p:spPr>
          <a:xfrm>
            <a:off x="594357" y="4285910"/>
            <a:ext cx="3657605" cy="371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Jede vierte Strecke ist ohne Ladung gefahren</a:t>
            </a:r>
            <a:endParaRPr sz="900"/>
          </a:p>
          <a:p>
            <a:pPr>
              <a:defRPr sz="900">
                <a:solidFill>
                  <a:srgbClr val="A0AEBC"/>
                </a:solidFill>
              </a:defRPr>
            </a:pPr>
            <a:r>
              <a:t>Quelle: Fraunhofer IML – Transporteffizienz 2022</a:t>
            </a:r>
          </a:p>
        </p:txBody>
      </p:sp>
      <p:sp>
        <p:nvSpPr>
          <p:cNvPr id="186" name="Shape 19"/>
          <p:cNvSpPr/>
          <p:nvPr/>
        </p:nvSpPr>
        <p:spPr>
          <a:xfrm>
            <a:off x="4782310" y="3154677"/>
            <a:ext cx="4133091" cy="16459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7" name="Shape 20"/>
          <p:cNvSpPr/>
          <p:nvPr/>
        </p:nvSpPr>
        <p:spPr>
          <a:xfrm>
            <a:off x="4782310" y="3154677"/>
            <a:ext cx="64010" cy="1645923"/>
          </a:xfrm>
          <a:prstGeom prst="rect">
            <a:avLst/>
          </a:prstGeom>
          <a:solidFill>
            <a:srgbClr val="E67E2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Text 21"/>
          <p:cNvSpPr txBox="1"/>
          <p:nvPr/>
        </p:nvSpPr>
        <p:spPr>
          <a:xfrm>
            <a:off x="5029200" y="3282918"/>
            <a:ext cx="36576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200" b="1">
                <a:solidFill>
                  <a:srgbClr val="3D5166"/>
                </a:solidFill>
              </a:defRPr>
            </a:lvl1pPr>
          </a:lstStyle>
          <a:p>
            <a:r>
              <a:rPr dirty="0" err="1"/>
              <a:t>Ø</a:t>
            </a:r>
            <a:r>
              <a:rPr dirty="0"/>
              <a:t> 3–4 h</a:t>
            </a:r>
          </a:p>
        </p:txBody>
      </p:sp>
      <p:sp>
        <p:nvSpPr>
          <p:cNvPr id="189" name="Text 22"/>
          <p:cNvSpPr txBox="1"/>
          <p:nvPr/>
        </p:nvSpPr>
        <p:spPr>
          <a:xfrm>
            <a:off x="5029200" y="3922067"/>
            <a:ext cx="3657600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1C2B3A"/>
                </a:solidFill>
              </a:defRPr>
            </a:lvl1pPr>
          </a:lstStyle>
          <a:p>
            <a:r>
              <a:t>tägl. Verwaltung je Disponent</a:t>
            </a:r>
          </a:p>
        </p:txBody>
      </p:sp>
      <p:sp>
        <p:nvSpPr>
          <p:cNvPr id="190" name="Text 23"/>
          <p:cNvSpPr txBox="1"/>
          <p:nvPr/>
        </p:nvSpPr>
        <p:spPr>
          <a:xfrm>
            <a:off x="5029200" y="4285910"/>
            <a:ext cx="3657600" cy="371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rPr dirty="0"/>
              <a:t>für </a:t>
            </a:r>
            <a:r>
              <a:rPr dirty="0" err="1"/>
              <a:t>Aufgaben</a:t>
            </a:r>
            <a:r>
              <a:rPr dirty="0"/>
              <a:t>, die </a:t>
            </a:r>
            <a:r>
              <a:rPr dirty="0" err="1"/>
              <a:t>kein</a:t>
            </a:r>
            <a:r>
              <a:rPr dirty="0"/>
              <a:t> </a:t>
            </a:r>
            <a:r>
              <a:rPr dirty="0" err="1"/>
              <a:t>Fahrzeug</a:t>
            </a:r>
            <a:r>
              <a:rPr dirty="0"/>
              <a:t> </a:t>
            </a:r>
            <a:r>
              <a:rPr dirty="0" err="1"/>
              <a:t>bewegen</a:t>
            </a:r>
            <a:endParaRPr sz="900" dirty="0"/>
          </a:p>
          <a:p>
            <a:pPr>
              <a:defRPr sz="900">
                <a:solidFill>
                  <a:srgbClr val="A0AEBC"/>
                </a:solidFill>
              </a:defRPr>
            </a:pPr>
            <a:r>
              <a:rPr dirty="0"/>
              <a:t>Quelle: BVL – Studie Disposition &amp; </a:t>
            </a:r>
            <a:r>
              <a:rPr dirty="0" err="1"/>
              <a:t>Prozesseffizienz</a:t>
            </a:r>
            <a:r>
              <a:rPr dirty="0"/>
              <a:t> 2022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95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7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7EB8E0"/>
                </a:solidFill>
              </a:defRPr>
            </a:lvl1pPr>
          </a:lstStyle>
          <a:p>
            <a:r>
              <a:t>02  VERWALTUNGSAUFWAND</a:t>
            </a:r>
          </a:p>
        </p:txBody>
      </p:sp>
      <p:sp>
        <p:nvSpPr>
          <p:cNvPr id="198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Was hinter diesem Aufwand steckt</a:t>
            </a:r>
          </a:p>
        </p:txBody>
      </p:sp>
      <p:sp>
        <p:nvSpPr>
          <p:cNvPr id="199" name="Text 4"/>
          <p:cNvSpPr txBox="1"/>
          <p:nvPr/>
        </p:nvSpPr>
        <p:spPr>
          <a:xfrm>
            <a:off x="457200" y="1348030"/>
            <a:ext cx="8138160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i="1">
                <a:solidFill>
                  <a:srgbClr val="B8C9D9"/>
                </a:solidFill>
              </a:defRPr>
            </a:lvl1pPr>
          </a:lstStyle>
          <a:p>
            <a:r>
              <a:t>Tätigkeiten, die täglich passieren – und keinen einzigen Auftrag voranbringen.</a:t>
            </a:r>
          </a:p>
        </p:txBody>
      </p:sp>
      <p:sp>
        <p:nvSpPr>
          <p:cNvPr id="200" name="Shape 5"/>
          <p:cNvSpPr/>
          <p:nvPr/>
        </p:nvSpPr>
        <p:spPr>
          <a:xfrm>
            <a:off x="347471" y="1783077"/>
            <a:ext cx="8449058" cy="548643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1" name="Shape 6"/>
          <p:cNvSpPr/>
          <p:nvPr/>
        </p:nvSpPr>
        <p:spPr>
          <a:xfrm>
            <a:off x="347472" y="1783077"/>
            <a:ext cx="64010" cy="548643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2" name="Text 7"/>
          <p:cNvSpPr txBox="1"/>
          <p:nvPr/>
        </p:nvSpPr>
        <p:spPr>
          <a:xfrm>
            <a:off x="576070" y="1933246"/>
            <a:ext cx="2194563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7EB8E0"/>
                </a:solidFill>
              </a:defRPr>
            </a:lvl1pPr>
          </a:lstStyle>
          <a:p>
            <a:r>
              <a:t>Doppelerfassung</a:t>
            </a:r>
          </a:p>
        </p:txBody>
      </p:sp>
      <p:sp>
        <p:nvSpPr>
          <p:cNvPr id="203" name="Text 8"/>
          <p:cNvSpPr txBox="1"/>
          <p:nvPr/>
        </p:nvSpPr>
        <p:spPr>
          <a:xfrm>
            <a:off x="2971798" y="1944547"/>
            <a:ext cx="5669284" cy="22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t>Derselbe Auftrag in System A, System B, per Mail – dreimal, jeden Tag.</a:t>
            </a:r>
          </a:p>
        </p:txBody>
      </p:sp>
      <p:sp>
        <p:nvSpPr>
          <p:cNvPr id="204" name="Shape 9"/>
          <p:cNvSpPr/>
          <p:nvPr/>
        </p:nvSpPr>
        <p:spPr>
          <a:xfrm>
            <a:off x="347471" y="2423160"/>
            <a:ext cx="8449058" cy="548643"/>
          </a:xfrm>
          <a:prstGeom prst="rect">
            <a:avLst/>
          </a:prstGeom>
          <a:solidFill>
            <a:srgbClr val="243447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5" name="Shape 10"/>
          <p:cNvSpPr/>
          <p:nvPr/>
        </p:nvSpPr>
        <p:spPr>
          <a:xfrm>
            <a:off x="347472" y="2423160"/>
            <a:ext cx="64010" cy="548643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6" name="Text 11"/>
          <p:cNvSpPr txBox="1"/>
          <p:nvPr/>
        </p:nvSpPr>
        <p:spPr>
          <a:xfrm>
            <a:off x="576070" y="2573328"/>
            <a:ext cx="2194563" cy="2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7EB8E0"/>
                </a:solidFill>
              </a:defRPr>
            </a:lvl1pPr>
          </a:lstStyle>
          <a:p>
            <a:r>
              <a:t>Statusabfragen</a:t>
            </a:r>
          </a:p>
        </p:txBody>
      </p:sp>
      <p:sp>
        <p:nvSpPr>
          <p:cNvPr id="207" name="Text 12"/>
          <p:cNvSpPr txBox="1"/>
          <p:nvPr/>
        </p:nvSpPr>
        <p:spPr>
          <a:xfrm>
            <a:off x="2971798" y="2584625"/>
            <a:ext cx="5669284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t>"Wo ist der Fahrer?" – Eine Frage, die das System längst beantworten müsste.</a:t>
            </a:r>
          </a:p>
        </p:txBody>
      </p:sp>
      <p:sp>
        <p:nvSpPr>
          <p:cNvPr id="208" name="Shape 13"/>
          <p:cNvSpPr/>
          <p:nvPr/>
        </p:nvSpPr>
        <p:spPr>
          <a:xfrm>
            <a:off x="347471" y="3063239"/>
            <a:ext cx="8449058" cy="548641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9" name="Shape 14"/>
          <p:cNvSpPr/>
          <p:nvPr/>
        </p:nvSpPr>
        <p:spPr>
          <a:xfrm>
            <a:off x="347472" y="3063239"/>
            <a:ext cx="64010" cy="548641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0" name="Text 15"/>
          <p:cNvSpPr txBox="1"/>
          <p:nvPr/>
        </p:nvSpPr>
        <p:spPr>
          <a:xfrm>
            <a:off x="576070" y="3213406"/>
            <a:ext cx="2194563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7EB8E0"/>
                </a:solidFill>
              </a:defRPr>
            </a:lvl1pPr>
          </a:lstStyle>
          <a:p>
            <a:r>
              <a:t>Dokumente suchen</a:t>
            </a:r>
          </a:p>
        </p:txBody>
      </p:sp>
      <p:sp>
        <p:nvSpPr>
          <p:cNvPr id="211" name="Text 16"/>
          <p:cNvSpPr txBox="1"/>
          <p:nvPr/>
        </p:nvSpPr>
        <p:spPr>
          <a:xfrm>
            <a:off x="2971798" y="3224707"/>
            <a:ext cx="5669284" cy="22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t>Frachtbrief, Lieferschein, Unterschrift – irgendwo. Irgendwann gefunden.</a:t>
            </a:r>
          </a:p>
        </p:txBody>
      </p:sp>
      <p:sp>
        <p:nvSpPr>
          <p:cNvPr id="212" name="Shape 17"/>
          <p:cNvSpPr/>
          <p:nvPr/>
        </p:nvSpPr>
        <p:spPr>
          <a:xfrm>
            <a:off x="347471" y="3703320"/>
            <a:ext cx="8449058" cy="548643"/>
          </a:xfrm>
          <a:prstGeom prst="rect">
            <a:avLst/>
          </a:prstGeom>
          <a:solidFill>
            <a:srgbClr val="243447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3" name="Shape 18"/>
          <p:cNvSpPr/>
          <p:nvPr/>
        </p:nvSpPr>
        <p:spPr>
          <a:xfrm>
            <a:off x="347472" y="3703320"/>
            <a:ext cx="64010" cy="548643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4" name="Text 19"/>
          <p:cNvSpPr txBox="1"/>
          <p:nvPr/>
        </p:nvSpPr>
        <p:spPr>
          <a:xfrm>
            <a:off x="576070" y="3853486"/>
            <a:ext cx="2194563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7EB8E0"/>
                </a:solidFill>
              </a:defRPr>
            </a:lvl1pPr>
          </a:lstStyle>
          <a:p>
            <a:r>
              <a:t>Subunternehmer-Nacharbeit</a:t>
            </a:r>
          </a:p>
        </p:txBody>
      </p:sp>
      <p:sp>
        <p:nvSpPr>
          <p:cNvPr id="215" name="Text 20"/>
          <p:cNvSpPr txBox="1"/>
          <p:nvPr/>
        </p:nvSpPr>
        <p:spPr>
          <a:xfrm>
            <a:off x="2971798" y="3846836"/>
            <a:ext cx="5669284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Ablieferbeleg</a:t>
            </a:r>
            <a:r>
              <a:rPr dirty="0"/>
              <a:t> </a:t>
            </a:r>
            <a:r>
              <a:rPr dirty="0" err="1"/>
              <a:t>kommt</a:t>
            </a:r>
            <a:r>
              <a:rPr dirty="0"/>
              <a:t> per WhatsApp. </a:t>
            </a:r>
            <a:r>
              <a:rPr dirty="0" err="1"/>
              <a:t>Rechnung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lang="de-DE" dirty="0"/>
              <a:t>PDF</a:t>
            </a:r>
            <a:r>
              <a:rPr dirty="0"/>
              <a:t>. </a:t>
            </a:r>
            <a:r>
              <a:rPr dirty="0" err="1"/>
              <a:t>Jemand</a:t>
            </a:r>
            <a:r>
              <a:rPr dirty="0"/>
              <a:t> </a:t>
            </a:r>
            <a:r>
              <a:rPr dirty="0" err="1"/>
              <a:t>überträgt</a:t>
            </a:r>
            <a:r>
              <a:rPr dirty="0"/>
              <a:t> das </a:t>
            </a:r>
            <a:r>
              <a:rPr dirty="0" err="1"/>
              <a:t>manuell</a:t>
            </a:r>
            <a:r>
              <a:rPr dirty="0"/>
              <a:t>.</a:t>
            </a:r>
          </a:p>
        </p:txBody>
      </p:sp>
      <p:sp>
        <p:nvSpPr>
          <p:cNvPr id="216" name="Shape 21"/>
          <p:cNvSpPr/>
          <p:nvPr/>
        </p:nvSpPr>
        <p:spPr>
          <a:xfrm>
            <a:off x="347471" y="4343400"/>
            <a:ext cx="8449058" cy="548641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7" name="Shape 22"/>
          <p:cNvSpPr/>
          <p:nvPr/>
        </p:nvSpPr>
        <p:spPr>
          <a:xfrm>
            <a:off x="347472" y="4343400"/>
            <a:ext cx="64010" cy="548641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8" name="Text 23"/>
          <p:cNvSpPr txBox="1"/>
          <p:nvPr/>
        </p:nvSpPr>
        <p:spPr>
          <a:xfrm>
            <a:off x="576070" y="4493567"/>
            <a:ext cx="2194563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7EB8E0"/>
                </a:solidFill>
              </a:defRPr>
            </a:lvl1pPr>
          </a:lstStyle>
          <a:p>
            <a:r>
              <a:t>Fehler korrigieren</a:t>
            </a:r>
          </a:p>
        </p:txBody>
      </p:sp>
      <p:sp>
        <p:nvSpPr>
          <p:cNvPr id="219" name="Text 24"/>
          <p:cNvSpPr txBox="1"/>
          <p:nvPr/>
        </p:nvSpPr>
        <p:spPr>
          <a:xfrm>
            <a:off x="2971798" y="4504866"/>
            <a:ext cx="5669284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t>Weil Information nicht dort ist, wo sie gebraucht wird. Also nochmal.</a:t>
            </a:r>
          </a:p>
        </p:txBody>
      </p:sp>
      <p:sp>
        <p:nvSpPr>
          <p:cNvPr id="220" name="Text 25"/>
          <p:cNvSpPr txBox="1"/>
          <p:nvPr/>
        </p:nvSpPr>
        <p:spPr>
          <a:xfrm>
            <a:off x="457200" y="4822750"/>
            <a:ext cx="8138160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7EB8E0"/>
                </a:solidFill>
              </a:defRPr>
            </a:lvl1pPr>
          </a:lstStyle>
          <a:p>
            <a:r>
              <a:t>Das ist keine Arbeit. Das ist Reibung.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0"/>
          <p:cNvSpPr/>
          <p:nvPr/>
        </p:nvSpPr>
        <p:spPr>
          <a:xfrm>
            <a:off x="0" y="-3"/>
            <a:ext cx="9144000" cy="50298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5" name="c.png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59" y="91437"/>
            <a:ext cx="548643" cy="54864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1"/>
          <p:cNvSpPr/>
          <p:nvPr/>
        </p:nvSpPr>
        <p:spPr>
          <a:xfrm>
            <a:off x="411477" y="182878"/>
            <a:ext cx="2468885" cy="265179"/>
          </a:xfrm>
          <a:prstGeom prst="rect">
            <a:avLst/>
          </a:prstGeom>
          <a:solidFill>
            <a:srgbClr val="3D516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7" name="Text 2"/>
          <p:cNvSpPr txBox="1"/>
          <p:nvPr/>
        </p:nvSpPr>
        <p:spPr>
          <a:xfrm>
            <a:off x="411477" y="251967"/>
            <a:ext cx="24688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800" b="1">
                <a:solidFill>
                  <a:srgbClr val="FFFFFF"/>
                </a:solidFill>
              </a:defRPr>
            </a:lvl1pPr>
          </a:lstStyle>
          <a:p>
            <a:r>
              <a:t>03  DER LÜCKENFÜLLER-EFFEKT</a:t>
            </a:r>
          </a:p>
        </p:txBody>
      </p:sp>
      <p:sp>
        <p:nvSpPr>
          <p:cNvPr id="228" name="Text 3"/>
          <p:cNvSpPr txBox="1"/>
          <p:nvPr/>
        </p:nvSpPr>
        <p:spPr>
          <a:xfrm>
            <a:off x="457200" y="669159"/>
            <a:ext cx="7680960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1C2B3A"/>
                </a:solidFill>
              </a:defRPr>
            </a:lvl1pPr>
          </a:lstStyle>
          <a:p>
            <a:r>
              <a:t>Warum passiert das – immer wieder?</a:t>
            </a:r>
          </a:p>
        </p:txBody>
      </p:sp>
      <p:sp>
        <p:nvSpPr>
          <p:cNvPr id="229" name="Shape 4"/>
          <p:cNvSpPr/>
          <p:nvPr/>
        </p:nvSpPr>
        <p:spPr>
          <a:xfrm>
            <a:off x="347471" y="1298446"/>
            <a:ext cx="4133090" cy="35204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0" name="Shape 5"/>
          <p:cNvSpPr/>
          <p:nvPr/>
        </p:nvSpPr>
        <p:spPr>
          <a:xfrm>
            <a:off x="347472" y="1298446"/>
            <a:ext cx="64010" cy="3520445"/>
          </a:xfrm>
          <a:prstGeom prst="rect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1" name="Text 6"/>
          <p:cNvSpPr txBox="1"/>
          <p:nvPr/>
        </p:nvSpPr>
        <p:spPr>
          <a:xfrm>
            <a:off x="576070" y="1450656"/>
            <a:ext cx="3694179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C0392B"/>
                </a:solidFill>
              </a:defRPr>
            </a:lvl1pPr>
          </a:lstStyle>
          <a:p>
            <a:r>
              <a:t>Das Problem</a:t>
            </a:r>
          </a:p>
        </p:txBody>
      </p:sp>
      <p:sp>
        <p:nvSpPr>
          <p:cNvPr id="232" name="Text 7"/>
          <p:cNvSpPr txBox="1"/>
          <p:nvPr/>
        </p:nvSpPr>
        <p:spPr>
          <a:xfrm>
            <a:off x="576070" y="1944547"/>
            <a:ext cx="3694179" cy="22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1C2B3A"/>
                </a:solidFill>
              </a:defRPr>
            </a:lvl1pPr>
          </a:lstStyle>
          <a:p>
            <a:r>
              <a:t>Excel für Auftragsübersicht</a:t>
            </a:r>
          </a:p>
        </p:txBody>
      </p:sp>
      <p:sp>
        <p:nvSpPr>
          <p:cNvPr id="233" name="Text 8"/>
          <p:cNvSpPr txBox="1"/>
          <p:nvPr/>
        </p:nvSpPr>
        <p:spPr>
          <a:xfrm>
            <a:off x="576070" y="2274068"/>
            <a:ext cx="3694179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1C2B3A"/>
                </a:solidFill>
              </a:defRPr>
            </a:lvl1pPr>
          </a:lstStyle>
          <a:p>
            <a:r>
              <a:rPr lang="de-DE" dirty="0"/>
              <a:t>(</a:t>
            </a:r>
            <a:r>
              <a:rPr dirty="0"/>
              <a:t>Altes</a:t>
            </a:r>
            <a:r>
              <a:rPr lang="de-DE" dirty="0"/>
              <a:t>)</a:t>
            </a:r>
            <a:r>
              <a:rPr dirty="0"/>
              <a:t> TMS für </a:t>
            </a:r>
            <a:r>
              <a:rPr dirty="0" err="1"/>
              <a:t>Abrechnung</a:t>
            </a:r>
            <a:endParaRPr dirty="0"/>
          </a:p>
        </p:txBody>
      </p:sp>
      <p:sp>
        <p:nvSpPr>
          <p:cNvPr id="234" name="Text 9"/>
          <p:cNvSpPr txBox="1"/>
          <p:nvPr/>
        </p:nvSpPr>
        <p:spPr>
          <a:xfrm>
            <a:off x="576070" y="2621540"/>
            <a:ext cx="3694179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1C2B3A"/>
                </a:solidFill>
              </a:defRPr>
            </a:lvl1pPr>
          </a:lstStyle>
          <a:p>
            <a:r>
              <a:rPr dirty="0"/>
              <a:t>WhatsApp</a:t>
            </a:r>
            <a:r>
              <a:rPr lang="de-DE" dirty="0"/>
              <a:t> oder SMS</a:t>
            </a:r>
            <a:r>
              <a:rPr dirty="0"/>
              <a:t> für Fahrer</a:t>
            </a:r>
          </a:p>
        </p:txBody>
      </p:sp>
      <p:sp>
        <p:nvSpPr>
          <p:cNvPr id="235" name="Text 10"/>
          <p:cNvSpPr txBox="1"/>
          <p:nvPr/>
        </p:nvSpPr>
        <p:spPr>
          <a:xfrm>
            <a:off x="576070" y="2986963"/>
            <a:ext cx="3694179" cy="22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1C2B3A"/>
                </a:solidFill>
              </a:defRPr>
            </a:lvl1pPr>
          </a:lstStyle>
          <a:p>
            <a:r>
              <a:rPr dirty="0"/>
              <a:t>Mail für </a:t>
            </a:r>
            <a:r>
              <a:rPr dirty="0" err="1"/>
              <a:t>Subunternehmer</a:t>
            </a:r>
            <a:endParaRPr dirty="0"/>
          </a:p>
        </p:txBody>
      </p:sp>
      <p:sp>
        <p:nvSpPr>
          <p:cNvPr id="236" name="Text 11"/>
          <p:cNvSpPr txBox="1"/>
          <p:nvPr/>
        </p:nvSpPr>
        <p:spPr>
          <a:xfrm>
            <a:off x="576070" y="3334434"/>
            <a:ext cx="3694179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solidFill>
                  <a:srgbClr val="1C2B3A"/>
                </a:solidFill>
              </a:defRPr>
            </a:lvl1pPr>
          </a:lstStyle>
          <a:p>
            <a:r>
              <a:rPr dirty="0" err="1"/>
              <a:t>Telefon</a:t>
            </a:r>
            <a:r>
              <a:rPr dirty="0"/>
              <a:t> für </a:t>
            </a:r>
            <a:r>
              <a:rPr dirty="0" err="1"/>
              <a:t>alles</a:t>
            </a:r>
            <a:r>
              <a:rPr dirty="0"/>
              <a:t> </a:t>
            </a:r>
            <a:r>
              <a:rPr dirty="0" err="1"/>
              <a:t>andere</a:t>
            </a:r>
            <a:endParaRPr dirty="0"/>
          </a:p>
        </p:txBody>
      </p:sp>
      <p:sp>
        <p:nvSpPr>
          <p:cNvPr id="237" name="Text 12"/>
          <p:cNvSpPr txBox="1"/>
          <p:nvPr/>
        </p:nvSpPr>
        <p:spPr>
          <a:xfrm>
            <a:off x="576070" y="3681905"/>
            <a:ext cx="3694179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C0392B"/>
                </a:solidFill>
              </a:defRPr>
            </a:lvl1pPr>
          </a:lstStyle>
          <a:p>
            <a:r>
              <a:t>→  Dieselbe Info, 5 verschiedene Orte</a:t>
            </a:r>
          </a:p>
        </p:txBody>
      </p:sp>
      <p:sp>
        <p:nvSpPr>
          <p:cNvPr id="238" name="Text 13"/>
          <p:cNvSpPr txBox="1"/>
          <p:nvPr/>
        </p:nvSpPr>
        <p:spPr>
          <a:xfrm>
            <a:off x="576070" y="4029378"/>
            <a:ext cx="3694179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C0392B"/>
                </a:solidFill>
              </a:defRPr>
            </a:lvl1pPr>
          </a:lstStyle>
          <a:p>
            <a:r>
              <a:t>→  Kein System weiß alles</a:t>
            </a:r>
          </a:p>
        </p:txBody>
      </p:sp>
      <p:sp>
        <p:nvSpPr>
          <p:cNvPr id="239" name="Text 14"/>
          <p:cNvSpPr txBox="1"/>
          <p:nvPr/>
        </p:nvSpPr>
        <p:spPr>
          <a:xfrm>
            <a:off x="576070" y="4376849"/>
            <a:ext cx="3694179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C0392B"/>
                </a:solidFill>
              </a:defRPr>
            </a:lvl1pPr>
          </a:lstStyle>
          <a:p>
            <a:r>
              <a:t>→  Menschen füllen die Lücken</a:t>
            </a:r>
          </a:p>
        </p:txBody>
      </p:sp>
      <p:sp>
        <p:nvSpPr>
          <p:cNvPr id="240" name="Text 15"/>
          <p:cNvSpPr txBox="1"/>
          <p:nvPr/>
        </p:nvSpPr>
        <p:spPr>
          <a:xfrm>
            <a:off x="4581144" y="2730107"/>
            <a:ext cx="502920" cy="43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600" b="1">
                <a:solidFill>
                  <a:srgbClr val="4A90C4"/>
                </a:solidFill>
              </a:defRPr>
            </a:lvl1pPr>
          </a:lstStyle>
          <a:p>
            <a:r>
              <a:t>→</a:t>
            </a:r>
          </a:p>
        </p:txBody>
      </p:sp>
      <p:sp>
        <p:nvSpPr>
          <p:cNvPr id="241" name="Shape 16"/>
          <p:cNvSpPr/>
          <p:nvPr/>
        </p:nvSpPr>
        <p:spPr>
          <a:xfrm>
            <a:off x="5166357" y="1298446"/>
            <a:ext cx="3657604" cy="3520445"/>
          </a:xfrm>
          <a:prstGeom prst="rect">
            <a:avLst/>
          </a:prstGeom>
          <a:solidFill>
            <a:srgbClr val="1C2B3A"/>
          </a:solidFill>
          <a:ln w="12700">
            <a:miter lim="400000"/>
          </a:ln>
          <a:effectLst>
            <a:outerShdw blurRad="101600" dist="25400" dir="8100000" rotWithShape="0">
              <a:srgbClr val="000000">
                <a:alpha val="14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2" name="Shape 17"/>
          <p:cNvSpPr/>
          <p:nvPr/>
        </p:nvSpPr>
        <p:spPr>
          <a:xfrm>
            <a:off x="5166359" y="1298446"/>
            <a:ext cx="64010" cy="3520445"/>
          </a:xfrm>
          <a:prstGeom prst="rect">
            <a:avLst/>
          </a:prstGeom>
          <a:solidFill>
            <a:srgbClr val="4A90C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3" name="Text 18"/>
          <p:cNvSpPr txBox="1"/>
          <p:nvPr/>
        </p:nvSpPr>
        <p:spPr>
          <a:xfrm>
            <a:off x="5394959" y="1450656"/>
            <a:ext cx="3218691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 b="1">
                <a:solidFill>
                  <a:srgbClr val="7EB8E0"/>
                </a:solidFill>
              </a:defRPr>
            </a:lvl1pPr>
          </a:lstStyle>
          <a:p>
            <a:r>
              <a:t>Die Konsequenz</a:t>
            </a:r>
          </a:p>
        </p:txBody>
      </p:sp>
      <p:sp>
        <p:nvSpPr>
          <p:cNvPr id="244" name="Shape 19"/>
          <p:cNvSpPr/>
          <p:nvPr/>
        </p:nvSpPr>
        <p:spPr>
          <a:xfrm>
            <a:off x="5349240" y="1883664"/>
            <a:ext cx="3310131" cy="2286003"/>
          </a:xfrm>
          <a:prstGeom prst="rect">
            <a:avLst/>
          </a:prstGeom>
          <a:solidFill>
            <a:srgbClr val="2C3E5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5" name="Text 20"/>
          <p:cNvSpPr txBox="1"/>
          <p:nvPr/>
        </p:nvSpPr>
        <p:spPr>
          <a:xfrm>
            <a:off x="5440679" y="1753868"/>
            <a:ext cx="457203" cy="789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 b="1">
                <a:solidFill>
                  <a:srgbClr val="4A90C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„</a:t>
            </a:r>
          </a:p>
        </p:txBody>
      </p:sp>
      <p:sp>
        <p:nvSpPr>
          <p:cNvPr id="246" name="Text 21"/>
          <p:cNvSpPr txBox="1"/>
          <p:nvPr/>
        </p:nvSpPr>
        <p:spPr>
          <a:xfrm>
            <a:off x="5532120" y="2565706"/>
            <a:ext cx="2926083" cy="62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i="1">
                <a:solidFill>
                  <a:srgbClr val="FFFFFF"/>
                </a:solidFill>
              </a:defRPr>
            </a:lvl1pPr>
          </a:lstStyle>
          <a:p>
            <a:r>
              <a:t>Unser Disponent verbringt täglich Stunden damit, Dinge zu suchen, die das System längst wissen müsste.</a:t>
            </a:r>
          </a:p>
        </p:txBody>
      </p:sp>
      <p:sp>
        <p:nvSpPr>
          <p:cNvPr id="247" name="Text 22"/>
          <p:cNvSpPr txBox="1"/>
          <p:nvPr/>
        </p:nvSpPr>
        <p:spPr>
          <a:xfrm>
            <a:off x="5532120" y="3700946"/>
            <a:ext cx="2926083" cy="20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 i="1">
                <a:solidFill>
                  <a:srgbClr val="B8C9D9"/>
                </a:solidFill>
              </a:defRPr>
            </a:lvl1pPr>
          </a:lstStyle>
          <a:p>
            <a:r>
              <a:t>– Geschäftsführer, beliebige mittelständische Spedition</a:t>
            </a:r>
          </a:p>
        </p:txBody>
      </p:sp>
      <p:sp>
        <p:nvSpPr>
          <p:cNvPr id="248" name="Text 23"/>
          <p:cNvSpPr txBox="1"/>
          <p:nvPr/>
        </p:nvSpPr>
        <p:spPr>
          <a:xfrm>
            <a:off x="457200" y="4834049"/>
            <a:ext cx="8138160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4A90C4"/>
                </a:solidFill>
              </a:defRPr>
            </a:lvl1pPr>
          </a:lstStyle>
          <a:p>
            <a:r>
              <a:t>Menschen sind keine Systemintegration.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2856</Words>
  <Application>Microsoft Macintosh PowerPoint</Application>
  <PresentationFormat>Bildschirmpräsentation (16:9)</PresentationFormat>
  <Paragraphs>390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Patrick Thielemann</cp:lastModifiedBy>
  <cp:revision>31</cp:revision>
  <dcterms:modified xsi:type="dcterms:W3CDTF">2026-04-15T13:42:37Z</dcterms:modified>
</cp:coreProperties>
</file>