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4"/>
  </p:sldMasterIdLst>
  <p:notesMasterIdLst>
    <p:notesMasterId r:id="rId17"/>
  </p:notesMasterIdLst>
  <p:handoutMasterIdLst>
    <p:handoutMasterId r:id="rId18"/>
  </p:handoutMasterIdLst>
  <p:sldIdLst>
    <p:sldId id="2147471230" r:id="rId5"/>
    <p:sldId id="2147375950" r:id="rId6"/>
    <p:sldId id="2147471236" r:id="rId7"/>
    <p:sldId id="2147471237" r:id="rId8"/>
    <p:sldId id="2147471233" r:id="rId9"/>
    <p:sldId id="663" r:id="rId10"/>
    <p:sldId id="2147471223" r:id="rId11"/>
    <p:sldId id="2147471235" r:id="rId12"/>
    <p:sldId id="2147471234" r:id="rId13"/>
    <p:sldId id="690" r:id="rId14"/>
    <p:sldId id="2146846830" r:id="rId15"/>
    <p:sldId id="2147471228" r:id="rId16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3BC"/>
    <a:srgbClr val="00B0CA"/>
    <a:srgbClr val="FFFFFF"/>
    <a:srgbClr val="820000"/>
    <a:srgbClr val="25282B"/>
    <a:srgbClr val="5E2750"/>
    <a:srgbClr val="EB9700"/>
    <a:srgbClr val="FECB00"/>
    <a:srgbClr val="A8B400"/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4" autoAdjust="0"/>
    <p:restoredTop sz="97514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936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448" y="72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Fuchs, Vodafone" userId="64743c84-7f4c-43cb-9088-1ae32472cdd8" providerId="ADAL" clId="{366988A0-5616-44BE-B8CA-E4C2F7DC2145}"/>
    <pc:docChg chg="modSld">
      <pc:chgData name="Robert Fuchs, Vodafone" userId="64743c84-7f4c-43cb-9088-1ae32472cdd8" providerId="ADAL" clId="{366988A0-5616-44BE-B8CA-E4C2F7DC2145}" dt="2024-12-11T16:24:21.814" v="37" actId="113"/>
      <pc:docMkLst>
        <pc:docMk/>
      </pc:docMkLst>
      <pc:sldChg chg="modSp mod">
        <pc:chgData name="Robert Fuchs, Vodafone" userId="64743c84-7f4c-43cb-9088-1ae32472cdd8" providerId="ADAL" clId="{366988A0-5616-44BE-B8CA-E4C2F7DC2145}" dt="2024-12-11T16:24:21.814" v="37" actId="113"/>
        <pc:sldMkLst>
          <pc:docMk/>
          <pc:sldMk cId="3842630368" sldId="690"/>
        </pc:sldMkLst>
        <pc:spChg chg="mod">
          <ac:chgData name="Robert Fuchs, Vodafone" userId="64743c84-7f4c-43cb-9088-1ae32472cdd8" providerId="ADAL" clId="{366988A0-5616-44BE-B8CA-E4C2F7DC2145}" dt="2024-12-11T16:24:21.814" v="37" actId="113"/>
          <ac:spMkLst>
            <pc:docMk/>
            <pc:sldMk cId="3842630368" sldId="690"/>
            <ac:spMk id="107" creationId="{499B730D-8ADD-5D40-AC51-DE43DDDC455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11/12/2024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‹Nr.›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Vodafone R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de-DE" smtClean="0"/>
              <a:pPr/>
              <a:t>11.12.2024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Vodafone R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E1866-6ABF-4414-AFB5-B91146A1FA1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E1866-6ABF-4414-AFB5-B91146A1FA1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5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E1866-6ABF-4414-AFB5-B91146A1FA1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80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3E1866-6ABF-4414-AFB5-B91146A1FA1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09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/>
              <a:t>+ </a:t>
            </a:r>
            <a:r>
              <a:rPr lang="de-DE" dirty="0" err="1"/>
              <a:t>verbally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: </a:t>
            </a:r>
            <a:r>
              <a:rPr lang="de-DE" sz="1200" dirty="0" err="1"/>
              <a:t>Unlocks</a:t>
            </a:r>
            <a:r>
              <a:rPr lang="de-DE" sz="1200" dirty="0"/>
              <a:t> Cloud PBX </a:t>
            </a:r>
            <a:r>
              <a:rPr lang="de-DE" sz="1200" dirty="0" err="1"/>
              <a:t>functionality</a:t>
            </a:r>
            <a:r>
              <a:rPr lang="de-DE" sz="1200" dirty="0"/>
              <a:t> in Teams, </a:t>
            </a:r>
            <a:r>
              <a:rPr lang="de-DE" sz="1200" dirty="0" err="1"/>
              <a:t>supporting</a:t>
            </a:r>
            <a:r>
              <a:rPr lang="de-DE" sz="1200" dirty="0"/>
              <a:t> a </a:t>
            </a:r>
            <a:r>
              <a:rPr lang="de-DE" sz="1200" b="1" dirty="0" err="1"/>
              <a:t>true</a:t>
            </a:r>
            <a:r>
              <a:rPr lang="de-DE" sz="1200" b="1" dirty="0"/>
              <a:t> ‘</a:t>
            </a:r>
            <a:r>
              <a:rPr lang="de-DE" sz="1200" b="1" dirty="0" err="1"/>
              <a:t>cloud</a:t>
            </a:r>
            <a:r>
              <a:rPr lang="de-DE" sz="1200" b="1" dirty="0"/>
              <a:t> </a:t>
            </a:r>
            <a:r>
              <a:rPr lang="de-DE" sz="1200" b="1" dirty="0" err="1"/>
              <a:t>first</a:t>
            </a:r>
            <a:r>
              <a:rPr lang="de-DE" sz="1200" b="1" dirty="0"/>
              <a:t>’ </a:t>
            </a:r>
            <a:r>
              <a:rPr lang="de-DE" sz="1200" b="1" dirty="0" err="1"/>
              <a:t>customer</a:t>
            </a:r>
            <a:r>
              <a:rPr lang="de-DE" sz="1200" b="1" dirty="0"/>
              <a:t> </a:t>
            </a:r>
            <a:r>
              <a:rPr lang="de-DE" sz="1200" b="1" dirty="0" err="1"/>
              <a:t>strategy</a:t>
            </a:r>
            <a:endParaRPr lang="de-DE" sz="1200" b="1" dirty="0"/>
          </a:p>
          <a:p>
            <a:pPr>
              <a:spcAft>
                <a:spcPts val="1200"/>
              </a:spcAft>
            </a:pPr>
            <a:r>
              <a:rPr lang="de-DE" sz="1200" b="1" dirty="0" err="1"/>
              <a:t>Simplifies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estate</a:t>
            </a:r>
            <a:r>
              <a:rPr lang="de-DE" sz="1200" dirty="0"/>
              <a:t> &amp; </a:t>
            </a:r>
            <a:r>
              <a:rPr lang="de-DE" sz="1200" b="1" dirty="0" err="1"/>
              <a:t>requires</a:t>
            </a:r>
            <a:r>
              <a:rPr lang="de-DE" sz="1200" b="1" dirty="0"/>
              <a:t> </a:t>
            </a:r>
            <a:r>
              <a:rPr lang="de-DE" sz="1200" b="1" dirty="0" err="1"/>
              <a:t>no</a:t>
            </a:r>
            <a:r>
              <a:rPr lang="de-DE" sz="1200" b="1" dirty="0"/>
              <a:t> </a:t>
            </a:r>
            <a:r>
              <a:rPr lang="de-DE" sz="1200" b="1" dirty="0" err="1"/>
              <a:t>investment</a:t>
            </a:r>
            <a:r>
              <a:rPr lang="de-DE" sz="1200" b="1" dirty="0"/>
              <a:t> </a:t>
            </a:r>
            <a:r>
              <a:rPr lang="de-DE" sz="1200" dirty="0"/>
              <a:t>in </a:t>
            </a:r>
            <a:r>
              <a:rPr lang="de-DE" sz="1200" dirty="0" err="1"/>
              <a:t>platforms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physical</a:t>
            </a:r>
            <a:r>
              <a:rPr lang="de-DE" sz="1200" dirty="0"/>
              <a:t> </a:t>
            </a:r>
            <a:r>
              <a:rPr lang="de-DE" sz="1200" dirty="0" err="1"/>
              <a:t>hardware</a:t>
            </a:r>
            <a:r>
              <a:rPr lang="de-DE" sz="1200" dirty="0"/>
              <a:t>; </a:t>
            </a:r>
            <a:r>
              <a:rPr lang="de-DE" sz="1200" b="1" dirty="0" err="1"/>
              <a:t>highly</a:t>
            </a:r>
            <a:r>
              <a:rPr lang="de-DE" sz="1200" b="1" dirty="0"/>
              <a:t> </a:t>
            </a:r>
            <a:r>
              <a:rPr lang="de-DE" sz="1200" b="1" dirty="0" err="1"/>
              <a:t>secure</a:t>
            </a:r>
            <a:r>
              <a:rPr lang="de-DE" sz="1200" b="1" dirty="0"/>
              <a:t> &amp; </a:t>
            </a:r>
            <a:r>
              <a:rPr lang="de-DE" sz="1200" b="1" dirty="0" err="1"/>
              <a:t>scalable</a:t>
            </a:r>
            <a:endParaRPr lang="de-DE" sz="1200" b="1" dirty="0"/>
          </a:p>
          <a:p>
            <a:pPr>
              <a:spcAft>
                <a:spcPts val="1200"/>
              </a:spcAft>
            </a:pPr>
            <a:endParaRPr lang="de-DE" sz="1200" b="1" dirty="0"/>
          </a:p>
          <a:p>
            <a:pPr>
              <a:spcAft>
                <a:spcPts val="1200"/>
              </a:spcAft>
            </a:pPr>
            <a:r>
              <a:rPr lang="de-DE" sz="1200" b="1" dirty="0"/>
              <a:t>Talk </a:t>
            </a:r>
            <a:r>
              <a:rPr lang="de-DE" sz="1200" b="1" dirty="0" err="1"/>
              <a:t>with</a:t>
            </a:r>
            <a:r>
              <a:rPr lang="de-DE" sz="1200" b="1" dirty="0"/>
              <a:t> Teams </a:t>
            </a:r>
            <a:r>
              <a:rPr lang="de-DE" sz="1200" b="1" dirty="0" err="1"/>
              <a:t>is</a:t>
            </a:r>
            <a:r>
              <a:rPr lang="de-DE" sz="1200" b="1" dirty="0"/>
              <a:t> </a:t>
            </a:r>
            <a:r>
              <a:rPr lang="de-DE" sz="1200" b="0" dirty="0"/>
              <a:t>an </a:t>
            </a:r>
            <a:r>
              <a:rPr lang="de-DE" sz="1200" b="0" dirty="0" err="1"/>
              <a:t>Umbrella</a:t>
            </a:r>
            <a:r>
              <a:rPr lang="de-DE" sz="1200" b="0" dirty="0"/>
              <a:t> </a:t>
            </a:r>
            <a:r>
              <a:rPr lang="de-DE" sz="1200" b="0" dirty="0" err="1"/>
              <a:t>categorisation</a:t>
            </a:r>
            <a:r>
              <a:rPr lang="de-DE" sz="1200" b="0" dirty="0"/>
              <a:t> </a:t>
            </a:r>
            <a:r>
              <a:rPr lang="de-DE" sz="1200" b="0" dirty="0" err="1"/>
              <a:t>combining</a:t>
            </a:r>
            <a:r>
              <a:rPr lang="de-DE" sz="1200" b="0" dirty="0"/>
              <a:t> </a:t>
            </a:r>
            <a:r>
              <a:rPr lang="de-DE" sz="1200" b="0" dirty="0" err="1"/>
              <a:t>the</a:t>
            </a:r>
            <a:r>
              <a:rPr lang="de-DE" sz="1200" b="0" dirty="0"/>
              <a:t> Vodafone Business </a:t>
            </a:r>
            <a:r>
              <a:rPr lang="de-DE" sz="1200" b="0" dirty="0" err="1"/>
              <a:t>suite</a:t>
            </a:r>
            <a:r>
              <a:rPr lang="de-DE" sz="1200" b="0" dirty="0"/>
              <a:t> </a:t>
            </a:r>
            <a:r>
              <a:rPr lang="de-DE" sz="1200" b="0" dirty="0" err="1"/>
              <a:t>of</a:t>
            </a:r>
            <a:r>
              <a:rPr lang="de-DE" sz="1200" b="0" dirty="0"/>
              <a:t> </a:t>
            </a:r>
            <a:r>
              <a:rPr lang="de-DE" sz="1200" b="0" dirty="0" err="1"/>
              <a:t>products</a:t>
            </a:r>
            <a:r>
              <a:rPr lang="de-DE" sz="1200" b="0" dirty="0"/>
              <a:t> </a:t>
            </a:r>
            <a:r>
              <a:rPr lang="de-DE" sz="1200" b="0" dirty="0" err="1"/>
              <a:t>associated</a:t>
            </a:r>
            <a:r>
              <a:rPr lang="de-DE" sz="1200" b="0" dirty="0"/>
              <a:t> </a:t>
            </a:r>
            <a:r>
              <a:rPr lang="de-DE" sz="1200" b="0" dirty="0" err="1"/>
              <a:t>with</a:t>
            </a:r>
            <a:r>
              <a:rPr lang="de-DE" sz="1200" b="0" dirty="0"/>
              <a:t> Teams </a:t>
            </a:r>
            <a:r>
              <a:rPr lang="de-DE" sz="1200" b="0" dirty="0" err="1"/>
              <a:t>voice</a:t>
            </a:r>
            <a:r>
              <a:rPr lang="de-DE" sz="1200" b="0" dirty="0"/>
              <a:t>.. These </a:t>
            </a:r>
            <a:r>
              <a:rPr lang="de-DE" sz="1200" b="0" dirty="0" err="1"/>
              <a:t>are</a:t>
            </a:r>
            <a:r>
              <a:rPr lang="de-DE" sz="1200" b="0" dirty="0"/>
              <a:t> </a:t>
            </a:r>
            <a:r>
              <a:rPr lang="de-DE" sz="1200" b="1" dirty="0" err="1"/>
              <a:t>Direct</a:t>
            </a:r>
            <a:r>
              <a:rPr lang="de-DE" sz="1200" b="1" dirty="0"/>
              <a:t> Routing and Operator Connect</a:t>
            </a:r>
            <a:endParaRPr lang="de-DE" sz="1200" b="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E1866-6ABF-4414-AFB5-B91146A1FA1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81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Talk </a:t>
            </a:r>
            <a:r>
              <a:rPr lang="de-DE" b="1" dirty="0" err="1"/>
              <a:t>with</a:t>
            </a:r>
            <a:r>
              <a:rPr lang="de-DE" b="1" dirty="0"/>
              <a:t> Teams </a:t>
            </a:r>
            <a:r>
              <a:rPr lang="de-DE" b="1" dirty="0" err="1"/>
              <a:t>offerings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Vodafone Business </a:t>
            </a:r>
            <a:r>
              <a:rPr lang="de-DE" b="1" dirty="0" err="1"/>
              <a:t>are</a:t>
            </a:r>
            <a:r>
              <a:rPr lang="de-DE" b="1" dirty="0"/>
              <a:t> </a:t>
            </a:r>
            <a:r>
              <a:rPr lang="de-DE" dirty="0"/>
              <a:t>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Unified Communications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a </a:t>
            </a:r>
            <a:r>
              <a:rPr lang="de-DE" b="1" dirty="0" err="1"/>
              <a:t>truly</a:t>
            </a:r>
            <a:r>
              <a:rPr lang="de-DE" b="1" dirty="0"/>
              <a:t> flexible </a:t>
            </a:r>
            <a:r>
              <a:rPr lang="de-DE" b="1" dirty="0" err="1"/>
              <a:t>working</a:t>
            </a:r>
            <a:r>
              <a:rPr lang="de-DE" b="1" dirty="0"/>
              <a:t> </a:t>
            </a:r>
            <a:r>
              <a:rPr lang="de-DE" b="1" dirty="0" err="1"/>
              <a:t>experience</a:t>
            </a:r>
            <a:r>
              <a:rPr lang="de-DE" b="1" dirty="0"/>
              <a:t>, and </a:t>
            </a:r>
            <a:r>
              <a:rPr lang="de-DE" b="1" dirty="0" err="1"/>
              <a:t>maximise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benefits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customer’s</a:t>
            </a:r>
            <a:r>
              <a:rPr lang="de-DE" b="1" dirty="0"/>
              <a:t> </a:t>
            </a:r>
            <a:r>
              <a:rPr lang="de-DE" b="1" dirty="0" err="1"/>
              <a:t>existing</a:t>
            </a:r>
            <a:r>
              <a:rPr lang="de-DE" b="1" dirty="0"/>
              <a:t> Microsoft Teams </a:t>
            </a:r>
            <a:r>
              <a:rPr lang="de-DE" b="1" dirty="0" err="1"/>
              <a:t>licensing</a:t>
            </a:r>
            <a:r>
              <a:rPr lang="de-DE" dirty="0"/>
              <a:t>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make</a:t>
            </a:r>
            <a:r>
              <a:rPr lang="de-DE" b="1" dirty="0"/>
              <a:t> and </a:t>
            </a:r>
            <a:r>
              <a:rPr lang="de-DE" b="1" dirty="0" err="1"/>
              <a:t>receive</a:t>
            </a:r>
            <a:r>
              <a:rPr lang="de-DE" b="1" dirty="0"/>
              <a:t> external </a:t>
            </a:r>
            <a:r>
              <a:rPr lang="de-DE" b="1" dirty="0" err="1"/>
              <a:t>telephone</a:t>
            </a:r>
            <a:r>
              <a:rPr lang="de-DE" b="1" dirty="0"/>
              <a:t> </a:t>
            </a:r>
            <a:r>
              <a:rPr lang="de-DE" b="1" dirty="0" err="1"/>
              <a:t>calls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Microsoft Teams </a:t>
            </a:r>
            <a:r>
              <a:rPr lang="de-DE" dirty="0" err="1"/>
              <a:t>application</a:t>
            </a:r>
            <a:r>
              <a:rPr lang="de-DE" dirty="0"/>
              <a:t> on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–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client</a:t>
            </a:r>
            <a:endParaRPr lang="de-DE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Makes</a:t>
            </a:r>
            <a:r>
              <a:rPr lang="de-DE" dirty="0"/>
              <a:t> Microsoft Teams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client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all,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separate </a:t>
            </a:r>
            <a:r>
              <a:rPr lang="de-DE" dirty="0" err="1"/>
              <a:t>calling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and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costs</a:t>
            </a:r>
            <a:endParaRPr lang="de-DE" dirty="0"/>
          </a:p>
          <a:p>
            <a:r>
              <a:rPr lang="de-DE" dirty="0" err="1"/>
              <a:t>Unlocks</a:t>
            </a:r>
            <a:r>
              <a:rPr lang="de-DE" dirty="0"/>
              <a:t> Cloud PBX </a:t>
            </a:r>
            <a:r>
              <a:rPr lang="de-DE" dirty="0" err="1"/>
              <a:t>functionality</a:t>
            </a:r>
            <a:r>
              <a:rPr lang="de-DE" dirty="0"/>
              <a:t> in Teams, </a:t>
            </a:r>
            <a:r>
              <a:rPr lang="de-DE" dirty="0" err="1"/>
              <a:t>supporting</a:t>
            </a:r>
            <a:r>
              <a:rPr lang="de-DE" dirty="0"/>
              <a:t> a </a:t>
            </a:r>
            <a:r>
              <a:rPr lang="de-DE" dirty="0" err="1"/>
              <a:t>true</a:t>
            </a:r>
            <a:r>
              <a:rPr lang="de-DE" dirty="0"/>
              <a:t> ‘</a:t>
            </a:r>
            <a:r>
              <a:rPr lang="de-DE" dirty="0" err="1"/>
              <a:t>cloud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’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 (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)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As</a:t>
            </a:r>
            <a:r>
              <a:rPr lang="de-DE" baseline="0" dirty="0"/>
              <a:t> Cloud </a:t>
            </a:r>
            <a:r>
              <a:rPr lang="de-DE" baseline="0" dirty="0" err="1"/>
              <a:t>based</a:t>
            </a:r>
            <a:r>
              <a:rPr lang="de-DE" baseline="0" dirty="0"/>
              <a:t> </a:t>
            </a:r>
            <a:r>
              <a:rPr lang="de-DE" baseline="0" dirty="0" err="1"/>
              <a:t>service</a:t>
            </a:r>
            <a:r>
              <a:rPr lang="de-DE" baseline="0" dirty="0"/>
              <a:t>, </a:t>
            </a:r>
            <a:r>
              <a:rPr lang="de-DE" dirty="0" err="1"/>
              <a:t>Simplifies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estate</a:t>
            </a:r>
            <a:r>
              <a:rPr lang="de-DE" dirty="0"/>
              <a:t> &amp; </a:t>
            </a:r>
            <a:r>
              <a:rPr lang="de-DE" b="1" dirty="0" err="1"/>
              <a:t>requires</a:t>
            </a:r>
            <a:r>
              <a:rPr lang="de-DE" b="1" dirty="0"/>
              <a:t> </a:t>
            </a: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investment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dirty="0" err="1"/>
              <a:t>platforms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hardware</a:t>
            </a:r>
            <a:r>
              <a:rPr lang="de-DE" dirty="0"/>
              <a:t>; </a:t>
            </a:r>
            <a:r>
              <a:rPr lang="de-DE" b="1" dirty="0" err="1"/>
              <a:t>highly</a:t>
            </a:r>
            <a:r>
              <a:rPr lang="de-DE" b="1" dirty="0"/>
              <a:t> </a:t>
            </a:r>
            <a:r>
              <a:rPr lang="de-DE" b="1" dirty="0" err="1"/>
              <a:t>secure</a:t>
            </a:r>
            <a:r>
              <a:rPr lang="de-DE" b="1" dirty="0"/>
              <a:t> &amp; </a:t>
            </a:r>
            <a:r>
              <a:rPr lang="de-DE" b="1" dirty="0" err="1"/>
              <a:t>scalable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15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45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E1866-6ABF-4414-AFB5-B91146A1FA1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3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5" Type="http://schemas.openxmlformats.org/officeDocument/2006/relationships/image" Target="../media/image7.jpe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5.emf"/><Relationship Id="rId5" Type="http://schemas.openxmlformats.org/officeDocument/2006/relationships/image" Target="../media/image9.jpe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5.emf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usiness 0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619C177-4BBA-3429-7020-BB31551305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76613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19C177-4BBA-3429-7020-BB3155130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770DE5CB-C1B7-BED9-00C1-BCE673F459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0825" y="285208"/>
            <a:ext cx="4213225" cy="721268"/>
          </a:xfrm>
        </p:spPr>
        <p:txBody>
          <a:bodyPr vert="horz" anchor="t" anchorCtr="0">
            <a:noAutofit/>
          </a:bodyPr>
          <a:lstStyle>
            <a:lvl1pPr algn="l" rtl="0">
              <a:lnSpc>
                <a:spcPct val="85000"/>
              </a:lnSpc>
              <a:defRPr sz="26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5" y="1184426"/>
            <a:ext cx="2087880" cy="682887"/>
          </a:xfrm>
        </p:spPr>
        <p:txBody>
          <a:bodyPr anchor="t" anchorCtr="0">
            <a:no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Vodafone Lt" panose="020B060604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0B60-7AF1-BA4F-8956-31372DACF9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75" y="4547241"/>
            <a:ext cx="1188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AD">
    <p:bg>
      <p:bgPr>
        <a:gradFill flip="none" rotWithShape="1">
          <a:gsLst>
            <a:gs pos="20000">
              <a:srgbClr val="820000"/>
            </a:gs>
            <a:gs pos="100000">
              <a:schemeClr val="accent1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6AEC778-F4C3-C99B-1A8A-1E4279F0CC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106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AEC778-F4C3-C99B-1A8A-1E4279F0C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1851750"/>
            <a:ext cx="6840000" cy="1440000"/>
          </a:xfrm>
        </p:spPr>
        <p:txBody>
          <a:bodyPr vert="horz" anchor="ctr" anchorCtr="1">
            <a:noAutofit/>
          </a:bodyPr>
          <a:lstStyle>
            <a:lvl1pPr algn="ctr" rtl="0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02BC2-6DCB-4942-B518-B8305FCAA4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2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Y">
    <p:bg>
      <p:bgPr>
        <a:solidFill>
          <a:srgbClr val="252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55ECD4B-9BEA-2E22-8353-E56BF8557E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063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5ECD4B-9BEA-2E22-8353-E56BF8557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1851750"/>
            <a:ext cx="6840000" cy="1440000"/>
          </a:xfrm>
        </p:spPr>
        <p:txBody>
          <a:bodyPr vert="horz" anchor="ctr" anchorCtr="1">
            <a:noAutofit/>
          </a:bodyPr>
          <a:lstStyle>
            <a:lvl1pPr algn="ctr" rtl="0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DEAEB-88CF-5C47-91E5-2870713B18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D17A67A-5C84-1560-71A7-600A545634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9645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17A67A-5C84-1560-71A7-600A54563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1851750"/>
            <a:ext cx="6840000" cy="1440000"/>
          </a:xfrm>
        </p:spPr>
        <p:txBody>
          <a:bodyPr vert="horz" anchor="ctr" anchorCtr="1">
            <a:noAutofit/>
          </a:bodyPr>
          <a:lstStyle>
            <a:lvl1pPr algn="ctr" rtl="0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FE641-D101-EA4E-9FEF-0C22A0D166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75B6B43-38FB-EA4E-09AC-6F21C235F0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619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5B6B43-38FB-EA4E-09AC-6F21C235F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6" y="205979"/>
            <a:ext cx="6538913" cy="667479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6" y="873458"/>
            <a:ext cx="8642350" cy="360329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804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C738422-7824-2334-FB35-7C88FCD78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309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738422-7824-2334-FB35-7C88FCD78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79951" y="873126"/>
            <a:ext cx="4213225" cy="3603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250826" y="873126"/>
            <a:ext cx="4213225" cy="36036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33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5987907-9241-3518-F6CE-A3D9FF7D00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741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987907-9241-3518-F6CE-A3D9FF7D0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4679951" y="876300"/>
            <a:ext cx="4213225" cy="360045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e-DE" dirty="0"/>
              <a:t>Diagramm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15D5B-3072-EC4E-89A6-AF67ED2243E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50826" y="879476"/>
            <a:ext cx="4213225" cy="359727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565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BDCBB2F-63A5-E6BE-08D6-90D6692E29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03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DCBB2F-63A5-E6BE-08D6-90D6692E29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4911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004062-D149-B812-D583-48A753659F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4763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004062-D149-B812-D583-48A753659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27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98388AC-CABB-E9B6-63E1-589AED06B4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8593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8388AC-CABB-E9B6-63E1-589AED06B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608401" y="266701"/>
            <a:ext cx="5927199" cy="4445399"/>
          </a:xfrm>
          <a:solidFill>
            <a:schemeClr val="tx1"/>
          </a:solidFill>
        </p:spPr>
        <p:txBody>
          <a:bodyPr lIns="72000" tIns="72000"/>
          <a:lstStyle>
            <a:lvl1pPr marL="0" indent="0" rtl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Insert 4x3 </a:t>
            </a:r>
            <a:r>
              <a:rPr lang="de-DE" dirty="0" err="1"/>
              <a:t>video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73D41-657A-FC4E-9B43-C98AA0C6E4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7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E7BC68C-FB4D-6BCA-85F3-F7B05C7BA4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23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BC68C-FB4D-6BCA-85F3-F7B05C7BA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22326" y="266400"/>
            <a:ext cx="7499351" cy="4218385"/>
          </a:xfrm>
          <a:solidFill>
            <a:schemeClr val="tx1"/>
          </a:solidFill>
        </p:spPr>
        <p:txBody>
          <a:bodyPr lIns="72000" tIns="72000"/>
          <a:lstStyle>
            <a:lvl1pPr marL="0" indent="0" rtl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Insert 16x9 </a:t>
            </a:r>
            <a:r>
              <a:rPr lang="de-DE" dirty="0" err="1"/>
              <a:t>video</a:t>
            </a:r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983CA-FED8-1646-A75D-9A5832006D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8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usiness 06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C7E7358-5A18-2469-BE2D-8AB580E542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392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7E7358-5A18-2469-BE2D-8AB580E54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E29464C-F365-4D4E-8D49-EE3149C162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0825" y="285208"/>
            <a:ext cx="4213225" cy="721268"/>
          </a:xfrm>
        </p:spPr>
        <p:txBody>
          <a:bodyPr vert="horz" anchor="t" anchorCtr="0">
            <a:noAutofit/>
          </a:bodyPr>
          <a:lstStyle>
            <a:lvl1pPr algn="l" rtl="0">
              <a:lnSpc>
                <a:spcPct val="85000"/>
              </a:lnSpc>
              <a:defRPr sz="26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5" y="1184426"/>
            <a:ext cx="2087880" cy="682887"/>
          </a:xfrm>
        </p:spPr>
        <p:txBody>
          <a:bodyPr anchor="t" anchorCtr="0">
            <a:no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Vodafone Lt" panose="020B060604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86AE0-2FF5-F543-BD39-1EAF6417AC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75" y="4547241"/>
            <a:ext cx="1188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38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16x9 Video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C9C1156-5837-11EF-53D2-53C103864D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1223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9C1156-5837-11EF-53D2-53C103864D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72000" tIns="72000"/>
          <a:lstStyle>
            <a:lvl1pPr marL="0" indent="0" rtl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Insert </a:t>
            </a:r>
            <a:r>
              <a:rPr lang="de-DE" dirty="0" err="1"/>
              <a:t>full</a:t>
            </a:r>
            <a:r>
              <a:rPr lang="de-DE" dirty="0"/>
              <a:t> frame 16x9 </a:t>
            </a:r>
            <a:r>
              <a:rPr lang="de-DE" dirty="0" err="1"/>
              <a:t>video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156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F Business GRAD">
    <p:bg>
      <p:bgPr>
        <a:gradFill>
          <a:gsLst>
            <a:gs pos="20000">
              <a:srgbClr val="820000"/>
            </a:gs>
            <a:gs pos="100000">
              <a:schemeClr val="accent1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F5CF4-E0EE-344C-9718-8492D37AB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1751" y="1689101"/>
            <a:ext cx="14605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5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F Business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0F4C7-F503-0343-A961-D066F41F5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1751" y="1689101"/>
            <a:ext cx="14605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241996F-2B70-1BB2-797D-D386846FC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1659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41996F-2B70-1BB2-797D-D386846FC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50830" y="680085"/>
            <a:ext cx="8177129" cy="3796666"/>
          </a:xfrm>
        </p:spPr>
        <p:txBody>
          <a:bodyPr/>
          <a:lstStyle>
            <a:lvl1pPr marL="174601" indent="-174601" rtl="0">
              <a:spcAft>
                <a:spcPts val="800"/>
              </a:spcAft>
              <a:defRPr>
                <a:solidFill>
                  <a:schemeClr val="bg2"/>
                </a:solidFill>
              </a:defRPr>
            </a:lvl1pPr>
            <a:lvl2pPr rtl="0">
              <a:defRPr>
                <a:solidFill>
                  <a:schemeClr val="bg2"/>
                </a:solidFill>
              </a:defRPr>
            </a:lvl2pPr>
            <a:lvl3pPr rtl="0">
              <a:defRPr>
                <a:solidFill>
                  <a:schemeClr val="bg2"/>
                </a:solidFill>
              </a:defRPr>
            </a:lvl3pPr>
            <a:lvl4pPr rtl="0">
              <a:defRPr>
                <a:solidFill>
                  <a:schemeClr val="bg2"/>
                </a:solidFill>
              </a:defRPr>
            </a:lvl4pPr>
            <a:lvl5pPr rtl="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15202-A341-4495-B9FA-4415704DE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31" y="205980"/>
            <a:ext cx="8177129" cy="393832"/>
          </a:xfrm>
        </p:spPr>
        <p:txBody>
          <a:bodyPr vert="horz"/>
          <a:lstStyle>
            <a:lvl1pPr rtl="0">
              <a:defRPr b="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AutoShape 11"/>
          <p:cNvSpPr>
            <a:spLocks noChangeAspect="1" noChangeArrowheads="1"/>
          </p:cNvSpPr>
          <p:nvPr userDrawn="1"/>
        </p:nvSpPr>
        <p:spPr bwMode="gray">
          <a:xfrm>
            <a:off x="159423" y="4570038"/>
            <a:ext cx="307679" cy="307801"/>
          </a:xfrm>
          <a:custGeom>
            <a:avLst/>
            <a:gdLst/>
            <a:ahLst/>
            <a:cxnLst/>
            <a:rect l="l" t="t" r="r" b="b"/>
            <a:pathLst>
              <a:path w="621558" h="621802">
                <a:moveTo>
                  <a:pt x="182770" y="128020"/>
                </a:moveTo>
                <a:lnTo>
                  <a:pt x="332403" y="310900"/>
                </a:lnTo>
                <a:lnTo>
                  <a:pt x="182770" y="493780"/>
                </a:lnTo>
                <a:lnTo>
                  <a:pt x="342002" y="493780"/>
                </a:lnTo>
                <a:lnTo>
                  <a:pt x="491635" y="310900"/>
                </a:lnTo>
                <a:lnTo>
                  <a:pt x="342002" y="128020"/>
                </a:lnTo>
                <a:close/>
                <a:moveTo>
                  <a:pt x="310779" y="0"/>
                </a:moveTo>
                <a:cubicBezTo>
                  <a:pt x="482418" y="0"/>
                  <a:pt x="621558" y="139195"/>
                  <a:pt x="621558" y="310901"/>
                </a:cubicBezTo>
                <a:cubicBezTo>
                  <a:pt x="621558" y="482607"/>
                  <a:pt x="482418" y="621802"/>
                  <a:pt x="310779" y="621802"/>
                </a:cubicBezTo>
                <a:cubicBezTo>
                  <a:pt x="139140" y="621802"/>
                  <a:pt x="0" y="482607"/>
                  <a:pt x="0" y="310901"/>
                </a:cubicBezTo>
                <a:cubicBezTo>
                  <a:pt x="0" y="139195"/>
                  <a:pt x="139140" y="0"/>
                  <a:pt x="3107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rIns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de-DE" sz="933" kern="0" dirty="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49" y="4586799"/>
            <a:ext cx="7927606" cy="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5975" tIns="0" rIns="95975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553747" y="4536971"/>
            <a:ext cx="7856453" cy="416541"/>
          </a:xfrm>
        </p:spPr>
        <p:txBody>
          <a:bodyPr anchor="ctr"/>
          <a:lstStyle>
            <a:lvl1pPr marL="0" indent="0" rtl="0">
              <a:spcAft>
                <a:spcPts val="80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6" y="4547241"/>
            <a:ext cx="396335" cy="396000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7483DE59-EC60-40E1-95D7-CF7126F4CE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97536" y="4970661"/>
            <a:ext cx="171522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 rtl="0"/>
            <a:fld id="{42C328C1-A84F-4A39-A664-DBA00541A8C6}" type="slidenum">
              <a:rPr lang="de-DE" sz="800" baseline="0" smtClean="0">
                <a:solidFill>
                  <a:srgbClr val="808080"/>
                </a:solidFill>
                <a:latin typeface="+mn-lt"/>
              </a:rPr>
              <a:pPr algn="r" rtl="0"/>
              <a:t>‹Nr.›</a:t>
            </a:fld>
            <a:endParaRPr lang="de-DE" sz="8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67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42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655E5CE-532B-BD4E-0845-111EB6509A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0624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55E5CE-532B-BD4E-0845-111EB6509A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199" y="1081653"/>
            <a:ext cx="7810718" cy="3577660"/>
          </a:xfrm>
        </p:spPr>
        <p:txBody>
          <a:bodyPr vert="horz" lIns="0" tIns="0" rIns="0" bIns="0" rtlCol="0" anchor="t" anchorCtr="0">
            <a:noAutofit/>
          </a:bodyPr>
          <a:lstStyle>
            <a:lvl1pPr rtl="0">
              <a:defRPr lang="en-US" dirty="0" smtClean="0"/>
            </a:lvl1pPr>
            <a:lvl2pPr rtl="0">
              <a:defRPr lang="en-US" dirty="0" smtClean="0"/>
            </a:lvl2pPr>
            <a:lvl3pPr rtl="0"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1" y="205977"/>
            <a:ext cx="7810716" cy="875675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r>
              <a:rPr lang="de-DE"/>
              <a:t>Insert Confidentiality Level in slide footer 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50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8E24510-BAFC-3230-1456-77771BD8AB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0227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E24510-BAFC-3230-1456-77771BD8AB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0825" y="205978"/>
            <a:ext cx="6538913" cy="667479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07368F5-E43E-7644-B2C0-CD46918E1917}" type="datetime4">
              <a:rPr lang="de-DE" smtClean="0"/>
              <a:pPr/>
              <a:t>11. Dezember 2024</a:t>
            </a:fld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250825" y="873457"/>
            <a:ext cx="8642350" cy="360329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869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7AE7941-1E07-FEE9-38A5-7FBB029960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1132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AE7941-1E07-FEE9-38A5-7FBB029960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Insert Confidentiality Level in slide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498EC4B5-C5C0-4868-8B1B-C1C1A69B394D}" type="datetime3">
              <a:rPr lang="de-DE" smtClean="0"/>
              <a:pPr/>
              <a:t>11/12/24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72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usiness 07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E87C06C-8A05-7FE1-1AA3-7E6EE43FB3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4719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87C06C-8A05-7FE1-1AA3-7E6EE43FB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2B661B3-6C70-2545-B622-D504D80B26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0825" y="285208"/>
            <a:ext cx="4213225" cy="721268"/>
          </a:xfrm>
        </p:spPr>
        <p:txBody>
          <a:bodyPr vert="horz" anchor="t" anchorCtr="0">
            <a:noAutofit/>
          </a:bodyPr>
          <a:lstStyle>
            <a:lvl1pPr algn="l" rtl="0">
              <a:lnSpc>
                <a:spcPct val="85000"/>
              </a:lnSpc>
              <a:defRPr sz="26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4" y="1184401"/>
            <a:ext cx="2087880" cy="682887"/>
          </a:xfrm>
        </p:spPr>
        <p:txBody>
          <a:bodyPr anchor="t" anchorCtr="0">
            <a:no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Vodafone Lt" panose="020B060604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717F0-3483-804E-8F5B-17BF62D5238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75" y="4547241"/>
            <a:ext cx="1188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usiness 1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64C4539-74B6-8303-5CD8-2A728D091C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5893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4C4539-74B6-8303-5CD8-2A728D091C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87D46AA-0AD7-2C4C-AF6D-44841AA91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0825" y="285208"/>
            <a:ext cx="4213225" cy="721268"/>
          </a:xfrm>
        </p:spPr>
        <p:txBody>
          <a:bodyPr vert="horz" anchor="t" anchorCtr="0">
            <a:noAutofit/>
          </a:bodyPr>
          <a:lstStyle>
            <a:lvl1pPr algn="l" rtl="0">
              <a:lnSpc>
                <a:spcPct val="85000"/>
              </a:lnSpc>
              <a:defRPr sz="26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5" y="1184426"/>
            <a:ext cx="2087880" cy="682887"/>
          </a:xfrm>
        </p:spPr>
        <p:txBody>
          <a:bodyPr anchor="t" anchorCtr="0">
            <a:no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Vodafone Lt" panose="020B060604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7C215-C8A7-DD43-9738-A38B5E1696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75" y="4547241"/>
            <a:ext cx="1188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usiness 1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913B09B-1C5B-6B41-A4F9-5BDB870CD0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8854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13B09B-1C5B-6B41-A4F9-5BDB870CD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350D3BD-F983-4141-ADCC-8672B0696D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0825" y="285208"/>
            <a:ext cx="4213225" cy="721268"/>
          </a:xfrm>
        </p:spPr>
        <p:txBody>
          <a:bodyPr vert="horz" anchor="t" anchorCtr="0">
            <a:noAutofit/>
          </a:bodyPr>
          <a:lstStyle>
            <a:lvl1pPr algn="l" rtl="0">
              <a:lnSpc>
                <a:spcPct val="85000"/>
              </a:lnSpc>
              <a:defRPr sz="26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4" y="1184401"/>
            <a:ext cx="2087880" cy="682887"/>
          </a:xfrm>
        </p:spPr>
        <p:txBody>
          <a:bodyPr anchor="t" anchorCtr="0">
            <a:no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Vodafone Lt" panose="020B060604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9DCB0-66C7-4F4D-8BCA-5C76F3CD8E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75" y="4547241"/>
            <a:ext cx="1188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usiness 15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1D3A670-B796-88F0-BE20-3AF1B2DC4F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1160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D3A670-B796-88F0-BE20-3AF1B2DC4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73AFB8-ADE8-EB4A-B754-FD1C9F92B1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0825" y="285208"/>
            <a:ext cx="4213225" cy="721268"/>
          </a:xfrm>
        </p:spPr>
        <p:txBody>
          <a:bodyPr vert="horz" anchor="t" anchorCtr="0">
            <a:noAutofit/>
          </a:bodyPr>
          <a:lstStyle>
            <a:lvl1pPr algn="l" rtl="0">
              <a:lnSpc>
                <a:spcPct val="85000"/>
              </a:lnSpc>
              <a:defRPr sz="26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4" y="1184401"/>
            <a:ext cx="2087880" cy="682887"/>
          </a:xfrm>
        </p:spPr>
        <p:txBody>
          <a:bodyPr anchor="t" anchorCtr="0">
            <a:noAutofit/>
          </a:bodyPr>
          <a:lstStyle>
            <a:lvl1pPr marL="0" indent="0" algn="l" rtl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Vodafone Lt" panose="020B060604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ADDEE-29B0-F249-8E36-ED24227AAB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75" y="4547241"/>
            <a:ext cx="118800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AD NUMBERED">
    <p:bg>
      <p:bgPr>
        <a:gradFill flip="none" rotWithShape="1">
          <a:gsLst>
            <a:gs pos="20000">
              <a:srgbClr val="820000"/>
            </a:gs>
            <a:gs pos="100000">
              <a:schemeClr val="accent1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43D814F-0AD3-D06A-E48E-A0C7B0A108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599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3D814F-0AD3-D06A-E48E-A0C7B0A108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818" y="270834"/>
            <a:ext cx="4428132" cy="986466"/>
          </a:xfrm>
        </p:spPr>
        <p:txBody>
          <a:bodyPr vert="horz" anchor="t" anchorCtr="0">
            <a:noAutofit/>
          </a:bodyPr>
          <a:lstStyle>
            <a:lvl1pPr rtl="0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819" y="2817085"/>
            <a:ext cx="4113477" cy="1895015"/>
          </a:xfrm>
        </p:spPr>
        <p:txBody>
          <a:bodyPr/>
          <a:lstStyle>
            <a:lvl1pPr marL="12700" indent="0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3500" b="1" kern="1200" spc="-400" baseline="0" dirty="0">
                <a:ln w="19050">
                  <a:solidFill>
                    <a:schemeClr val="bg1"/>
                  </a:solidFill>
                </a:ln>
                <a:noFill/>
                <a:latin typeface="Vodafone Rg"/>
                <a:ea typeface="+mn-ea"/>
                <a:cs typeface="Vodafone Rg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C26B0-CCF2-F648-A798-0EE991C3DA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Y NUMBERED">
    <p:bg>
      <p:bgPr>
        <a:solidFill>
          <a:srgbClr val="2528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FC0A35C-1761-DFCC-5837-FABA93622D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4052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C0A35C-1761-DFCC-5837-FABA93622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818" y="270834"/>
            <a:ext cx="4428132" cy="986466"/>
          </a:xfrm>
        </p:spPr>
        <p:txBody>
          <a:bodyPr vert="horz" anchor="t" anchorCtr="0">
            <a:noAutofit/>
          </a:bodyPr>
          <a:lstStyle>
            <a:lvl1pPr rtl="0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819" y="2817085"/>
            <a:ext cx="4113477" cy="1895015"/>
          </a:xfrm>
        </p:spPr>
        <p:txBody>
          <a:bodyPr/>
          <a:lstStyle>
            <a:lvl1pPr marL="12700" indent="0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3500" b="1" kern="1200" spc="-400" baseline="0" dirty="0">
                <a:ln w="19050">
                  <a:solidFill>
                    <a:schemeClr val="bg1"/>
                  </a:solidFill>
                </a:ln>
                <a:noFill/>
                <a:latin typeface="Vodafone Rg"/>
                <a:ea typeface="+mn-ea"/>
                <a:cs typeface="Vodafone Rg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3897F5-F561-5B4E-850F-6435E6A817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NUMBE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C01A266-2D69-AC2D-D13D-32B44DFC3A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3897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01A266-2D69-AC2D-D13D-32B44DFC3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818" y="270834"/>
            <a:ext cx="4428132" cy="986466"/>
          </a:xfrm>
        </p:spPr>
        <p:txBody>
          <a:bodyPr vert="horz" anchor="t" anchorCtr="0">
            <a:noAutofit/>
          </a:bodyPr>
          <a:lstStyle>
            <a:lvl1pPr rtl="0">
              <a:lnSpc>
                <a:spcPct val="85000"/>
              </a:lnSpc>
              <a:defRPr sz="36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1819" y="2817085"/>
            <a:ext cx="4113477" cy="1895015"/>
          </a:xfrm>
        </p:spPr>
        <p:txBody>
          <a:bodyPr/>
          <a:lstStyle>
            <a:lvl1pPr marL="12700" indent="0" algn="l" defTabSz="91437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3500" b="1" kern="1200" spc="-400" baseline="0" dirty="0">
                <a:ln w="19050">
                  <a:solidFill>
                    <a:schemeClr val="bg1"/>
                  </a:solidFill>
                </a:ln>
                <a:noFill/>
                <a:latin typeface="Vodafone Rg"/>
                <a:ea typeface="+mn-ea"/>
                <a:cs typeface="Vodafone Rg"/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DCB6E0-1124-2648-9A9A-2536D85760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7B8A668-324E-A0A1-B938-4FBE2A7875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54474346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416" imgH="416" progId="TCLayout.ActiveDocument.1">
                  <p:embed/>
                </p:oleObj>
              </mc:Choice>
              <mc:Fallback>
                <p:oleObj name="think-cell Folie" r:id="rId29" imgW="416" imgH="41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B8A668-324E-A0A1-B938-4FBE2A7875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5979"/>
            <a:ext cx="8635526" cy="667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873458"/>
            <a:ext cx="5886450" cy="3603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6" y="4713137"/>
            <a:ext cx="41341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800">
                <a:solidFill>
                  <a:schemeClr val="tx1"/>
                </a:solidFill>
                <a:latin typeface="Vodafone Lt" panose="020B0606040202020204" pitchFamily="34" charset="0"/>
              </a:defRPr>
            </a:lvl1pPr>
          </a:lstStyle>
          <a:p>
            <a:fld id="{72A83A2B-3358-44F8-83A0-4598795D8F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3395" y="4712100"/>
            <a:ext cx="208788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lang="en-IE" sz="800" kern="1200" dirty="0">
                <a:solidFill>
                  <a:schemeClr val="tx1"/>
                </a:solidFill>
                <a:latin typeface="Vodafone Lt" panose="020B0606040202020204" pitchFamily="34" charset="0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6" y="4712100"/>
            <a:ext cx="156790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rtl="0">
              <a:defRPr lang="en-GB" sz="800" smtClean="0">
                <a:latin typeface="Vodafone Lt" panose="020B060604020202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98DC4-8798-1246-BB65-D4FF449CFE78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41" y="4547241"/>
            <a:ext cx="396335" cy="396000"/>
          </a:xfrm>
          <a:prstGeom prst="rect">
            <a:avLst/>
          </a:prstGeom>
        </p:spPr>
      </p:pic>
      <p:sp>
        <p:nvSpPr>
          <p:cNvPr id="8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A30BE96D-CA76-FD6A-71A3-DD3A98ECE954}"/>
              </a:ext>
            </a:extLst>
          </p:cNvPr>
          <p:cNvSpPr txBox="1"/>
          <p:nvPr userDrawn="1"/>
        </p:nvSpPr>
        <p:spPr>
          <a:xfrm>
            <a:off x="1" y="4985196"/>
            <a:ext cx="464777" cy="158305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de-DE" sz="525" dirty="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52865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  <p:sldLayoutId id="2147483860" r:id="rId26"/>
  </p:sldLayoutIdLst>
  <p:hf sldNum="0" hdr="0" ftr="0" dt="0"/>
  <p:txStyles>
    <p:titleStyle>
      <a:lvl1pPr algn="l" defTabSz="914378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38110" indent="-138110" algn="l" defTabSz="91437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347654" indent="-147635" algn="l" defTabSz="914378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385754" indent="146046" algn="l" defTabSz="914378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717532" indent="-150809" algn="l" defTabSz="914378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8" indent="-161921" algn="l" defTabSz="914378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8">
          <p15:clr>
            <a:srgbClr val="F26B43"/>
          </p15:clr>
        </p15:guide>
        <p15:guide id="3" orient="horz" pos="2820">
          <p15:clr>
            <a:srgbClr val="F26B43"/>
          </p15:clr>
        </p15:guide>
        <p15:guide id="4" pos="5602">
          <p15:clr>
            <a:srgbClr val="F26B43"/>
          </p15:clr>
        </p15:guide>
        <p15:guide id="5" pos="2812">
          <p15:clr>
            <a:srgbClr val="F26B43"/>
          </p15:clr>
        </p15:guide>
        <p15:guide id="6" pos="2948">
          <p15:clr>
            <a:srgbClr val="F26B43"/>
          </p15:clr>
        </p15:guide>
        <p15:guide id="7" orient="horz" pos="5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6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5.xml"/><Relationship Id="rId6" Type="http://schemas.openxmlformats.org/officeDocument/2006/relationships/image" Target="../media/image46.emf"/><Relationship Id="rId11" Type="http://schemas.microsoft.com/office/2007/relationships/hdphoto" Target="../media/hdphoto3.wdp"/><Relationship Id="rId5" Type="http://schemas.openxmlformats.org/officeDocument/2006/relationships/image" Target="../media/image3.e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55.svg"/><Relationship Id="rId12" Type="http://schemas.openxmlformats.org/officeDocument/2006/relationships/image" Target="../media/image59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hyperlink" Target="mailto:anna.seidel@vodafone.com" TargetMode="External"/><Relationship Id="rId4" Type="http://schemas.openxmlformats.org/officeDocument/2006/relationships/image" Target="../media/image52.emf"/><Relationship Id="rId9" Type="http://schemas.openxmlformats.org/officeDocument/2006/relationships/image" Target="../media/image57.svg"/><Relationship Id="rId14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7.xml"/><Relationship Id="rId6" Type="http://schemas.openxmlformats.org/officeDocument/2006/relationships/image" Target="../media/image13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3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0.xml"/><Relationship Id="rId6" Type="http://schemas.openxmlformats.org/officeDocument/2006/relationships/image" Target="../media/image2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0.bin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4.png"/><Relationship Id="rId1" Type="http://schemas.openxmlformats.org/officeDocument/2006/relationships/tags" Target="../tags/tag3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3.emf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2.xml"/><Relationship Id="rId6" Type="http://schemas.openxmlformats.org/officeDocument/2006/relationships/image" Target="../media/image3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em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3.xml"/><Relationship Id="rId6" Type="http://schemas.openxmlformats.org/officeDocument/2006/relationships/image" Target="../media/image39.emf"/><Relationship Id="rId11" Type="http://schemas.openxmlformats.org/officeDocument/2006/relationships/image" Target="../media/image43.png"/><Relationship Id="rId5" Type="http://schemas.openxmlformats.org/officeDocument/2006/relationships/image" Target="../media/image3.emf"/><Relationship Id="rId10" Type="http://schemas.openxmlformats.org/officeDocument/2006/relationships/image" Target="../media/image42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4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C4F25DC-630B-F82C-99E7-370A580501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8130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4F25DC-630B-F82C-99E7-370A58050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540254E-96E1-1A7D-4737-D261BA391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e-DE" dirty="0"/>
              <a:t>Vodafone Business</a:t>
            </a:r>
            <a:br>
              <a:rPr lang="de-DE" dirty="0"/>
            </a:br>
            <a:r>
              <a:rPr lang="de-DE" dirty="0"/>
              <a:t>Operator Connect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5197A0-D8E3-5F78-4329-B0D74D7B6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4" y="1184426"/>
            <a:ext cx="2507616" cy="682887"/>
          </a:xfrm>
        </p:spPr>
        <p:txBody>
          <a:bodyPr/>
          <a:lstStyle/>
          <a:p>
            <a:r>
              <a:rPr lang="de-DE" dirty="0"/>
              <a:t>Bereitstellung externer Telefonie für Microsoft Teams.</a:t>
            </a:r>
          </a:p>
        </p:txBody>
      </p:sp>
    </p:spTree>
    <p:extLst>
      <p:ext uri="{BB962C8B-B14F-4D97-AF65-F5344CB8AC3E}">
        <p14:creationId xmlns:p14="http://schemas.microsoft.com/office/powerpoint/2010/main" val="381856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BAB62D8-E5EF-0A44-9811-89226A839B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474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AB62D8-E5EF-0A44-9811-89226A83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Rectangle 127">
            <a:extLst>
              <a:ext uri="{FF2B5EF4-FFF2-40B4-BE49-F238E27FC236}">
                <a16:creationId xmlns:a16="http://schemas.microsoft.com/office/drawing/2014/main" id="{49959A24-E1F9-4B47-AFB2-1BED0E3D1456}"/>
              </a:ext>
            </a:extLst>
          </p:cNvPr>
          <p:cNvSpPr/>
          <p:nvPr/>
        </p:nvSpPr>
        <p:spPr>
          <a:xfrm>
            <a:off x="0" y="0"/>
            <a:ext cx="9153025" cy="51435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04E1632-1849-3A49-BF9F-A44D5A55B78D}"/>
              </a:ext>
            </a:extLst>
          </p:cNvPr>
          <p:cNvSpPr/>
          <p:nvPr/>
        </p:nvSpPr>
        <p:spPr>
          <a:xfrm>
            <a:off x="-15849" y="0"/>
            <a:ext cx="3190293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7B928E-829C-E745-A257-480A52876628}"/>
              </a:ext>
            </a:extLst>
          </p:cNvPr>
          <p:cNvSpPr txBox="1"/>
          <p:nvPr/>
        </p:nvSpPr>
        <p:spPr>
          <a:xfrm>
            <a:off x="509192" y="-548640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9DC28A0E-8B90-8D4A-9FF8-A1E3EC930650}"/>
              </a:ext>
            </a:extLst>
          </p:cNvPr>
          <p:cNvSpPr txBox="1">
            <a:spLocks/>
          </p:cNvSpPr>
          <p:nvPr/>
        </p:nvSpPr>
        <p:spPr>
          <a:xfrm>
            <a:off x="231999" y="924014"/>
            <a:ext cx="2689354" cy="19853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endParaRPr lang="de-DE" sz="2000" b="0" dirty="0">
              <a:solidFill>
                <a:schemeClr val="tx1"/>
              </a:solidFill>
            </a:endParaRPr>
          </a:p>
          <a:p>
            <a:endParaRPr lang="de-DE" sz="2000" b="0" dirty="0">
              <a:solidFill>
                <a:schemeClr val="tx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</a:rPr>
              <a:t>Starke Erfahrung und Expertise in Unified Communications.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de-DE" sz="2000" b="0" dirty="0">
              <a:solidFill>
                <a:schemeClr val="tx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chemeClr val="tx1"/>
                </a:solidFill>
              </a:rPr>
              <a:t>Insbesondere in der Zusammenführung von Microsoft Teams und Telefonie zu einer gesamtheitlichen Lösung. 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B0BD7942-970E-3E40-B63A-0DE641A4C4FD}"/>
              </a:ext>
            </a:extLst>
          </p:cNvPr>
          <p:cNvSpPr txBox="1">
            <a:spLocks/>
          </p:cNvSpPr>
          <p:nvPr/>
        </p:nvSpPr>
        <p:spPr>
          <a:xfrm>
            <a:off x="2980876" y="2374957"/>
            <a:ext cx="1399250" cy="534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38113" indent="-13811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1pPr>
            <a:lvl2pPr marL="347663" indent="-147638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2pPr>
            <a:lvl3pPr marL="385763" indent="1460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sz="1400" kern="1200">
                <a:solidFill>
                  <a:schemeClr val="tx1"/>
                </a:solidFill>
                <a:latin typeface="Vodafone Rg" pitchFamily="34" charset="0"/>
                <a:ea typeface="+mn-ea"/>
                <a:cs typeface="+mn-cs"/>
              </a:defRPr>
            </a:lvl3pPr>
            <a:lvl4pPr marL="717550" indent="-1508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619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0000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0" name="Title 11"/>
          <p:cNvSpPr>
            <a:spLocks noGrp="1"/>
          </p:cNvSpPr>
          <p:nvPr>
            <p:ph type="title"/>
          </p:nvPr>
        </p:nvSpPr>
        <p:spPr>
          <a:xfrm>
            <a:off x="250825" y="205978"/>
            <a:ext cx="3787261" cy="667479"/>
          </a:xfrm>
        </p:spPr>
        <p:txBody>
          <a:bodyPr vert="horz"/>
          <a:lstStyle/>
          <a:p>
            <a:pPr lvl="0"/>
            <a:r>
              <a:rPr lang="de-DE" dirty="0"/>
              <a:t>Wieso Vodafone?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91600" y="4254364"/>
            <a:ext cx="2595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43">
              <a:defRPr/>
            </a:pPr>
            <a:r>
              <a:rPr lang="de-DE" sz="1400" dirty="0">
                <a:solidFill>
                  <a:srgbClr val="E60000"/>
                </a:solidFill>
              </a:rPr>
              <a:t>Ihr verlässlicher Partner für </a:t>
            </a:r>
          </a:p>
          <a:p>
            <a:pPr lvl="0" algn="ctr" defTabSz="914343">
              <a:defRPr/>
            </a:pPr>
            <a:r>
              <a:rPr lang="de-DE" sz="1400" b="1" dirty="0">
                <a:solidFill>
                  <a:srgbClr val="E60000"/>
                </a:solidFill>
              </a:rPr>
              <a:t>Microsoft Teams &amp; Telefonie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787C8F-E5A7-C749-9233-8D0FFAB4E07E}"/>
              </a:ext>
            </a:extLst>
          </p:cNvPr>
          <p:cNvCxnSpPr>
            <a:cxnSpLocks/>
          </p:cNvCxnSpPr>
          <p:nvPr/>
        </p:nvCxnSpPr>
        <p:spPr>
          <a:xfrm flipH="1">
            <a:off x="4625806" y="3484422"/>
            <a:ext cx="632526" cy="550380"/>
          </a:xfrm>
          <a:prstGeom prst="line">
            <a:avLst/>
          </a:prstGeom>
          <a:ln w="12700">
            <a:solidFill>
              <a:srgbClr val="E60000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787C8F-E5A7-C749-9233-8D0FFAB4E07E}"/>
              </a:ext>
            </a:extLst>
          </p:cNvPr>
          <p:cNvCxnSpPr>
            <a:cxnSpLocks/>
          </p:cNvCxnSpPr>
          <p:nvPr/>
        </p:nvCxnSpPr>
        <p:spPr>
          <a:xfrm>
            <a:off x="7236844" y="3547655"/>
            <a:ext cx="514916" cy="461356"/>
          </a:xfrm>
          <a:prstGeom prst="line">
            <a:avLst/>
          </a:prstGeom>
          <a:ln w="12700">
            <a:solidFill>
              <a:srgbClr val="E60000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B787C8F-E5A7-C749-9233-8D0FFAB4E07E}"/>
              </a:ext>
            </a:extLst>
          </p:cNvPr>
          <p:cNvCxnSpPr>
            <a:cxnSpLocks/>
          </p:cNvCxnSpPr>
          <p:nvPr/>
        </p:nvCxnSpPr>
        <p:spPr>
          <a:xfrm flipH="1" flipV="1">
            <a:off x="4609957" y="1128442"/>
            <a:ext cx="3118401" cy="2862583"/>
          </a:xfrm>
          <a:prstGeom prst="line">
            <a:avLst/>
          </a:prstGeom>
          <a:ln w="12700">
            <a:solidFill>
              <a:srgbClr val="E60000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B787C8F-E5A7-C749-9233-8D0FFAB4E07E}"/>
              </a:ext>
            </a:extLst>
          </p:cNvPr>
          <p:cNvCxnSpPr>
            <a:cxnSpLocks/>
          </p:cNvCxnSpPr>
          <p:nvPr/>
        </p:nvCxnSpPr>
        <p:spPr>
          <a:xfrm flipV="1">
            <a:off x="4961602" y="1111645"/>
            <a:ext cx="2777241" cy="2607426"/>
          </a:xfrm>
          <a:prstGeom prst="line">
            <a:avLst/>
          </a:prstGeom>
          <a:ln w="12700">
            <a:solidFill>
              <a:srgbClr val="E60000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B78FA5A-593D-0547-9A3C-E7CE16062B6D}"/>
              </a:ext>
            </a:extLst>
          </p:cNvPr>
          <p:cNvGrpSpPr/>
          <p:nvPr/>
        </p:nvGrpSpPr>
        <p:grpSpPr>
          <a:xfrm>
            <a:off x="4618032" y="1010039"/>
            <a:ext cx="3146645" cy="3172807"/>
            <a:chOff x="4495127" y="1208446"/>
            <a:chExt cx="3146645" cy="317280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64263F-D5D6-B648-B02B-28803DFAA76E}"/>
                </a:ext>
              </a:extLst>
            </p:cNvPr>
            <p:cNvSpPr/>
            <p:nvPr/>
          </p:nvSpPr>
          <p:spPr>
            <a:xfrm>
              <a:off x="4495127" y="1211021"/>
              <a:ext cx="3146645" cy="314664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C01778-B2CF-C840-A0FD-87963AA50F2D}"/>
                </a:ext>
              </a:extLst>
            </p:cNvPr>
            <p:cNvSpPr/>
            <p:nvPr/>
          </p:nvSpPr>
          <p:spPr>
            <a:xfrm>
              <a:off x="4883467" y="1599361"/>
              <a:ext cx="2369965" cy="236996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34342B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9BF9B05-F2BF-6842-90B1-99DA00A5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100">
              <a:off x="5743553" y="1208446"/>
              <a:ext cx="406291" cy="40629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F295CA3-7A32-994A-856E-7992AB786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987288">
              <a:off x="5975541" y="3974962"/>
              <a:ext cx="406291" cy="406291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1EE154C-D5EF-4C4B-A7BC-584134DCCA2F}"/>
              </a:ext>
            </a:extLst>
          </p:cNvPr>
          <p:cNvSpPr txBox="1"/>
          <p:nvPr/>
        </p:nvSpPr>
        <p:spPr>
          <a:xfrm>
            <a:off x="8054107" y="987737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126E986-0A57-C34B-B66E-08287CCCE382}"/>
              </a:ext>
            </a:extLst>
          </p:cNvPr>
          <p:cNvSpPr txBox="1"/>
          <p:nvPr/>
        </p:nvSpPr>
        <p:spPr>
          <a:xfrm>
            <a:off x="7497217" y="4166673"/>
            <a:ext cx="45719" cy="144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E7F5CCE-7C0B-FD47-AB0D-5A918338A148}"/>
              </a:ext>
            </a:extLst>
          </p:cNvPr>
          <p:cNvSpPr/>
          <p:nvPr/>
        </p:nvSpPr>
        <p:spPr>
          <a:xfrm>
            <a:off x="3423930" y="350602"/>
            <a:ext cx="22128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4"/>
              </a:spcAft>
            </a:pPr>
            <a:r>
              <a:rPr lang="de-DE" sz="1100" b="1" dirty="0">
                <a:ea typeface="Calibri" panose="020F0502020204030204" pitchFamily="34" charset="0"/>
                <a:cs typeface="VodafoneRg-Bold"/>
              </a:rPr>
              <a:t>Beratung</a:t>
            </a:r>
            <a:r>
              <a:rPr lang="de-DE" sz="1100" dirty="0">
                <a:ea typeface="Calibri" panose="020F0502020204030204" pitchFamily="34" charset="0"/>
                <a:cs typeface="VodafoneRg-Bold"/>
              </a:rPr>
              <a:t> zu einer individuellen und ganzheitlichen Lösung.</a:t>
            </a:r>
            <a:endParaRPr lang="de-DE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DDDEF18-D436-874F-B0C1-6881AE0A7E70}"/>
              </a:ext>
            </a:extLst>
          </p:cNvPr>
          <p:cNvSpPr/>
          <p:nvPr/>
        </p:nvSpPr>
        <p:spPr>
          <a:xfrm>
            <a:off x="6877080" y="349100"/>
            <a:ext cx="19283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b="1" dirty="0"/>
              <a:t>Verlässliche Bereitstellung </a:t>
            </a:r>
            <a:r>
              <a:rPr lang="de-DE" sz="1100" dirty="0"/>
              <a:t>der Infrastruktur für eine optimale Telefonie Lösung mit Microsoft Teams.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99B730D-8ADD-5D40-AC51-DE43DDDC455E}"/>
              </a:ext>
            </a:extLst>
          </p:cNvPr>
          <p:cNvSpPr/>
          <p:nvPr/>
        </p:nvSpPr>
        <p:spPr>
          <a:xfrm>
            <a:off x="3423930" y="3658556"/>
            <a:ext cx="13951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/>
              <a:t>Reduzierter Aufwand </a:t>
            </a:r>
            <a:r>
              <a:rPr lang="de-DE" sz="1100" dirty="0"/>
              <a:t>durch automatische Integration der Rufnummern.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5BAA2CA-B0E7-6644-AD80-B7A30949854A}"/>
              </a:ext>
            </a:extLst>
          </p:cNvPr>
          <p:cNvSpPr/>
          <p:nvPr/>
        </p:nvSpPr>
        <p:spPr>
          <a:xfrm>
            <a:off x="4692032" y="1224005"/>
            <a:ext cx="872033" cy="8720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5BAA2CA-B0E7-6644-AD80-B7A30949854A}"/>
              </a:ext>
            </a:extLst>
          </p:cNvPr>
          <p:cNvSpPr/>
          <p:nvPr/>
        </p:nvSpPr>
        <p:spPr>
          <a:xfrm>
            <a:off x="6758034" y="1232546"/>
            <a:ext cx="872033" cy="8720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BAA2CA-B0E7-6644-AD80-B7A30949854A}"/>
              </a:ext>
            </a:extLst>
          </p:cNvPr>
          <p:cNvSpPr/>
          <p:nvPr/>
        </p:nvSpPr>
        <p:spPr>
          <a:xfrm>
            <a:off x="6758800" y="3060884"/>
            <a:ext cx="872033" cy="8720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5BAA2CA-B0E7-6644-AD80-B7A30949854A}"/>
              </a:ext>
            </a:extLst>
          </p:cNvPr>
          <p:cNvSpPr/>
          <p:nvPr/>
        </p:nvSpPr>
        <p:spPr>
          <a:xfrm>
            <a:off x="4696600" y="3060882"/>
            <a:ext cx="872033" cy="872035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44851" y="3530457"/>
            <a:ext cx="146061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b="1" dirty="0"/>
              <a:t>Alles aus</a:t>
            </a:r>
          </a:p>
          <a:p>
            <a:pPr algn="r"/>
            <a:r>
              <a:rPr lang="de-DE" sz="1100" b="1" dirty="0"/>
              <a:t>einer Hand</a:t>
            </a:r>
          </a:p>
          <a:p>
            <a:pPr algn="r"/>
            <a:r>
              <a:rPr lang="de-DE" sz="1100" dirty="0"/>
              <a:t>mit Internet,</a:t>
            </a:r>
          </a:p>
          <a:p>
            <a:pPr algn="r"/>
            <a:r>
              <a:rPr lang="de-DE" sz="1100" dirty="0"/>
              <a:t>Software Lizenzen und Telefonie-Infrastruktur.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244" y="1311818"/>
            <a:ext cx="663731" cy="663731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3ECD9A38-E74B-6047-A4D1-6D7E7AE847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836" y="367734"/>
            <a:ext cx="582232" cy="5003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635A920-E691-6742-91AE-35841CC3EA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06" y="3154987"/>
            <a:ext cx="698746" cy="696931"/>
          </a:xfrm>
          <a:prstGeom prst="rect">
            <a:avLst/>
          </a:prstGeom>
        </p:spPr>
      </p:pic>
      <p:pic>
        <p:nvPicPr>
          <p:cNvPr id="13" name="Grafik 12" descr="Ein Bild, das Kreis, Rad, Transport, Design enthält.&#10;&#10;Automatisch generierte Beschreibung">
            <a:extLst>
              <a:ext uri="{FF2B5EF4-FFF2-40B4-BE49-F238E27FC236}">
                <a16:creationId xmlns:a16="http://schemas.microsoft.com/office/drawing/2014/main" id="{2830BF43-6416-F5B6-7A89-C2068FCB8F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1111" y="1317422"/>
            <a:ext cx="712442" cy="712442"/>
          </a:xfrm>
          <a:prstGeom prst="rect">
            <a:avLst/>
          </a:prstGeom>
        </p:spPr>
      </p:pic>
      <p:pic>
        <p:nvPicPr>
          <p:cNvPr id="15" name="Grafik 14" descr="Ein Bild, das Schrift, Grafiken, Symbol, Kreis enthält.&#10;&#10;Automatisch generierte Beschreibung">
            <a:extLst>
              <a:ext uri="{FF2B5EF4-FFF2-40B4-BE49-F238E27FC236}">
                <a16:creationId xmlns:a16="http://schemas.microsoft.com/office/drawing/2014/main" id="{16EEB853-00E9-EAAE-DDF2-79E78BBFF6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71727" y="3164301"/>
            <a:ext cx="707338" cy="7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80670-BFEE-B2C3-CDF3-C3493BF6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1850872-516F-EE2E-9B6D-2F88844A3C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4" progId="TCLayout.ActiveDocument.1">
                  <p:embed/>
                </p:oleObj>
              </mc:Choice>
              <mc:Fallback>
                <p:oleObj name="think-cell Foli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850872-516F-EE2E-9B6D-2F88844A3C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8">
            <a:extLst>
              <a:ext uri="{FF2B5EF4-FFF2-40B4-BE49-F238E27FC236}">
                <a16:creationId xmlns:a16="http://schemas.microsoft.com/office/drawing/2014/main" id="{C4A1B7C7-C04F-1A7A-9E28-52739F21B414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20000">
                <a:srgbClr val="820000"/>
              </a:gs>
              <a:gs pos="100000">
                <a:schemeClr val="accent1"/>
              </a:gs>
            </a:gsLst>
            <a:lin ang="19800000" scaled="0"/>
          </a:gra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000" kern="1200" dirty="0">
              <a:solidFill>
                <a:srgbClr val="34342B"/>
              </a:solidFill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7972E3-0699-F5C1-EA03-C4DBCB2C3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265" y="4533641"/>
            <a:ext cx="1239082" cy="43229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05AF6C-E4A7-6C7B-998F-624ACD0F4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0702A1F-C4A2-934B-3E78-AE5AF6C4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9BEFA08-5FC1-A677-FDBE-351A3EB3B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724" y="2475887"/>
            <a:ext cx="310649" cy="3106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5C21EFC-EFA9-B0E3-84CC-19EF7DB2D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724" y="2124817"/>
            <a:ext cx="310649" cy="31064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406357E9-27E1-A575-FE9C-8BB5E41D801D}"/>
              </a:ext>
            </a:extLst>
          </p:cNvPr>
          <p:cNvSpPr txBox="1"/>
          <p:nvPr/>
        </p:nvSpPr>
        <p:spPr>
          <a:xfrm>
            <a:off x="254330" y="1271394"/>
            <a:ext cx="4572000" cy="260071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800" b="1" dirty="0">
                <a:effectLst/>
              </a:rPr>
              <a:t>Max Mustermann</a:t>
            </a:r>
            <a:endParaRPr lang="de-DE" sz="2400" dirty="0">
              <a:effectLst/>
            </a:endParaRPr>
          </a:p>
          <a:p>
            <a:pPr>
              <a:spcBef>
                <a:spcPts val="600"/>
              </a:spcBef>
            </a:pPr>
            <a:r>
              <a:rPr lang="de-DE" sz="1800" dirty="0">
                <a:effectLst/>
              </a:rPr>
              <a:t>Position | Abteilung</a:t>
            </a:r>
            <a:endParaRPr lang="de-DE" sz="2400" dirty="0">
              <a:effectLst/>
            </a:endParaRPr>
          </a:p>
          <a:p>
            <a:pPr marL="361950">
              <a:spcBef>
                <a:spcPts val="600"/>
              </a:spcBef>
            </a:pPr>
            <a:r>
              <a:rPr lang="de-DE" sz="1800" dirty="0">
                <a:effectLst/>
              </a:rPr>
              <a:t>+49 211 ###</a:t>
            </a:r>
            <a:endParaRPr lang="de-DE" sz="2400" dirty="0">
              <a:effectLst/>
            </a:endParaRPr>
          </a:p>
          <a:p>
            <a:pPr marL="361950">
              <a:spcBef>
                <a:spcPts val="600"/>
              </a:spcBef>
            </a:pPr>
            <a:r>
              <a:rPr lang="de-DE" sz="1800" u="sng" dirty="0">
                <a:effectLst/>
                <a:hlinkClick r:id="rId10"/>
              </a:rPr>
              <a:t>###.###@vodafone.com</a:t>
            </a:r>
            <a:r>
              <a:rPr lang="de-DE" sz="1800" dirty="0">
                <a:effectLst/>
              </a:rPr>
              <a:t> </a:t>
            </a:r>
            <a:endParaRPr lang="de-DE" sz="2400" dirty="0">
              <a:effectLst/>
            </a:endParaRPr>
          </a:p>
          <a:p>
            <a:br>
              <a:rPr lang="de-DE" sz="1800" dirty="0">
                <a:effectLst/>
              </a:rPr>
            </a:br>
            <a:r>
              <a:rPr lang="de-DE" sz="1800" dirty="0">
                <a:effectLst/>
              </a:rPr>
              <a:t>Vodafone GmbH</a:t>
            </a:r>
          </a:p>
          <a:p>
            <a:r>
              <a:rPr lang="de-DE" sz="1800" dirty="0">
                <a:effectLst/>
              </a:rPr>
              <a:t>Ferdinand-Braun-Platz 1</a:t>
            </a:r>
          </a:p>
          <a:p>
            <a:r>
              <a:rPr lang="de-DE" sz="1800" dirty="0">
                <a:effectLst/>
              </a:rPr>
              <a:t>40549 Düsseldorf </a:t>
            </a:r>
            <a:endParaRPr lang="de-DE" sz="2400" dirty="0">
              <a:effectLst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975ACAB-8AE3-5579-4C58-C010811066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8551" y="2475887"/>
            <a:ext cx="310649" cy="31064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3FB5077-C083-A829-79C9-FD556D7BF2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58551" y="2124817"/>
            <a:ext cx="310649" cy="31064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D81B1C9-1960-637B-4081-5A4B00094191}"/>
              </a:ext>
            </a:extLst>
          </p:cNvPr>
          <p:cNvSpPr txBox="1"/>
          <p:nvPr/>
        </p:nvSpPr>
        <p:spPr>
          <a:xfrm>
            <a:off x="5100157" y="1271394"/>
            <a:ext cx="3798107" cy="269304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800" b="1" dirty="0">
                <a:solidFill>
                  <a:schemeClr val="bg1"/>
                </a:solidFill>
                <a:effectLst/>
              </a:rPr>
              <a:t>Max Mustermann</a:t>
            </a:r>
            <a:endParaRPr lang="de-DE" sz="2400" dirty="0">
              <a:solidFill>
                <a:schemeClr val="bg1"/>
              </a:solidFill>
              <a:effectLst/>
            </a:endParaRPr>
          </a:p>
          <a:p>
            <a:pPr>
              <a:spcBef>
                <a:spcPts val="600"/>
              </a:spcBef>
            </a:pPr>
            <a:r>
              <a:rPr lang="de-DE" sz="1800" dirty="0">
                <a:solidFill>
                  <a:schemeClr val="bg1"/>
                </a:solidFill>
                <a:effectLst/>
              </a:rPr>
              <a:t>Position | Abteilung</a:t>
            </a:r>
            <a:endParaRPr lang="de-DE" sz="2400" dirty="0">
              <a:solidFill>
                <a:schemeClr val="bg1"/>
              </a:solidFill>
              <a:effectLst/>
            </a:endParaRPr>
          </a:p>
          <a:p>
            <a:pPr marL="361950">
              <a:spcBef>
                <a:spcPts val="600"/>
              </a:spcBef>
            </a:pPr>
            <a:r>
              <a:rPr lang="de-DE" sz="1800" dirty="0">
                <a:solidFill>
                  <a:schemeClr val="bg1"/>
                </a:solidFill>
                <a:effectLst/>
              </a:rPr>
              <a:t>+49 211 ###</a:t>
            </a:r>
            <a:endParaRPr lang="de-DE" sz="2400" dirty="0">
              <a:solidFill>
                <a:schemeClr val="bg1"/>
              </a:solidFill>
              <a:effectLst/>
            </a:endParaRPr>
          </a:p>
          <a:p>
            <a:pPr marL="361950">
              <a:spcBef>
                <a:spcPts val="600"/>
              </a:spcBef>
            </a:pPr>
            <a:r>
              <a:rPr lang="de-DE" sz="1800" u="sng" dirty="0">
                <a:solidFill>
                  <a:schemeClr val="bg1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###.###@</a:t>
            </a:r>
            <a:r>
              <a:rPr lang="de-DE" sz="1800" u="sng" dirty="0">
                <a:solidFill>
                  <a:schemeClr val="bg1"/>
                </a:solidFill>
                <a:effectLst/>
              </a:rPr>
              <a:t>###</a:t>
            </a:r>
            <a:endParaRPr lang="de-DE" sz="2400" dirty="0">
              <a:solidFill>
                <a:schemeClr val="bg1"/>
              </a:solidFill>
              <a:effectLst/>
            </a:endParaRPr>
          </a:p>
          <a:p>
            <a:br>
              <a:rPr lang="de-DE" sz="1800" dirty="0">
                <a:solidFill>
                  <a:schemeClr val="bg1"/>
                </a:solidFill>
                <a:effectLst/>
              </a:rPr>
            </a:br>
            <a:r>
              <a:rPr lang="de-DE" sz="1800" dirty="0" err="1">
                <a:solidFill>
                  <a:schemeClr val="bg1"/>
                </a:solidFill>
                <a:effectLst/>
              </a:rPr>
              <a:t>Meraki</a:t>
            </a:r>
            <a:endParaRPr lang="de-DE" sz="1800" dirty="0">
              <a:solidFill>
                <a:schemeClr val="bg1"/>
              </a:solidFill>
              <a:effectLst/>
            </a:endParaRPr>
          </a:p>
          <a:p>
            <a:r>
              <a:rPr lang="de-DE" sz="1800" dirty="0">
                <a:solidFill>
                  <a:schemeClr val="bg1"/>
                </a:solidFill>
                <a:effectLst/>
              </a:rPr>
              <a:t>##</a:t>
            </a:r>
          </a:p>
          <a:p>
            <a:r>
              <a:rPr lang="de-DE" dirty="0">
                <a:solidFill>
                  <a:schemeClr val="bg1"/>
                </a:solidFill>
              </a:rPr>
              <a:t>##</a:t>
            </a:r>
            <a:endParaRPr lang="de-DE" sz="2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5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37495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964EB6-5EC1-F419-3496-FB3C83A6C6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906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964EB6-5EC1-F419-3496-FB3C83A6C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C2E92284-F7D5-4CD2-91A5-838BF7E5DA3C}"/>
              </a:ext>
            </a:extLst>
          </p:cNvPr>
          <p:cNvSpPr/>
          <p:nvPr/>
        </p:nvSpPr>
        <p:spPr>
          <a:xfrm>
            <a:off x="0" y="955651"/>
            <a:ext cx="9144000" cy="418784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" tIns="4763" rIns="4763" bIns="4763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3336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6C8A0E9-78B1-4C98-87AB-C41B749E1E0E}"/>
              </a:ext>
            </a:extLst>
          </p:cNvPr>
          <p:cNvSpPr/>
          <p:nvPr/>
        </p:nvSpPr>
        <p:spPr>
          <a:xfrm>
            <a:off x="594210" y="2364730"/>
            <a:ext cx="8208974" cy="1162262"/>
          </a:xfrm>
          <a:prstGeom prst="homePlate">
            <a:avLst>
              <a:gd name="adj" fmla="val 37649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C22A7-9FBE-432E-88A3-1D4A95881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40357" y="4759023"/>
            <a:ext cx="413410" cy="23888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83A2B-3358-44F8-83A0-4598795D8FB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CA820-0764-414B-BF87-284C332D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95" y="258474"/>
            <a:ext cx="8890605" cy="561090"/>
          </a:xfrm>
        </p:spPr>
        <p:txBody>
          <a:bodyPr vert="horz"/>
          <a:lstStyle/>
          <a:p>
            <a:r>
              <a:rPr lang="de-DE" dirty="0"/>
              <a:t>Das Arbeitsumfeld und die Anforderungen haben sich verändert</a:t>
            </a:r>
            <a:br>
              <a:rPr lang="de-DE" dirty="0"/>
            </a:br>
            <a:endParaRPr lang="de-DE" sz="22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F321E8-7556-42C5-AE3D-81313EA664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5" b="17146"/>
          <a:stretch/>
        </p:blipFill>
        <p:spPr>
          <a:xfrm>
            <a:off x="930132" y="1058306"/>
            <a:ext cx="2390584" cy="16604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653D80-4BCE-4068-B9CF-D5567934C654}"/>
              </a:ext>
            </a:extLst>
          </p:cNvPr>
          <p:cNvSpPr/>
          <p:nvPr/>
        </p:nvSpPr>
        <p:spPr>
          <a:xfrm>
            <a:off x="930133" y="3126449"/>
            <a:ext cx="3079676" cy="167616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" tIns="4763" rIns="4763" bIns="4763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3336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318AE-1D9F-4AD2-A61D-68FAB880EF3D}"/>
              </a:ext>
            </a:extLst>
          </p:cNvPr>
          <p:cNvSpPr/>
          <p:nvPr/>
        </p:nvSpPr>
        <p:spPr>
          <a:xfrm>
            <a:off x="1686635" y="2801295"/>
            <a:ext cx="2323173" cy="252015"/>
          </a:xfrm>
          <a:prstGeom prst="rect">
            <a:avLst/>
          </a:prstGeom>
          <a:solidFill>
            <a:schemeClr val="accent1"/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44489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Arbeit ist ein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32531-FE5B-4440-A21D-601311D7161C}"/>
              </a:ext>
            </a:extLst>
          </p:cNvPr>
          <p:cNvSpPr txBox="1"/>
          <p:nvPr/>
        </p:nvSpPr>
        <p:spPr>
          <a:xfrm>
            <a:off x="930134" y="3203349"/>
            <a:ext cx="1336823" cy="236394"/>
          </a:xfrm>
          <a:prstGeom prst="rect">
            <a:avLst/>
          </a:prstGeom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Anforderungen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98CF91-403F-4786-BCB1-49FB80BB7B52}"/>
              </a:ext>
            </a:extLst>
          </p:cNvPr>
          <p:cNvSpPr/>
          <p:nvPr/>
        </p:nvSpPr>
        <p:spPr>
          <a:xfrm>
            <a:off x="1434636" y="2801302"/>
            <a:ext cx="252000" cy="252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18000" rIns="6350" bIns="6350" numCol="1" spcCol="1270" rtlCol="0" anchor="ctr" anchorCtr="0">
            <a:noAutofit/>
          </a:bodyPr>
          <a:lstStyle/>
          <a:p>
            <a:pPr marL="0" marR="0" lvl="0" indent="0" algn="ctr" defTabSz="44447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5FDDDC-4CD7-4B53-9AE4-4829F7810192}"/>
              </a:ext>
            </a:extLst>
          </p:cNvPr>
          <p:cNvSpPr txBox="1"/>
          <p:nvPr/>
        </p:nvSpPr>
        <p:spPr>
          <a:xfrm>
            <a:off x="930134" y="3526993"/>
            <a:ext cx="3079674" cy="787991"/>
          </a:xfrm>
          <a:prstGeom prst="rect">
            <a:avLst/>
          </a:prstGeom>
        </p:spPr>
        <p:txBody>
          <a:bodyPr wrap="square" lIns="108000" tIns="0" rIns="0" bIns="0" rtlCol="0">
            <a:noAutofit/>
          </a:bodyPr>
          <a:lstStyle/>
          <a:p>
            <a:pPr marL="128588" marR="0" lvl="0" indent="-128588" algn="l" defTabSz="68578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Büro-Arbeitsplatz</a:t>
            </a:r>
          </a:p>
          <a:p>
            <a:pPr marL="128588" marR="0" lvl="0" indent="-128588" algn="l" defTabSz="68578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Fokus interner Austausch &amp; Kommunikation</a:t>
            </a:r>
          </a:p>
          <a:p>
            <a:pPr marL="128588" indent="-128588" defTabSz="685783">
              <a:lnSpc>
                <a:spcPct val="90000"/>
              </a:lnSpc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Vor-Ort-Meetings &amp; Zusammenarbeit</a:t>
            </a:r>
          </a:p>
          <a:p>
            <a:pPr marL="128588" indent="-128588" defTabSz="685783">
              <a:lnSpc>
                <a:spcPct val="90000"/>
              </a:lnSpc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Emails &amp; Dateien Austauschen</a:t>
            </a:r>
          </a:p>
          <a:p>
            <a:pPr marL="128588" indent="-128588" defTabSz="685783">
              <a:lnSpc>
                <a:spcPct val="90000"/>
              </a:lnSpc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Chat</a:t>
            </a:r>
          </a:p>
          <a:p>
            <a:pPr marL="128588" marR="0" lvl="0" indent="-128588" algn="l" defTabSz="68578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Kommunikation mit Kunden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pic>
        <p:nvPicPr>
          <p:cNvPr id="49" name="object 33">
            <a:extLst>
              <a:ext uri="{FF2B5EF4-FFF2-40B4-BE49-F238E27FC236}">
                <a16:creationId xmlns:a16="http://schemas.microsoft.com/office/drawing/2014/main" id="{4195D73D-BDD0-43E9-875D-20B41DC56FD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9000" y="4522573"/>
            <a:ext cx="411605" cy="428415"/>
          </a:xfrm>
          <a:prstGeom prst="rect">
            <a:avLst/>
          </a:prstGeom>
        </p:spPr>
      </p:pic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E8E9E400-FD4E-4C4B-A468-3B96FDB9E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395" y="4712099"/>
            <a:ext cx="2087880" cy="238889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/>
                <a:ea typeface="+mn-ea"/>
                <a:cs typeface="+mn-cs"/>
              </a:rPr>
              <a:t>C2 - General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2E05605-CB35-4F58-AA83-2331CBF36DFF}"/>
              </a:ext>
            </a:extLst>
          </p:cNvPr>
          <p:cNvSpPr/>
          <p:nvPr/>
        </p:nvSpPr>
        <p:spPr>
          <a:xfrm>
            <a:off x="2754456" y="1058307"/>
            <a:ext cx="1255353" cy="166040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" tIns="4763" rIns="4763" bIns="4763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3336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7D8EE7-135D-402E-BC23-2D90E5755564}"/>
              </a:ext>
            </a:extLst>
          </p:cNvPr>
          <p:cNvSpPr/>
          <p:nvPr/>
        </p:nvSpPr>
        <p:spPr>
          <a:xfrm>
            <a:off x="4652310" y="3126449"/>
            <a:ext cx="3096994" cy="167616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" tIns="4763" rIns="4763" bIns="4763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3336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0CE10A-5597-4FA2-A972-CD5A9B99E739}"/>
              </a:ext>
            </a:extLst>
          </p:cNvPr>
          <p:cNvSpPr/>
          <p:nvPr/>
        </p:nvSpPr>
        <p:spPr>
          <a:xfrm>
            <a:off x="5243285" y="2797155"/>
            <a:ext cx="2590421" cy="260295"/>
          </a:xfrm>
          <a:prstGeom prst="rect">
            <a:avLst/>
          </a:prstGeom>
          <a:solidFill>
            <a:schemeClr val="accent1"/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44489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Arbeit ist eine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Aktivität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DC26836-0F39-4EB3-BD77-614C3F3A3D6C}"/>
              </a:ext>
            </a:extLst>
          </p:cNvPr>
          <p:cNvSpPr/>
          <p:nvPr/>
        </p:nvSpPr>
        <p:spPr>
          <a:xfrm>
            <a:off x="6489773" y="1058307"/>
            <a:ext cx="1259531" cy="16515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63" tIns="4763" rIns="4763" bIns="4763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33367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2377A8-69FA-4ABB-9391-0E3B9E5BCB26}"/>
              </a:ext>
            </a:extLst>
          </p:cNvPr>
          <p:cNvSpPr/>
          <p:nvPr/>
        </p:nvSpPr>
        <p:spPr>
          <a:xfrm>
            <a:off x="4991286" y="2801302"/>
            <a:ext cx="252000" cy="252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000" tIns="7200" rIns="6350" bIns="6350" numCol="1" spcCol="1270" rtlCol="0" anchor="ctr" anchorCtr="0">
            <a:noAutofit/>
          </a:bodyPr>
          <a:lstStyle/>
          <a:p>
            <a:pPr marL="0" marR="0" lvl="0" indent="0" algn="ctr" defTabSz="444478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91F65B-F530-4505-89CE-EF3BAC11D4B9}"/>
              </a:ext>
            </a:extLst>
          </p:cNvPr>
          <p:cNvSpPr txBox="1"/>
          <p:nvPr/>
        </p:nvSpPr>
        <p:spPr>
          <a:xfrm>
            <a:off x="4653766" y="3203349"/>
            <a:ext cx="3095537" cy="236394"/>
          </a:xfrm>
          <a:prstGeom prst="rect">
            <a:avLst/>
          </a:prstGeom>
        </p:spPr>
        <p:txBody>
          <a:bodyPr wrap="square" lIns="108000" tIns="0" rIns="0" bIns="0" rtlCol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Zusätzliche Bedürfnisse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03D65A-5006-4B36-896C-8B2EC8468279}"/>
              </a:ext>
            </a:extLst>
          </p:cNvPr>
          <p:cNvSpPr txBox="1"/>
          <p:nvPr/>
        </p:nvSpPr>
        <p:spPr>
          <a:xfrm>
            <a:off x="4649816" y="3526992"/>
            <a:ext cx="3095537" cy="1013226"/>
          </a:xfrm>
          <a:prstGeom prst="rect">
            <a:avLst/>
          </a:prstGeom>
        </p:spPr>
        <p:txBody>
          <a:bodyPr wrap="square" lIns="108000" tIns="0" rIns="0" bIns="0" rtlCol="0">
            <a:noAutofit/>
          </a:bodyPr>
          <a:lstStyle/>
          <a:p>
            <a:pPr marL="128588" marR="0" lvl="0" indent="-128588" algn="l" defTabSz="68578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Home Office</a:t>
            </a:r>
          </a:p>
          <a:p>
            <a:pPr marL="128588" indent="-128588" defTabSz="685783">
              <a:lnSpc>
                <a:spcPct val="90000"/>
              </a:lnSpc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Fokus Zusammenarbeit an mehreren Standorten und mit Kunden</a:t>
            </a:r>
          </a:p>
          <a:p>
            <a:pPr marL="128588" indent="-128588" defTabSz="685783">
              <a:lnSpc>
                <a:spcPct val="90000"/>
              </a:lnSpc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Web-Konferenzen</a:t>
            </a:r>
          </a:p>
          <a:p>
            <a:pPr marL="128588" indent="-128588" defTabSz="685783">
              <a:lnSpc>
                <a:spcPct val="90000"/>
              </a:lnSpc>
              <a:buClr>
                <a:srgbClr val="E60000"/>
              </a:buClr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Cloud Speicher &amp; parallel an Dateien arbeiten</a:t>
            </a:r>
          </a:p>
          <a:p>
            <a:pPr marL="128588" marR="0" lvl="0" indent="-128588" algn="l" defTabSz="68578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Vodafone Rg" pitchFamily="34" charset="0"/>
              </a:rPr>
              <a:t>Präsenzanzeige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  <a:p>
            <a:pPr marL="128588" marR="0" lvl="0" indent="-128588" algn="l" defTabSz="685783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 pitchFamily="34" charset="0"/>
                <a:ea typeface="+mn-ea"/>
                <a:cs typeface="+mn-cs"/>
              </a:rPr>
              <a:t>Externe Telefonie</a:t>
            </a:r>
          </a:p>
        </p:txBody>
      </p:sp>
      <p:pic>
        <p:nvPicPr>
          <p:cNvPr id="7" name="Grafik 6" descr="Ein Bild, das Im Haus, Mobiliar, Kleidung, Couch enthält.&#10;&#10;Automatisch generierte Beschreibung">
            <a:extLst>
              <a:ext uri="{FF2B5EF4-FFF2-40B4-BE49-F238E27FC236}">
                <a16:creationId xmlns:a16="http://schemas.microsoft.com/office/drawing/2014/main" id="{4ADF5B3E-6752-03D3-F3B8-59CFE4DC9B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562" r="12616"/>
          <a:stretch/>
        </p:blipFill>
        <p:spPr>
          <a:xfrm>
            <a:off x="4657292" y="1058307"/>
            <a:ext cx="1881203" cy="166149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75147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70EB118-7E69-A104-FC9E-32471D324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0EB118-7E69-A104-FC9E-32471D324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EB5F335-26F2-7238-496D-B5C296BD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05979"/>
            <a:ext cx="8722031" cy="667479"/>
          </a:xfrm>
        </p:spPr>
        <p:txBody>
          <a:bodyPr vert="horz"/>
          <a:lstStyle/>
          <a:p>
            <a:r>
              <a:rPr lang="de-DE" dirty="0"/>
              <a:t>Moderne Kommunikation und Zusammenarbeit ist Business kritisch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E68FEA7-9471-3B4E-EF0F-70AB8C60A71F}"/>
              </a:ext>
            </a:extLst>
          </p:cNvPr>
          <p:cNvGrpSpPr/>
          <p:nvPr/>
        </p:nvGrpSpPr>
        <p:grpSpPr>
          <a:xfrm>
            <a:off x="2259784" y="2116130"/>
            <a:ext cx="4615375" cy="1478942"/>
            <a:chOff x="2534104" y="2116130"/>
            <a:chExt cx="4615375" cy="1478942"/>
          </a:xfrm>
          <a:noFill/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4AB4EDF-E790-5F57-CFAF-2F2446EA3010}"/>
                </a:ext>
              </a:extLst>
            </p:cNvPr>
            <p:cNvSpPr/>
            <p:nvPr/>
          </p:nvSpPr>
          <p:spPr>
            <a:xfrm>
              <a:off x="2536864" y="2116130"/>
              <a:ext cx="4612615" cy="1478942"/>
            </a:xfrm>
            <a:prstGeom prst="ellipse">
              <a:avLst/>
            </a:prstGeom>
            <a:grpFill/>
            <a:ln w="57150" cap="flat" cmpd="sng" algn="ctr">
              <a:solidFill>
                <a:srgbClr val="25282B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sp>
          <p:nvSpPr>
            <p:cNvPr id="33" name="Textfeld 41">
              <a:extLst>
                <a:ext uri="{FF2B5EF4-FFF2-40B4-BE49-F238E27FC236}">
                  <a16:creationId xmlns:a16="http://schemas.microsoft.com/office/drawing/2014/main" id="{2C28114D-385F-8D47-85D7-6F27D8ACF40C}"/>
                </a:ext>
              </a:extLst>
            </p:cNvPr>
            <p:cNvSpPr txBox="1"/>
            <p:nvPr/>
          </p:nvSpPr>
          <p:spPr>
            <a:xfrm>
              <a:off x="2534104" y="2695240"/>
              <a:ext cx="1916378" cy="320721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marL="0" indent="0" algn="r">
                <a:buFont typeface="Arial" pitchFamily="34" charset="0"/>
                <a:buNone/>
              </a:pPr>
              <a:r>
                <a:rPr lang="de-DE" b="1" dirty="0">
                  <a:latin typeface="Vodafone Rg" pitchFamily="34" charset="0"/>
                </a:rPr>
                <a:t>Kommunikation</a:t>
              </a:r>
            </a:p>
          </p:txBody>
        </p:sp>
      </p:grpSp>
      <p:sp>
        <p:nvSpPr>
          <p:cNvPr id="41" name="Pfeil: nach links und oben 40">
            <a:extLst>
              <a:ext uri="{FF2B5EF4-FFF2-40B4-BE49-F238E27FC236}">
                <a16:creationId xmlns:a16="http://schemas.microsoft.com/office/drawing/2014/main" id="{13C6CF04-09A6-AB86-5574-2F912C4C2DCD}"/>
              </a:ext>
            </a:extLst>
          </p:cNvPr>
          <p:cNvSpPr/>
          <p:nvPr/>
        </p:nvSpPr>
        <p:spPr>
          <a:xfrm rot="16200000">
            <a:off x="4349555" y="-1019395"/>
            <a:ext cx="1193255" cy="5621954"/>
          </a:xfrm>
          <a:prstGeom prst="leftUpArrow">
            <a:avLst>
              <a:gd name="adj1" fmla="val 20828"/>
              <a:gd name="adj2" fmla="val 23122"/>
              <a:gd name="adj3" fmla="val 25417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43" name="Pfeil: nach links und oben 42">
            <a:extLst>
              <a:ext uri="{FF2B5EF4-FFF2-40B4-BE49-F238E27FC236}">
                <a16:creationId xmlns:a16="http://schemas.microsoft.com/office/drawing/2014/main" id="{49EB5604-91C6-5813-AC5D-E9C8BF0FB725}"/>
              </a:ext>
            </a:extLst>
          </p:cNvPr>
          <p:cNvSpPr/>
          <p:nvPr/>
        </p:nvSpPr>
        <p:spPr>
          <a:xfrm rot="5400000" flipV="1">
            <a:off x="4349555" y="1037864"/>
            <a:ext cx="1193255" cy="5621954"/>
          </a:xfrm>
          <a:prstGeom prst="leftUpArrow">
            <a:avLst>
              <a:gd name="adj1" fmla="val 20828"/>
              <a:gd name="adj2" fmla="val 23122"/>
              <a:gd name="adj3" fmla="val 25417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A1CA3E6-6BAD-4556-315F-07B0D0732C2E}"/>
              </a:ext>
            </a:extLst>
          </p:cNvPr>
          <p:cNvGrpSpPr/>
          <p:nvPr/>
        </p:nvGrpSpPr>
        <p:grpSpPr>
          <a:xfrm>
            <a:off x="7020706" y="2370211"/>
            <a:ext cx="900000" cy="900000"/>
            <a:chOff x="6926575" y="2198530"/>
            <a:chExt cx="900000" cy="9000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1F9428F-41E1-3301-5F72-2955039CC382}"/>
                </a:ext>
              </a:extLst>
            </p:cNvPr>
            <p:cNvSpPr/>
            <p:nvPr/>
          </p:nvSpPr>
          <p:spPr>
            <a:xfrm>
              <a:off x="6926575" y="2198530"/>
              <a:ext cx="900000" cy="90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pic>
          <p:nvPicPr>
            <p:cNvPr id="23" name="Grafik 22" descr="Ein Bild, das Symbol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7D38C0E7-88ED-D2A7-5A25-D758616C9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4575" y="2216530"/>
              <a:ext cx="864000" cy="8640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F2B31EE-9300-6C6E-DB0C-326DD631A4B2}"/>
              </a:ext>
            </a:extLst>
          </p:cNvPr>
          <p:cNvGrpSpPr/>
          <p:nvPr/>
        </p:nvGrpSpPr>
        <p:grpSpPr>
          <a:xfrm>
            <a:off x="1244371" y="3716453"/>
            <a:ext cx="900000" cy="900000"/>
            <a:chOff x="1498370" y="3690843"/>
            <a:chExt cx="900000" cy="900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0DA1003-E205-DFD8-3E72-957EE86F1B8E}"/>
                </a:ext>
              </a:extLst>
            </p:cNvPr>
            <p:cNvSpPr/>
            <p:nvPr/>
          </p:nvSpPr>
          <p:spPr>
            <a:xfrm>
              <a:off x="1498370" y="3690843"/>
              <a:ext cx="900000" cy="90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pic>
          <p:nvPicPr>
            <p:cNvPr id="27" name="Grafik 26" descr="Ein Bild, das Symbol, Schrift, weiß enthält.&#10;&#10;Automatisch generierte Beschreibung">
              <a:extLst>
                <a:ext uri="{FF2B5EF4-FFF2-40B4-BE49-F238E27FC236}">
                  <a16:creationId xmlns:a16="http://schemas.microsoft.com/office/drawing/2014/main" id="{51C86C1E-71CE-0616-7766-C4E0FC5A8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88370" y="3780843"/>
              <a:ext cx="720000" cy="720000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1EDD795-ED37-879C-AC1A-5EEC0E205409}"/>
              </a:ext>
            </a:extLst>
          </p:cNvPr>
          <p:cNvGrpSpPr/>
          <p:nvPr/>
        </p:nvGrpSpPr>
        <p:grpSpPr>
          <a:xfrm>
            <a:off x="1244371" y="1027612"/>
            <a:ext cx="900000" cy="900000"/>
            <a:chOff x="1518691" y="1027612"/>
            <a:chExt cx="900000" cy="90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553AB85-2723-27A5-5958-7B3358AAF46D}"/>
                </a:ext>
              </a:extLst>
            </p:cNvPr>
            <p:cNvSpPr/>
            <p:nvPr/>
          </p:nvSpPr>
          <p:spPr>
            <a:xfrm>
              <a:off x="1518691" y="1027612"/>
              <a:ext cx="900000" cy="90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pic>
          <p:nvPicPr>
            <p:cNvPr id="19" name="Grafik 18" descr="Ein Bild, das Logo, Symbol, Schrift, Grafiken enthält.&#10;&#10;Automatisch generierte Beschreibung">
              <a:extLst>
                <a:ext uri="{FF2B5EF4-FFF2-40B4-BE49-F238E27FC236}">
                  <a16:creationId xmlns:a16="http://schemas.microsoft.com/office/drawing/2014/main" id="{8D2BB18C-5426-029A-7A13-671C4548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49" y="1092370"/>
              <a:ext cx="719683" cy="719683"/>
            </a:xfrm>
            <a:prstGeom prst="rect">
              <a:avLst/>
            </a:prstGeom>
          </p:spPr>
        </p:pic>
      </p:grpSp>
      <p:sp>
        <p:nvSpPr>
          <p:cNvPr id="48" name="Pfeil: nach oben und unten 47">
            <a:extLst>
              <a:ext uri="{FF2B5EF4-FFF2-40B4-BE49-F238E27FC236}">
                <a16:creationId xmlns:a16="http://schemas.microsoft.com/office/drawing/2014/main" id="{E19E6CF8-3465-C85F-223C-6EFB410BD26F}"/>
              </a:ext>
            </a:extLst>
          </p:cNvPr>
          <p:cNvSpPr/>
          <p:nvPr/>
        </p:nvSpPr>
        <p:spPr>
          <a:xfrm>
            <a:off x="1419782" y="1926399"/>
            <a:ext cx="558000" cy="1790054"/>
          </a:xfrm>
          <a:prstGeom prst="upDownArrow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0" name="Textfeld 41">
            <a:extLst>
              <a:ext uri="{FF2B5EF4-FFF2-40B4-BE49-F238E27FC236}">
                <a16:creationId xmlns:a16="http://schemas.microsoft.com/office/drawing/2014/main" id="{4DE235A0-7709-E4A7-E017-789822387048}"/>
              </a:ext>
            </a:extLst>
          </p:cNvPr>
          <p:cNvSpPr txBox="1"/>
          <p:nvPr/>
        </p:nvSpPr>
        <p:spPr>
          <a:xfrm>
            <a:off x="259080" y="1291850"/>
            <a:ext cx="994456" cy="32072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Büro</a:t>
            </a:r>
          </a:p>
        </p:txBody>
      </p:sp>
      <p:sp>
        <p:nvSpPr>
          <p:cNvPr id="57" name="Textfeld 41">
            <a:extLst>
              <a:ext uri="{FF2B5EF4-FFF2-40B4-BE49-F238E27FC236}">
                <a16:creationId xmlns:a16="http://schemas.microsoft.com/office/drawing/2014/main" id="{BC450062-2389-6F9C-0EE6-873A125B679B}"/>
              </a:ext>
            </a:extLst>
          </p:cNvPr>
          <p:cNvSpPr txBox="1"/>
          <p:nvPr/>
        </p:nvSpPr>
        <p:spPr>
          <a:xfrm>
            <a:off x="249915" y="3900179"/>
            <a:ext cx="994456" cy="54529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Home</a:t>
            </a:r>
          </a:p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Office</a:t>
            </a:r>
          </a:p>
        </p:txBody>
      </p:sp>
      <p:sp>
        <p:nvSpPr>
          <p:cNvPr id="58" name="Textfeld 41">
            <a:extLst>
              <a:ext uri="{FF2B5EF4-FFF2-40B4-BE49-F238E27FC236}">
                <a16:creationId xmlns:a16="http://schemas.microsoft.com/office/drawing/2014/main" id="{0FD4CCE1-82A1-90B1-D6EE-34B2EA9BE241}"/>
              </a:ext>
            </a:extLst>
          </p:cNvPr>
          <p:cNvSpPr txBox="1"/>
          <p:nvPr/>
        </p:nvSpPr>
        <p:spPr>
          <a:xfrm>
            <a:off x="7923466" y="2662789"/>
            <a:ext cx="994456" cy="32072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Kunden</a:t>
            </a:r>
          </a:p>
        </p:txBody>
      </p:sp>
      <p:sp>
        <p:nvSpPr>
          <p:cNvPr id="3" name="Textfeld 46">
            <a:extLst>
              <a:ext uri="{FF2B5EF4-FFF2-40B4-BE49-F238E27FC236}">
                <a16:creationId xmlns:a16="http://schemas.microsoft.com/office/drawing/2014/main" id="{2C8978E1-40AA-F297-D46E-2EFF1A6D57F7}"/>
              </a:ext>
            </a:extLst>
          </p:cNvPr>
          <p:cNvSpPr txBox="1"/>
          <p:nvPr/>
        </p:nvSpPr>
        <p:spPr>
          <a:xfrm>
            <a:off x="4176162" y="2426134"/>
            <a:ext cx="691996" cy="102454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DE" sz="5400" b="1" dirty="0">
                <a:latin typeface="Vodafone Rg" pitchFamily="34" charset="0"/>
              </a:rPr>
              <a:t>+</a:t>
            </a:r>
          </a:p>
        </p:txBody>
      </p:sp>
      <p:sp>
        <p:nvSpPr>
          <p:cNvPr id="5" name="Textfeld 41">
            <a:extLst>
              <a:ext uri="{FF2B5EF4-FFF2-40B4-BE49-F238E27FC236}">
                <a16:creationId xmlns:a16="http://schemas.microsoft.com/office/drawing/2014/main" id="{65150348-BF90-687C-105D-8367EEBB9EA2}"/>
              </a:ext>
            </a:extLst>
          </p:cNvPr>
          <p:cNvSpPr txBox="1"/>
          <p:nvPr/>
        </p:nvSpPr>
        <p:spPr>
          <a:xfrm>
            <a:off x="4865398" y="2695241"/>
            <a:ext cx="1916378" cy="32072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de-DE" b="1" dirty="0">
                <a:latin typeface="Vodafone Rg" pitchFamily="34" charset="0"/>
              </a:rPr>
              <a:t>Zusammenarbeit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40E42BC-41F4-6EF7-0B3A-6F048C489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40357" y="4759023"/>
            <a:ext cx="413410" cy="23888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83A2B-3358-44F8-83A0-4598795D8FB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57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70EB118-7E69-A104-FC9E-32471D3248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0EB118-7E69-A104-FC9E-32471D324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EB5F335-26F2-7238-496D-B5C296BD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Operator Connect verbindet die best-in-</a:t>
            </a:r>
            <a:r>
              <a:rPr lang="de-DE" dirty="0" err="1"/>
              <a:t>class</a:t>
            </a:r>
            <a:r>
              <a:rPr lang="de-DE" dirty="0"/>
              <a:t> Lösungen:</a:t>
            </a:r>
            <a:br>
              <a:rPr lang="de-DE" dirty="0"/>
            </a:br>
            <a:r>
              <a:rPr lang="de-DE" dirty="0"/>
              <a:t>Microsoft Teams und Vodafone Telefonie ins öffentliche Netz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E68FEA7-9471-3B4E-EF0F-70AB8C60A71F}"/>
              </a:ext>
            </a:extLst>
          </p:cNvPr>
          <p:cNvGrpSpPr/>
          <p:nvPr/>
        </p:nvGrpSpPr>
        <p:grpSpPr>
          <a:xfrm>
            <a:off x="2206607" y="2116130"/>
            <a:ext cx="4668552" cy="1478942"/>
            <a:chOff x="2480927" y="2116130"/>
            <a:chExt cx="4668552" cy="1478942"/>
          </a:xfrm>
          <a:noFill/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F4AB4EDF-E790-5F57-CFAF-2F2446EA3010}"/>
                </a:ext>
              </a:extLst>
            </p:cNvPr>
            <p:cNvSpPr/>
            <p:nvPr/>
          </p:nvSpPr>
          <p:spPr>
            <a:xfrm>
              <a:off x="2536864" y="2116130"/>
              <a:ext cx="4612615" cy="1478942"/>
            </a:xfrm>
            <a:prstGeom prst="ellipse">
              <a:avLst/>
            </a:prstGeom>
            <a:grpFill/>
            <a:ln w="57150" cap="flat" cmpd="sng" algn="ctr">
              <a:solidFill>
                <a:srgbClr val="25282B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73A3E1AF-11B9-E3C4-1663-37E6A8C06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6621" y="2116130"/>
              <a:ext cx="2374859" cy="1307456"/>
              <a:chOff x="483014" y="1569003"/>
              <a:chExt cx="3620211" cy="1993074"/>
            </a:xfrm>
            <a:grpFill/>
          </p:grpSpPr>
          <p:pic>
            <p:nvPicPr>
              <p:cNvPr id="29" name="Grafik 33" descr="Ein Bild, das Screenshot, Grafiken, Text, Schrift enthält.&#10;&#10;Automatisch generierte Beschreibung">
                <a:extLst>
                  <a:ext uri="{FF2B5EF4-FFF2-40B4-BE49-F238E27FC236}">
                    <a16:creationId xmlns:a16="http://schemas.microsoft.com/office/drawing/2014/main" id="{9F7E7FC9-47E1-F204-F291-49A6B27E0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3014" y="2380343"/>
                <a:ext cx="3620211" cy="1181734"/>
              </a:xfrm>
              <a:prstGeom prst="rect">
                <a:avLst/>
              </a:prstGeom>
              <a:grpFill/>
            </p:spPr>
          </p:pic>
          <p:pic>
            <p:nvPicPr>
              <p:cNvPr id="30" name="Grafik 35" descr="Ein Bild, das Symbol, Logo, Grafiken, Screenshot enthält.&#10;&#10;Automatisch generierte Beschreibung">
                <a:extLst>
                  <a:ext uri="{FF2B5EF4-FFF2-40B4-BE49-F238E27FC236}">
                    <a16:creationId xmlns:a16="http://schemas.microsoft.com/office/drawing/2014/main" id="{DB1A85AE-666B-ED58-1223-D8DF4EE49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1780" y="1569003"/>
                <a:ext cx="1622679" cy="1622679"/>
              </a:xfrm>
              <a:prstGeom prst="rect">
                <a:avLst/>
              </a:prstGeom>
              <a:grpFill/>
            </p:spPr>
          </p:pic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6D6AB675-F446-05D3-3B7E-7A1FE79CB8CB}"/>
                </a:ext>
              </a:extLst>
            </p:cNvPr>
            <p:cNvGrpSpPr/>
            <p:nvPr/>
          </p:nvGrpSpPr>
          <p:grpSpPr>
            <a:xfrm>
              <a:off x="2480927" y="2526336"/>
              <a:ext cx="2432726" cy="658529"/>
              <a:chOff x="6161709" y="1123253"/>
              <a:chExt cx="2432726" cy="658529"/>
            </a:xfrm>
            <a:grpFill/>
          </p:grpSpPr>
          <p:pic>
            <p:nvPicPr>
              <p:cNvPr id="32" name="Grafik 40" descr="Ein Bild, das Grafiken, Schrift, Logo, Grafikdesign enthält.&#10;&#10;Automatisch generierte Beschreibung">
                <a:extLst>
                  <a:ext uri="{FF2B5EF4-FFF2-40B4-BE49-F238E27FC236}">
                    <a16:creationId xmlns:a16="http://schemas.microsoft.com/office/drawing/2014/main" id="{D3877E8A-C209-A2E1-8A80-B73989879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1782" y="1461061"/>
                <a:ext cx="1292580" cy="320721"/>
              </a:xfrm>
              <a:prstGeom prst="rect">
                <a:avLst/>
              </a:prstGeom>
              <a:grpFill/>
            </p:spPr>
          </p:pic>
          <p:sp>
            <p:nvSpPr>
              <p:cNvPr id="33" name="Textfeld 41">
                <a:extLst>
                  <a:ext uri="{FF2B5EF4-FFF2-40B4-BE49-F238E27FC236}">
                    <a16:creationId xmlns:a16="http://schemas.microsoft.com/office/drawing/2014/main" id="{2C28114D-385F-8D47-85D7-6F27D8ACF40C}"/>
                  </a:ext>
                </a:extLst>
              </p:cNvPr>
              <p:cNvSpPr txBox="1"/>
              <p:nvPr/>
            </p:nvSpPr>
            <p:spPr>
              <a:xfrm>
                <a:off x="6161709" y="1123253"/>
                <a:ext cx="2432726" cy="320721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noAutofit/>
              </a:bodyPr>
              <a:lstStyle/>
              <a:p>
                <a:pPr marL="0" indent="0" algn="ctr">
                  <a:buFont typeface="Arial" pitchFamily="34" charset="0"/>
                  <a:buNone/>
                </a:pPr>
                <a:r>
                  <a:rPr lang="de-DE" b="1" dirty="0">
                    <a:solidFill>
                      <a:schemeClr val="accent1"/>
                    </a:solidFill>
                    <a:latin typeface="Vodafone Rg" pitchFamily="34" charset="0"/>
                  </a:rPr>
                  <a:t>Operator Connect</a:t>
                </a:r>
              </a:p>
            </p:txBody>
          </p:sp>
        </p:grpSp>
        <p:sp>
          <p:nvSpPr>
            <p:cNvPr id="34" name="Textfeld 46">
              <a:extLst>
                <a:ext uri="{FF2B5EF4-FFF2-40B4-BE49-F238E27FC236}">
                  <a16:creationId xmlns:a16="http://schemas.microsoft.com/office/drawing/2014/main" id="{E77C341C-2860-9C5D-A6C1-F81A9AE6ED46}"/>
                </a:ext>
              </a:extLst>
            </p:cNvPr>
            <p:cNvSpPr txBox="1"/>
            <p:nvPr/>
          </p:nvSpPr>
          <p:spPr>
            <a:xfrm>
              <a:off x="4450482" y="2426134"/>
              <a:ext cx="691996" cy="1024541"/>
            </a:xfrm>
            <a:prstGeom prst="rect">
              <a:avLst/>
            </a:prstGeom>
            <a:grpFill/>
          </p:spPr>
          <p:txBody>
            <a:bodyPr wrap="none" lIns="0" tIns="0" rIns="0" bIns="0" rtlCol="0">
              <a:noAutofit/>
            </a:bodyPr>
            <a:lstStyle/>
            <a:p>
              <a:pPr marL="0" indent="0" algn="ctr">
                <a:buFont typeface="Arial" pitchFamily="34" charset="0"/>
                <a:buNone/>
              </a:pPr>
              <a:r>
                <a:rPr lang="de-DE" sz="5400" b="1" dirty="0">
                  <a:latin typeface="Vodafone Rg" pitchFamily="34" charset="0"/>
                </a:rPr>
                <a:t>+</a:t>
              </a:r>
            </a:p>
          </p:txBody>
        </p:sp>
      </p:grpSp>
      <p:sp>
        <p:nvSpPr>
          <p:cNvPr id="41" name="Pfeil: nach links und oben 40">
            <a:extLst>
              <a:ext uri="{FF2B5EF4-FFF2-40B4-BE49-F238E27FC236}">
                <a16:creationId xmlns:a16="http://schemas.microsoft.com/office/drawing/2014/main" id="{13C6CF04-09A6-AB86-5574-2F912C4C2DCD}"/>
              </a:ext>
            </a:extLst>
          </p:cNvPr>
          <p:cNvSpPr/>
          <p:nvPr/>
        </p:nvSpPr>
        <p:spPr>
          <a:xfrm rot="16200000">
            <a:off x="4349555" y="-1019395"/>
            <a:ext cx="1193255" cy="5621954"/>
          </a:xfrm>
          <a:prstGeom prst="leftUpArrow">
            <a:avLst>
              <a:gd name="adj1" fmla="val 20828"/>
              <a:gd name="adj2" fmla="val 23122"/>
              <a:gd name="adj3" fmla="val 25417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43" name="Pfeil: nach links und oben 42">
            <a:extLst>
              <a:ext uri="{FF2B5EF4-FFF2-40B4-BE49-F238E27FC236}">
                <a16:creationId xmlns:a16="http://schemas.microsoft.com/office/drawing/2014/main" id="{49EB5604-91C6-5813-AC5D-E9C8BF0FB725}"/>
              </a:ext>
            </a:extLst>
          </p:cNvPr>
          <p:cNvSpPr/>
          <p:nvPr/>
        </p:nvSpPr>
        <p:spPr>
          <a:xfrm rot="5400000" flipV="1">
            <a:off x="4349555" y="1037864"/>
            <a:ext cx="1193255" cy="5621954"/>
          </a:xfrm>
          <a:prstGeom prst="leftUpArrow">
            <a:avLst>
              <a:gd name="adj1" fmla="val 20828"/>
              <a:gd name="adj2" fmla="val 23122"/>
              <a:gd name="adj3" fmla="val 25417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A1CA3E6-6BAD-4556-315F-07B0D0732C2E}"/>
              </a:ext>
            </a:extLst>
          </p:cNvPr>
          <p:cNvGrpSpPr/>
          <p:nvPr/>
        </p:nvGrpSpPr>
        <p:grpSpPr>
          <a:xfrm>
            <a:off x="7020706" y="2370211"/>
            <a:ext cx="900000" cy="900000"/>
            <a:chOff x="6926575" y="2198530"/>
            <a:chExt cx="900000" cy="9000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1F9428F-41E1-3301-5F72-2955039CC382}"/>
                </a:ext>
              </a:extLst>
            </p:cNvPr>
            <p:cNvSpPr/>
            <p:nvPr/>
          </p:nvSpPr>
          <p:spPr>
            <a:xfrm>
              <a:off x="6926575" y="2198530"/>
              <a:ext cx="900000" cy="90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pic>
          <p:nvPicPr>
            <p:cNvPr id="23" name="Grafik 22" descr="Ein Bild, das Symbol, Schrift, Grafiken, Logo enthält.&#10;&#10;Automatisch generierte Beschreibung">
              <a:extLst>
                <a:ext uri="{FF2B5EF4-FFF2-40B4-BE49-F238E27FC236}">
                  <a16:creationId xmlns:a16="http://schemas.microsoft.com/office/drawing/2014/main" id="{7D38C0E7-88ED-D2A7-5A25-D758616C9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44575" y="2216530"/>
              <a:ext cx="864000" cy="8640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F2B31EE-9300-6C6E-DB0C-326DD631A4B2}"/>
              </a:ext>
            </a:extLst>
          </p:cNvPr>
          <p:cNvGrpSpPr/>
          <p:nvPr/>
        </p:nvGrpSpPr>
        <p:grpSpPr>
          <a:xfrm>
            <a:off x="1244371" y="3716453"/>
            <a:ext cx="900000" cy="900000"/>
            <a:chOff x="1498370" y="3690843"/>
            <a:chExt cx="900000" cy="9000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0DA1003-E205-DFD8-3E72-957EE86F1B8E}"/>
                </a:ext>
              </a:extLst>
            </p:cNvPr>
            <p:cNvSpPr/>
            <p:nvPr/>
          </p:nvSpPr>
          <p:spPr>
            <a:xfrm>
              <a:off x="1498370" y="3690843"/>
              <a:ext cx="900000" cy="90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pic>
          <p:nvPicPr>
            <p:cNvPr id="27" name="Grafik 26" descr="Ein Bild, das Symbol, Schrift, weiß enthält.&#10;&#10;Automatisch generierte Beschreibung">
              <a:extLst>
                <a:ext uri="{FF2B5EF4-FFF2-40B4-BE49-F238E27FC236}">
                  <a16:creationId xmlns:a16="http://schemas.microsoft.com/office/drawing/2014/main" id="{51C86C1E-71CE-0616-7766-C4E0FC5A8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8370" y="3780843"/>
              <a:ext cx="720000" cy="720000"/>
            </a:xfrm>
            <a:prstGeom prst="rect">
              <a:avLst/>
            </a:prstGeom>
          </p:spPr>
        </p:pic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1EDD795-ED37-879C-AC1A-5EEC0E205409}"/>
              </a:ext>
            </a:extLst>
          </p:cNvPr>
          <p:cNvGrpSpPr/>
          <p:nvPr/>
        </p:nvGrpSpPr>
        <p:grpSpPr>
          <a:xfrm>
            <a:off x="1244371" y="1027612"/>
            <a:ext cx="900000" cy="900000"/>
            <a:chOff x="1518691" y="1027612"/>
            <a:chExt cx="900000" cy="90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553AB85-2723-27A5-5958-7B3358AAF46D}"/>
                </a:ext>
              </a:extLst>
            </p:cNvPr>
            <p:cNvSpPr/>
            <p:nvPr/>
          </p:nvSpPr>
          <p:spPr>
            <a:xfrm>
              <a:off x="1518691" y="1027612"/>
              <a:ext cx="900000" cy="90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  <p:pic>
          <p:nvPicPr>
            <p:cNvPr id="19" name="Grafik 18" descr="Ein Bild, das Logo, Symbol, Schrift, Grafiken enthält.&#10;&#10;Automatisch generierte Beschreibung">
              <a:extLst>
                <a:ext uri="{FF2B5EF4-FFF2-40B4-BE49-F238E27FC236}">
                  <a16:creationId xmlns:a16="http://schemas.microsoft.com/office/drawing/2014/main" id="{8D2BB18C-5426-029A-7A13-671C45485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8849" y="1092370"/>
              <a:ext cx="719683" cy="719683"/>
            </a:xfrm>
            <a:prstGeom prst="rect">
              <a:avLst/>
            </a:prstGeom>
          </p:spPr>
        </p:pic>
      </p:grpSp>
      <p:sp>
        <p:nvSpPr>
          <p:cNvPr id="48" name="Pfeil: nach oben und unten 47">
            <a:extLst>
              <a:ext uri="{FF2B5EF4-FFF2-40B4-BE49-F238E27FC236}">
                <a16:creationId xmlns:a16="http://schemas.microsoft.com/office/drawing/2014/main" id="{E19E6CF8-3465-C85F-223C-6EFB410BD26F}"/>
              </a:ext>
            </a:extLst>
          </p:cNvPr>
          <p:cNvSpPr/>
          <p:nvPr/>
        </p:nvSpPr>
        <p:spPr>
          <a:xfrm>
            <a:off x="1419782" y="1926399"/>
            <a:ext cx="558000" cy="1790054"/>
          </a:xfrm>
          <a:prstGeom prst="upDownArrow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0" name="Textfeld 41">
            <a:extLst>
              <a:ext uri="{FF2B5EF4-FFF2-40B4-BE49-F238E27FC236}">
                <a16:creationId xmlns:a16="http://schemas.microsoft.com/office/drawing/2014/main" id="{4DE235A0-7709-E4A7-E017-789822387048}"/>
              </a:ext>
            </a:extLst>
          </p:cNvPr>
          <p:cNvSpPr txBox="1"/>
          <p:nvPr/>
        </p:nvSpPr>
        <p:spPr>
          <a:xfrm>
            <a:off x="259080" y="1291850"/>
            <a:ext cx="994456" cy="32072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Büro</a:t>
            </a:r>
          </a:p>
        </p:txBody>
      </p:sp>
      <p:sp>
        <p:nvSpPr>
          <p:cNvPr id="57" name="Textfeld 41">
            <a:extLst>
              <a:ext uri="{FF2B5EF4-FFF2-40B4-BE49-F238E27FC236}">
                <a16:creationId xmlns:a16="http://schemas.microsoft.com/office/drawing/2014/main" id="{BC450062-2389-6F9C-0EE6-873A125B679B}"/>
              </a:ext>
            </a:extLst>
          </p:cNvPr>
          <p:cNvSpPr txBox="1"/>
          <p:nvPr/>
        </p:nvSpPr>
        <p:spPr>
          <a:xfrm>
            <a:off x="249915" y="3900179"/>
            <a:ext cx="994456" cy="54529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Home</a:t>
            </a:r>
          </a:p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Office</a:t>
            </a:r>
          </a:p>
        </p:txBody>
      </p:sp>
      <p:sp>
        <p:nvSpPr>
          <p:cNvPr id="58" name="Textfeld 41">
            <a:extLst>
              <a:ext uri="{FF2B5EF4-FFF2-40B4-BE49-F238E27FC236}">
                <a16:creationId xmlns:a16="http://schemas.microsoft.com/office/drawing/2014/main" id="{0FD4CCE1-82A1-90B1-D6EE-34B2EA9BE241}"/>
              </a:ext>
            </a:extLst>
          </p:cNvPr>
          <p:cNvSpPr txBox="1"/>
          <p:nvPr/>
        </p:nvSpPr>
        <p:spPr>
          <a:xfrm>
            <a:off x="7923466" y="2662789"/>
            <a:ext cx="994456" cy="320721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de-DE" b="1" dirty="0">
                <a:solidFill>
                  <a:schemeClr val="accent1"/>
                </a:solidFill>
                <a:latin typeface="Vodafone Rg" pitchFamily="34" charset="0"/>
              </a:rPr>
              <a:t>Kunden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9331CE1-2CAB-24FA-8845-D639671A6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40357" y="4759023"/>
            <a:ext cx="413410" cy="23888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83A2B-3358-44F8-83A0-4598795D8FB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9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96DAF1A9-E6D8-D0EC-A1FD-FDDBAB20E9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808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DAF1A9-E6D8-D0EC-A1FD-FDDBAB20E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4E9607A-E2A0-494E-8E75-B850BD15969B}"/>
              </a:ext>
            </a:extLst>
          </p:cNvPr>
          <p:cNvSpPr/>
          <p:nvPr/>
        </p:nvSpPr>
        <p:spPr>
          <a:xfrm>
            <a:off x="0" y="0"/>
            <a:ext cx="3063519" cy="2675838"/>
          </a:xfrm>
          <a:prstGeom prst="rect">
            <a:avLst/>
          </a:prstGeom>
          <a:solidFill>
            <a:srgbClr val="00B0CA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919ED51-20ED-7E49-892A-FE2532D4A8F3}"/>
              </a:ext>
            </a:extLst>
          </p:cNvPr>
          <p:cNvSpPr/>
          <p:nvPr/>
        </p:nvSpPr>
        <p:spPr>
          <a:xfrm>
            <a:off x="3040240" y="0"/>
            <a:ext cx="3063519" cy="2675838"/>
          </a:xfrm>
          <a:prstGeom prst="rect">
            <a:avLst/>
          </a:prstGeom>
          <a:solidFill>
            <a:srgbClr val="E6000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26E40A6-D5A8-4E4E-9324-D570D358D91A}"/>
              </a:ext>
            </a:extLst>
          </p:cNvPr>
          <p:cNvSpPr/>
          <p:nvPr/>
        </p:nvSpPr>
        <p:spPr>
          <a:xfrm>
            <a:off x="6080481" y="0"/>
            <a:ext cx="3063519" cy="2675838"/>
          </a:xfrm>
          <a:prstGeom prst="rect">
            <a:avLst/>
          </a:prstGeom>
          <a:solidFill>
            <a:srgbClr val="54575A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E6558-6A95-CD46-A904-21EB3232CA55}"/>
              </a:ext>
            </a:extLst>
          </p:cNvPr>
          <p:cNvSpPr txBox="1"/>
          <p:nvPr/>
        </p:nvSpPr>
        <p:spPr>
          <a:xfrm>
            <a:off x="7075337" y="645042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6E2641-A13D-4245-A1D4-0EBDFE2CEE43}"/>
              </a:ext>
            </a:extLst>
          </p:cNvPr>
          <p:cNvSpPr txBox="1"/>
          <p:nvPr/>
        </p:nvSpPr>
        <p:spPr>
          <a:xfrm>
            <a:off x="6422065" y="5238307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0A577-131C-4248-A9DD-5BD7937E0DFB}"/>
              </a:ext>
            </a:extLst>
          </p:cNvPr>
          <p:cNvSpPr txBox="1"/>
          <p:nvPr/>
        </p:nvSpPr>
        <p:spPr>
          <a:xfrm>
            <a:off x="4951708" y="5997844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5E7C7-7CCC-8E42-9D88-9EDCE46B9E36}"/>
              </a:ext>
            </a:extLst>
          </p:cNvPr>
          <p:cNvSpPr txBox="1"/>
          <p:nvPr/>
        </p:nvSpPr>
        <p:spPr>
          <a:xfrm>
            <a:off x="5420849" y="1447000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07" name="Triangle 106">
            <a:extLst>
              <a:ext uri="{FF2B5EF4-FFF2-40B4-BE49-F238E27FC236}">
                <a16:creationId xmlns:a16="http://schemas.microsoft.com/office/drawing/2014/main" id="{1CE6CC20-A7E8-1648-9499-BB8139868899}"/>
              </a:ext>
            </a:extLst>
          </p:cNvPr>
          <p:cNvSpPr/>
          <p:nvPr/>
        </p:nvSpPr>
        <p:spPr>
          <a:xfrm rot="5400000">
            <a:off x="2562248" y="1219673"/>
            <a:ext cx="1215189" cy="338328"/>
          </a:xfrm>
          <a:prstGeom prst="triangle">
            <a:avLst/>
          </a:prstGeom>
          <a:solidFill>
            <a:srgbClr val="00B0CA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2224E32-8C47-AA4D-B050-DC573F105AAC}"/>
              </a:ext>
            </a:extLst>
          </p:cNvPr>
          <p:cNvSpPr/>
          <p:nvPr/>
        </p:nvSpPr>
        <p:spPr>
          <a:xfrm>
            <a:off x="7557350" y="1828258"/>
            <a:ext cx="110002" cy="110002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ABB770-8393-B34E-9A4D-76E61B87E86A}"/>
              </a:ext>
            </a:extLst>
          </p:cNvPr>
          <p:cNvSpPr txBox="1"/>
          <p:nvPr/>
        </p:nvSpPr>
        <p:spPr>
          <a:xfrm>
            <a:off x="5472650" y="-598141"/>
            <a:ext cx="0" cy="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FBAD4C-E5F6-D145-907A-9681FA568CE0}"/>
              </a:ext>
            </a:extLst>
          </p:cNvPr>
          <p:cNvSpPr/>
          <p:nvPr/>
        </p:nvSpPr>
        <p:spPr>
          <a:xfrm>
            <a:off x="1449044" y="1833425"/>
            <a:ext cx="110002" cy="110002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CE47F7-6DE1-F747-AAE8-A87F71B630F5}"/>
              </a:ext>
            </a:extLst>
          </p:cNvPr>
          <p:cNvSpPr/>
          <p:nvPr/>
        </p:nvSpPr>
        <p:spPr>
          <a:xfrm>
            <a:off x="4569159" y="1832555"/>
            <a:ext cx="110002" cy="110002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7F4E15A-232F-9BDC-936C-106919C79E07}"/>
              </a:ext>
            </a:extLst>
          </p:cNvPr>
          <p:cNvGrpSpPr/>
          <p:nvPr/>
        </p:nvGrpSpPr>
        <p:grpSpPr>
          <a:xfrm>
            <a:off x="244421" y="2883875"/>
            <a:ext cx="8695226" cy="1123384"/>
            <a:chOff x="244421" y="3828755"/>
            <a:chExt cx="8695226" cy="112338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84F9E26-CDA5-2242-848F-AAB4E1EE0FB2}"/>
                </a:ext>
              </a:extLst>
            </p:cNvPr>
            <p:cNvSpPr/>
            <p:nvPr/>
          </p:nvSpPr>
          <p:spPr>
            <a:xfrm>
              <a:off x="244421" y="3835571"/>
              <a:ext cx="256036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A4D4E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Beste Zusammenarbeit</a:t>
              </a:r>
            </a:p>
            <a:p>
              <a:pPr marL="0" marR="0" lvl="0" indent="0" algn="ctr" defTabSz="91440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Nutzung der Microsoft 365 bzw. Teams Umgebung, mit neuen oder ggfs. bestehenden Lizenzen.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4A4D4E"/>
                </a:solidFill>
                <a:effectLst/>
                <a:uLnTx/>
                <a:uFillTx/>
                <a:latin typeface="Vodafone Rg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762BC57-EB27-544C-AD52-8ADD841B7031}"/>
                </a:ext>
              </a:extLst>
            </p:cNvPr>
            <p:cNvSpPr/>
            <p:nvPr/>
          </p:nvSpPr>
          <p:spPr>
            <a:xfrm>
              <a:off x="3208456" y="3828755"/>
              <a:ext cx="2742041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A4D4E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Bereitstellung externer Telefonie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dirty="0">
                  <a:solidFill>
                    <a:srgbClr val="000000"/>
                  </a:solidFill>
                  <a:latin typeface="Vodafone Rg"/>
                </a:rPr>
                <a:t>I</a:t>
              </a: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ntegration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 des Public Switched </a:t>
              </a: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Telephone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 Network (PSTN) mit der Microsoft 365 bzw. Teams Umgebung.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A4D4E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D783683-37AA-7C4B-8F4C-2D4D4F584B4E}"/>
                </a:ext>
              </a:extLst>
            </p:cNvPr>
            <p:cNvSpPr/>
            <p:nvPr/>
          </p:nvSpPr>
          <p:spPr>
            <a:xfrm>
              <a:off x="6166544" y="3830652"/>
              <a:ext cx="277310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A4D4E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Für effizientes Arbeiten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odafone Rg"/>
                  <a:ea typeface="+mn-ea"/>
                  <a:cs typeface="+mn-cs"/>
                </a:rPr>
                <a:t>Die Teams Applikation wird mit moderner Telefonie vereint, für eine gemeinsame Arbeitsplatz-Lösung.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E1D7C06-D64E-504A-A52B-6199B2B0C603}"/>
                </a:ext>
              </a:extLst>
            </p:cNvPr>
            <p:cNvCxnSpPr/>
            <p:nvPr/>
          </p:nvCxnSpPr>
          <p:spPr>
            <a:xfrm>
              <a:off x="3040240" y="3852848"/>
              <a:ext cx="0" cy="982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14C22D-1CBF-384F-B6A9-E55483B3E2EB}"/>
                </a:ext>
              </a:extLst>
            </p:cNvPr>
            <p:cNvCxnSpPr/>
            <p:nvPr/>
          </p:nvCxnSpPr>
          <p:spPr>
            <a:xfrm>
              <a:off x="6079073" y="3853477"/>
              <a:ext cx="0" cy="982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itle 2"/>
          <p:cNvSpPr txBox="1">
            <a:spLocks/>
          </p:cNvSpPr>
          <p:nvPr/>
        </p:nvSpPr>
        <p:spPr>
          <a:xfrm>
            <a:off x="112181" y="155063"/>
            <a:ext cx="5653249" cy="667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/>
                <a:ea typeface="+mj-ea"/>
                <a:cs typeface="+mj-cs"/>
              </a:rPr>
              <a:t>Telefonie mit Teams…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C79D9E-5233-4ABA-8020-6C65CED9D4B8}"/>
              </a:ext>
            </a:extLst>
          </p:cNvPr>
          <p:cNvSpPr txBox="1">
            <a:spLocks/>
          </p:cNvSpPr>
          <p:nvPr/>
        </p:nvSpPr>
        <p:spPr>
          <a:xfrm>
            <a:off x="538997" y="2163497"/>
            <a:ext cx="1918063" cy="9370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/>
                <a:ea typeface="+mj-ea"/>
                <a:cs typeface="+mj-cs"/>
              </a:rPr>
              <a:t>Microsoft Teams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odafone Rg" pitchFamily="34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49AF23-43FF-492B-8205-BE9059E204A0}"/>
              </a:ext>
            </a:extLst>
          </p:cNvPr>
          <p:cNvSpPr txBox="1">
            <a:spLocks/>
          </p:cNvSpPr>
          <p:nvPr/>
        </p:nvSpPr>
        <p:spPr>
          <a:xfrm>
            <a:off x="3267381" y="2156634"/>
            <a:ext cx="2701308" cy="345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 pitchFamily="34" charset="0"/>
                <a:ea typeface="+mj-ea"/>
                <a:cs typeface="+mj-cs"/>
              </a:rPr>
              <a:t>Vodafone Business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rgbClr val="FFFFFF"/>
                </a:solidFill>
              </a:rPr>
              <a:t>Operator Connect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odafone Rg" pitchFamily="34" charset="0"/>
              <a:ea typeface="+mj-ea"/>
              <a:cs typeface="+mj-cs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7233F916-0B23-A648-A555-1B1C322C20B3}"/>
              </a:ext>
            </a:extLst>
          </p:cNvPr>
          <p:cNvSpPr txBox="1">
            <a:spLocks/>
          </p:cNvSpPr>
          <p:nvPr/>
        </p:nvSpPr>
        <p:spPr>
          <a:xfrm>
            <a:off x="6359585" y="2078716"/>
            <a:ext cx="2528245" cy="296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Vodafone Rg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/>
                <a:ea typeface="+mj-ea"/>
                <a:cs typeface="+mj-cs"/>
              </a:rPr>
              <a:t>Externe Telefonie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solidFill>
                  <a:srgbClr val="FFFFFF"/>
                </a:solidFill>
                <a:latin typeface="Vodafone Rg"/>
              </a:rPr>
              <a:t>Mit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odafone Rg"/>
                <a:ea typeface="+mj-ea"/>
                <a:cs typeface="+mj-cs"/>
              </a:rPr>
              <a:t>Microsoft Teams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odafone Rg" pitchFamily="34" charset="0"/>
              <a:ea typeface="+mj-ea"/>
              <a:cs typeface="+mj-cs"/>
            </a:endParaRPr>
          </a:p>
        </p:txBody>
      </p:sp>
      <p:pic>
        <p:nvPicPr>
          <p:cNvPr id="70" name="Picture 4" descr="Giving Microsoft Teams a Voice - UC Toda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618" y="769178"/>
            <a:ext cx="975159" cy="10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BCE732E-93DC-5840-9B23-F556E6C5E2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054" y="910197"/>
            <a:ext cx="803963" cy="803283"/>
          </a:xfrm>
          <a:prstGeom prst="rect">
            <a:avLst/>
          </a:prstGeom>
        </p:spPr>
      </p:pic>
      <p:sp>
        <p:nvSpPr>
          <p:cNvPr id="77" name="Plus 76"/>
          <p:cNvSpPr/>
          <p:nvPr/>
        </p:nvSpPr>
        <p:spPr>
          <a:xfrm>
            <a:off x="2797453" y="2036526"/>
            <a:ext cx="478525" cy="459900"/>
          </a:xfrm>
          <a:prstGeom prst="mathPlus">
            <a:avLst>
              <a:gd name="adj1" fmla="val 1442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81" name="Triangle 106">
            <a:extLst>
              <a:ext uri="{FF2B5EF4-FFF2-40B4-BE49-F238E27FC236}">
                <a16:creationId xmlns:a16="http://schemas.microsoft.com/office/drawing/2014/main" id="{1CE6CC20-A7E8-1648-9499-BB8139868899}"/>
              </a:ext>
            </a:extLst>
          </p:cNvPr>
          <p:cNvSpPr/>
          <p:nvPr/>
        </p:nvSpPr>
        <p:spPr>
          <a:xfrm rot="5400000">
            <a:off x="5633221" y="1224372"/>
            <a:ext cx="1215189" cy="338328"/>
          </a:xfrm>
          <a:prstGeom prst="triangle">
            <a:avLst/>
          </a:prstGeom>
          <a:solidFill>
            <a:srgbClr val="E60000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" name="Equal 1"/>
          <p:cNvSpPr/>
          <p:nvPr/>
        </p:nvSpPr>
        <p:spPr>
          <a:xfrm>
            <a:off x="5844617" y="2107327"/>
            <a:ext cx="483723" cy="318299"/>
          </a:xfrm>
          <a:prstGeom prst="mathEqual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924E2C7-A3C0-964F-8E6A-266D1B1453A6}"/>
              </a:ext>
            </a:extLst>
          </p:cNvPr>
          <p:cNvCxnSpPr>
            <a:cxnSpLocks/>
          </p:cNvCxnSpPr>
          <p:nvPr/>
        </p:nvCxnSpPr>
        <p:spPr>
          <a:xfrm flipV="1">
            <a:off x="-6015" y="1883154"/>
            <a:ext cx="9150015" cy="12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BE86048-3966-6E45-8588-1DD8C65A37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686" y="792225"/>
            <a:ext cx="1103107" cy="11031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365295" y="4713136"/>
            <a:ext cx="41341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83A2B-3358-44F8-83A0-4598795D8FB5}" type="slidenum">
              <a:rPr lang="de-DE" smtClean="0"/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05480F7-0EC3-1625-254F-3454AE618CC4}"/>
              </a:ext>
            </a:extLst>
          </p:cNvPr>
          <p:cNvSpPr/>
          <p:nvPr/>
        </p:nvSpPr>
        <p:spPr>
          <a:xfrm>
            <a:off x="3176" y="4129450"/>
            <a:ext cx="9140814" cy="34376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>
                <a:solidFill>
                  <a:schemeClr val="bg1"/>
                </a:solidFill>
                <a:latin typeface="Vodafone Rg" pitchFamily="34" charset="0"/>
                <a:ea typeface="+mn-ea"/>
                <a:cs typeface="+mn-cs"/>
              </a:rPr>
              <a:t>Bereitstellung aus einer Hand – von Vodafone – </a:t>
            </a:r>
            <a:r>
              <a:rPr lang="de-DE" sz="1400" b="1" dirty="0">
                <a:solidFill>
                  <a:schemeClr val="bg1"/>
                </a:solidFill>
                <a:latin typeface="Vodafone Rg" pitchFamily="34" charset="0"/>
              </a:rPr>
              <a:t>möglich.</a:t>
            </a:r>
            <a:endParaRPr lang="de-DE" sz="1400" b="1" kern="1200" dirty="0">
              <a:solidFill>
                <a:schemeClr val="bg1"/>
              </a:solidFill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36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305BCC1-3C64-25FD-93D4-E682D079C44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7102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05BCC1-3C64-25FD-93D4-E682D079C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 rot="5400000" flipH="1">
            <a:off x="2914627" y="-1923534"/>
            <a:ext cx="3314221" cy="914450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b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34342B"/>
              </a:solidFill>
              <a:effectLst/>
              <a:uLnTx/>
              <a:uFillTx/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7233051" cy="667479"/>
          </a:xfrm>
        </p:spPr>
        <p:txBody>
          <a:bodyPr vert="horz"/>
          <a:lstStyle/>
          <a:p>
            <a:r>
              <a:rPr lang="de-DE" dirty="0"/>
              <a:t>Vorteile der Telefonie mit Microsoft Teams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07F-D0CB-4AC6-9566-046428C59115}" type="datetime3">
              <a:rPr lang="de-DE" smtClean="0"/>
              <a:pPr/>
              <a:t>11/12/24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50824" y="991609"/>
            <a:ext cx="4996816" cy="3314221"/>
          </a:xfrm>
        </p:spPr>
        <p:txBody>
          <a:bodyPr lIns="36000" tIns="36000" rIns="36000" bIns="36000" anchor="ctr" anchorCtr="0">
            <a:normAutofit/>
          </a:bodyPr>
          <a:lstStyle/>
          <a:p>
            <a:pPr>
              <a:spcAft>
                <a:spcPts val="1400"/>
              </a:spcAft>
            </a:pPr>
            <a:r>
              <a:rPr lang="de-DE" sz="1600" b="1" dirty="0"/>
              <a:t>Nutzung der Microsoft Teams Plattform </a:t>
            </a:r>
            <a:r>
              <a:rPr lang="de-DE" sz="1600" dirty="0"/>
              <a:t>und ggfs. bereits vorhandenen Lizenzen</a:t>
            </a:r>
          </a:p>
          <a:p>
            <a:pPr>
              <a:spcAft>
                <a:spcPts val="1400"/>
              </a:spcAft>
            </a:pPr>
            <a:r>
              <a:rPr lang="de-DE" sz="1600" b="1" dirty="0"/>
              <a:t>Ablösung von bestehender TK-Infrastruktur</a:t>
            </a:r>
            <a:r>
              <a:rPr lang="de-DE" sz="1600" dirty="0"/>
              <a:t>, mit Kosteneinsparung und Upgrade auf eine UCC Lösung</a:t>
            </a:r>
          </a:p>
          <a:p>
            <a:pPr>
              <a:spcAft>
                <a:spcPts val="1400"/>
              </a:spcAft>
            </a:pPr>
            <a:r>
              <a:rPr lang="de-DE" sz="1600" b="1" dirty="0"/>
              <a:t>Absetzen und Empfangen von externen Anrufen</a:t>
            </a:r>
            <a:r>
              <a:rPr lang="de-DE" sz="1600" dirty="0"/>
              <a:t>, direkt aus der Microsoft Teams Applikation, von allen Geräten</a:t>
            </a:r>
          </a:p>
          <a:p>
            <a:pPr>
              <a:spcAft>
                <a:spcPts val="1400"/>
              </a:spcAft>
            </a:pPr>
            <a:r>
              <a:rPr lang="de-DE" sz="1600" b="1" dirty="0"/>
              <a:t>Bereitstellen von Funktionen einer Cloud TK-Anlage</a:t>
            </a:r>
            <a:r>
              <a:rPr lang="de-DE" sz="1600" dirty="0"/>
              <a:t>, ohne zusätzliches Investment in Plattformen oder Hardware</a:t>
            </a:r>
          </a:p>
          <a:p>
            <a:pPr>
              <a:spcAft>
                <a:spcPts val="1400"/>
              </a:spcAft>
            </a:pPr>
            <a:r>
              <a:rPr lang="de-DE" sz="1600" b="1" dirty="0"/>
              <a:t>Hohe Verlässlichkeit</a:t>
            </a:r>
            <a:r>
              <a:rPr lang="de-DE" sz="1600" dirty="0"/>
              <a:t>, durch die Nutzung der Vodafone Telefonie-Infrastruktur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04277D5-BC7D-33AC-D711-39DE5489C3EB}"/>
              </a:ext>
            </a:extLst>
          </p:cNvPr>
          <p:cNvGrpSpPr/>
          <p:nvPr/>
        </p:nvGrpSpPr>
        <p:grpSpPr>
          <a:xfrm>
            <a:off x="5383584" y="842855"/>
            <a:ext cx="3760416" cy="3622039"/>
            <a:chOff x="5383577" y="640081"/>
            <a:chExt cx="3760416" cy="3622039"/>
          </a:xfrm>
        </p:grpSpPr>
        <p:pic>
          <p:nvPicPr>
            <p:cNvPr id="58" name="Picture 57" descr="A screenshot of a computer&#10;&#10;Description generated with very high confidence">
              <a:extLst>
                <a:ext uri="{FF2B5EF4-FFF2-40B4-BE49-F238E27FC236}">
                  <a16:creationId xmlns:a16="http://schemas.microsoft.com/office/drawing/2014/main" id="{8CB65AA2-89A7-4521-A715-8A6F150C5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82" r="16922" b="7368"/>
            <a:stretch/>
          </p:blipFill>
          <p:spPr>
            <a:xfrm>
              <a:off x="5383577" y="640081"/>
              <a:ext cx="3760415" cy="3622039"/>
            </a:xfrm>
            <a:prstGeom prst="rect">
              <a:avLst/>
            </a:prstGeom>
          </p:spPr>
        </p:pic>
        <p:sp>
          <p:nvSpPr>
            <p:cNvPr id="43" name="Dark Blue Box">
              <a:extLst>
                <a:ext uri="{FF2B5EF4-FFF2-40B4-BE49-F238E27FC236}">
                  <a16:creationId xmlns:a16="http://schemas.microsoft.com/office/drawing/2014/main" id="{7BF1B266-1EAF-458D-A2CD-071025284A52}"/>
                </a:ext>
              </a:extLst>
            </p:cNvPr>
            <p:cNvSpPr/>
            <p:nvPr/>
          </p:nvSpPr>
          <p:spPr bwMode="auto">
            <a:xfrm>
              <a:off x="5577238" y="968210"/>
              <a:ext cx="237377" cy="2897036"/>
            </a:xfrm>
            <a:prstGeom prst="rect">
              <a:avLst/>
            </a:prstGeom>
            <a:solidFill>
              <a:srgbClr val="2939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293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45" name="Small Buttons">
              <a:extLst>
                <a:ext uri="{FF2B5EF4-FFF2-40B4-BE49-F238E27FC236}">
                  <a16:creationId xmlns:a16="http://schemas.microsoft.com/office/drawing/2014/main" id="{A8C9A957-2250-4437-B59C-8B2F5EA4656D}"/>
                </a:ext>
              </a:extLst>
            </p:cNvPr>
            <p:cNvGrpSpPr/>
            <p:nvPr/>
          </p:nvGrpSpPr>
          <p:grpSpPr>
            <a:xfrm>
              <a:off x="5577238" y="968210"/>
              <a:ext cx="243140" cy="3121438"/>
              <a:chOff x="5243206" y="1102668"/>
              <a:chExt cx="399404" cy="5127564"/>
            </a:xfrm>
          </p:grpSpPr>
          <p:pic>
            <p:nvPicPr>
              <p:cNvPr id="46" name="8_Store (small)" descr="A screenshot of a computer&#10;&#10;Description generated with very high confidence">
                <a:extLst>
                  <a:ext uri="{FF2B5EF4-FFF2-40B4-BE49-F238E27FC236}">
                    <a16:creationId xmlns:a16="http://schemas.microsoft.com/office/drawing/2014/main" id="{F47D94F2-C0AB-4ED8-BDC1-8F5D544817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4926" y="5915444"/>
                <a:ext cx="395963" cy="314788"/>
              </a:xfrm>
              <a:prstGeom prst="rect">
                <a:avLst/>
              </a:prstGeom>
            </p:spPr>
          </p:pic>
          <p:pic>
            <p:nvPicPr>
              <p:cNvPr id="47" name="7_Feedback (small)" descr="A screenshot of a computer&#10;&#10;Description generated with very high confidence">
                <a:extLst>
                  <a:ext uri="{FF2B5EF4-FFF2-40B4-BE49-F238E27FC236}">
                    <a16:creationId xmlns:a16="http://schemas.microsoft.com/office/drawing/2014/main" id="{D0071E79-8DC0-46F9-8C5B-7A22317596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4926" y="5592733"/>
                <a:ext cx="395963" cy="322711"/>
              </a:xfrm>
              <a:prstGeom prst="rect">
                <a:avLst/>
              </a:prstGeom>
            </p:spPr>
          </p:pic>
          <p:pic>
            <p:nvPicPr>
              <p:cNvPr id="48" name="6_Files (small)" descr="A screenshot of a computer&#10;&#10;Description generated with very high confidence">
                <a:extLst>
                  <a:ext uri="{FF2B5EF4-FFF2-40B4-BE49-F238E27FC236}">
                    <a16:creationId xmlns:a16="http://schemas.microsoft.com/office/drawing/2014/main" id="{02E81B7E-295B-4BE2-9D78-25C50E3E65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4926" y="2811786"/>
                <a:ext cx="397684" cy="314788"/>
              </a:xfrm>
              <a:prstGeom prst="rect">
                <a:avLst/>
              </a:prstGeom>
            </p:spPr>
          </p:pic>
          <p:pic>
            <p:nvPicPr>
              <p:cNvPr id="49" name="5_Calling (small)" descr="A screenshot of a computer&#10;&#10;Description generated with very high confidence">
                <a:extLst>
                  <a:ext uri="{FF2B5EF4-FFF2-40B4-BE49-F238E27FC236}">
                    <a16:creationId xmlns:a16="http://schemas.microsoft.com/office/drawing/2014/main" id="{CBBBFFFE-08F6-44FF-AA09-39823ACAE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4926" y="2465482"/>
                <a:ext cx="395963" cy="326487"/>
              </a:xfrm>
              <a:prstGeom prst="rect">
                <a:avLst/>
              </a:prstGeom>
            </p:spPr>
          </p:pic>
          <p:pic>
            <p:nvPicPr>
              <p:cNvPr id="50" name="4_Meetings (small)" descr="A screenshot of a computer&#10;&#10;Description generated with very high confidence">
                <a:extLst>
                  <a:ext uri="{FF2B5EF4-FFF2-40B4-BE49-F238E27FC236}">
                    <a16:creationId xmlns:a16="http://schemas.microsoft.com/office/drawing/2014/main" id="{2C083141-3B35-4A97-A318-EDCF7AD31A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4926" y="2119179"/>
                <a:ext cx="395963" cy="326486"/>
              </a:xfrm>
              <a:prstGeom prst="rect">
                <a:avLst/>
              </a:prstGeom>
            </p:spPr>
          </p:pic>
          <p:pic>
            <p:nvPicPr>
              <p:cNvPr id="51" name="3_Teams (small)" descr="A screenshot of a computer&#10;&#10;Description generated with very high confidence">
                <a:extLst>
                  <a:ext uri="{FF2B5EF4-FFF2-40B4-BE49-F238E27FC236}">
                    <a16:creationId xmlns:a16="http://schemas.microsoft.com/office/drawing/2014/main" id="{0DCF911A-0DBA-4E59-A497-ED71F89D87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4926" y="1786698"/>
                <a:ext cx="395963" cy="312664"/>
              </a:xfrm>
              <a:prstGeom prst="rect">
                <a:avLst/>
              </a:prstGeom>
            </p:spPr>
          </p:pic>
          <p:pic>
            <p:nvPicPr>
              <p:cNvPr id="52" name="2_Chat (small)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DAF58F77-95B3-46B2-A615-B8FD03DA99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3206" y="1453504"/>
                <a:ext cx="397683" cy="325569"/>
              </a:xfrm>
              <a:prstGeom prst="rect">
                <a:avLst/>
              </a:prstGeom>
            </p:spPr>
          </p:pic>
          <p:pic>
            <p:nvPicPr>
              <p:cNvPr id="53" name="1_Activity (small)" descr="A screenshot of a computer&#10;&#10;Description generated with very high confidence">
                <a:extLst>
                  <a:ext uri="{FF2B5EF4-FFF2-40B4-BE49-F238E27FC236}">
                    <a16:creationId xmlns:a16="http://schemas.microsoft.com/office/drawing/2014/main" id="{90250999-DFC9-43CC-9ACE-710D5C4029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94156"/>
              <a:stretch/>
            </p:blipFill>
            <p:spPr>
              <a:xfrm>
                <a:off x="5244926" y="1102668"/>
                <a:ext cx="395963" cy="299896"/>
              </a:xfrm>
              <a:prstGeom prst="rect">
                <a:avLst/>
              </a:prstGeom>
            </p:spPr>
          </p:pic>
        </p:grpSp>
        <p:pic>
          <p:nvPicPr>
            <p:cNvPr id="1028" name="Picture 4" descr="Screen shot showing the Contacts page in Teams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373"/>
            <a:stretch/>
          </p:blipFill>
          <p:spPr bwMode="auto">
            <a:xfrm>
              <a:off x="5571847" y="788837"/>
              <a:ext cx="3572146" cy="331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3_CALLING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4ABA099-BDA4-4D1F-8D87-18CB87C8C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269" y="1897207"/>
              <a:ext cx="388794" cy="312424"/>
            </a:xfrm>
            <a:prstGeom prst="rect">
              <a:avLst/>
            </a:prstGeom>
            <a:ln w="38100">
              <a:solidFill>
                <a:srgbClr val="616A95"/>
              </a:solidFill>
              <a:miter lim="800000"/>
            </a:ln>
          </p:spPr>
        </p:pic>
        <p:sp>
          <p:nvSpPr>
            <p:cNvPr id="60" name="Rounded Rectangle 59"/>
            <p:cNvSpPr/>
            <p:nvPr/>
          </p:nvSpPr>
          <p:spPr>
            <a:xfrm>
              <a:off x="5878193" y="2498289"/>
              <a:ext cx="1063380" cy="1579274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rtlCol="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000" kern="1200" dirty="0">
                <a:solidFill>
                  <a:srgbClr val="34342B"/>
                </a:solidFill>
                <a:latin typeface="Vodafone Rg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1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BF63329-2ABC-8106-3533-CF37A8DA99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409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F63329-2ABC-8106-3533-CF37A8DA9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ject 3"/>
          <p:cNvSpPr/>
          <p:nvPr/>
        </p:nvSpPr>
        <p:spPr>
          <a:xfrm>
            <a:off x="8496657" y="4547960"/>
            <a:ext cx="395605" cy="395605"/>
          </a:xfrm>
          <a:custGeom>
            <a:avLst/>
            <a:gdLst/>
            <a:ahLst/>
            <a:cxnLst/>
            <a:rect l="l" t="t" r="r" b="b"/>
            <a:pathLst>
              <a:path w="395604" h="395604">
                <a:moveTo>
                  <a:pt x="197572" y="0"/>
                </a:moveTo>
                <a:lnTo>
                  <a:pt x="150110" y="5745"/>
                </a:lnTo>
                <a:lnTo>
                  <a:pt x="106799" y="22064"/>
                </a:lnTo>
                <a:lnTo>
                  <a:pt x="69015" y="47581"/>
                </a:lnTo>
                <a:lnTo>
                  <a:pt x="38134" y="80920"/>
                </a:lnTo>
                <a:lnTo>
                  <a:pt x="15533" y="120704"/>
                </a:lnTo>
                <a:lnTo>
                  <a:pt x="2587" y="165556"/>
                </a:lnTo>
                <a:lnTo>
                  <a:pt x="0" y="197595"/>
                </a:lnTo>
                <a:lnTo>
                  <a:pt x="655" y="213793"/>
                </a:lnTo>
                <a:lnTo>
                  <a:pt x="10077" y="260029"/>
                </a:lnTo>
                <a:lnTo>
                  <a:pt x="29613" y="301654"/>
                </a:lnTo>
                <a:lnTo>
                  <a:pt x="57887" y="337293"/>
                </a:lnTo>
                <a:lnTo>
                  <a:pt x="93523" y="365570"/>
                </a:lnTo>
                <a:lnTo>
                  <a:pt x="135144" y="385107"/>
                </a:lnTo>
                <a:lnTo>
                  <a:pt x="181376" y="394530"/>
                </a:lnTo>
                <a:lnTo>
                  <a:pt x="197573" y="395186"/>
                </a:lnTo>
                <a:lnTo>
                  <a:pt x="213770" y="394530"/>
                </a:lnTo>
                <a:lnTo>
                  <a:pt x="260003" y="385107"/>
                </a:lnTo>
                <a:lnTo>
                  <a:pt x="301625" y="365570"/>
                </a:lnTo>
                <a:lnTo>
                  <a:pt x="337262" y="337293"/>
                </a:lnTo>
                <a:lnTo>
                  <a:pt x="365536" y="301654"/>
                </a:lnTo>
                <a:lnTo>
                  <a:pt x="385072" y="260029"/>
                </a:lnTo>
                <a:lnTo>
                  <a:pt x="394494" y="213793"/>
                </a:lnTo>
                <a:lnTo>
                  <a:pt x="395150" y="197595"/>
                </a:lnTo>
                <a:lnTo>
                  <a:pt x="394494" y="181396"/>
                </a:lnTo>
                <a:lnTo>
                  <a:pt x="385072" y="135159"/>
                </a:lnTo>
                <a:lnTo>
                  <a:pt x="365536" y="93533"/>
                </a:lnTo>
                <a:lnTo>
                  <a:pt x="337261" y="57893"/>
                </a:lnTo>
                <a:lnTo>
                  <a:pt x="301625" y="29616"/>
                </a:lnTo>
                <a:lnTo>
                  <a:pt x="260002" y="10078"/>
                </a:lnTo>
                <a:lnTo>
                  <a:pt x="213770" y="655"/>
                </a:lnTo>
                <a:lnTo>
                  <a:pt x="197572" y="0"/>
                </a:lnTo>
                <a:close/>
              </a:path>
            </a:pathLst>
          </a:custGeom>
          <a:solidFill>
            <a:srgbClr val="E60000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5711" y="4565379"/>
            <a:ext cx="216535" cy="290830"/>
          </a:xfrm>
          <a:custGeom>
            <a:avLst/>
            <a:gdLst/>
            <a:ahLst/>
            <a:cxnLst/>
            <a:rect l="l" t="t" r="r" b="b"/>
            <a:pathLst>
              <a:path w="216534" h="290829">
                <a:moveTo>
                  <a:pt x="184138" y="0"/>
                </a:moveTo>
                <a:lnTo>
                  <a:pt x="140466" y="4756"/>
                </a:lnTo>
                <a:lnTo>
                  <a:pt x="103446" y="17628"/>
                </a:lnTo>
                <a:lnTo>
                  <a:pt x="69359" y="37340"/>
                </a:lnTo>
                <a:lnTo>
                  <a:pt x="35530" y="69942"/>
                </a:lnTo>
                <a:lnTo>
                  <a:pt x="11620" y="113691"/>
                </a:lnTo>
                <a:lnTo>
                  <a:pt x="1729" y="154328"/>
                </a:lnTo>
                <a:lnTo>
                  <a:pt x="0" y="185037"/>
                </a:lnTo>
                <a:lnTo>
                  <a:pt x="2764" y="200811"/>
                </a:lnTo>
                <a:lnTo>
                  <a:pt x="20659" y="241318"/>
                </a:lnTo>
                <a:lnTo>
                  <a:pt x="49553" y="270520"/>
                </a:lnTo>
                <a:lnTo>
                  <a:pt x="85067" y="287028"/>
                </a:lnTo>
                <a:lnTo>
                  <a:pt x="110259" y="290295"/>
                </a:lnTo>
                <a:lnTo>
                  <a:pt x="114527" y="290198"/>
                </a:lnTo>
                <a:lnTo>
                  <a:pt x="157648" y="279378"/>
                </a:lnTo>
                <a:lnTo>
                  <a:pt x="189758" y="253897"/>
                </a:lnTo>
                <a:lnTo>
                  <a:pt x="209707" y="218343"/>
                </a:lnTo>
                <a:lnTo>
                  <a:pt x="216344" y="177301"/>
                </a:lnTo>
                <a:lnTo>
                  <a:pt x="214802" y="163792"/>
                </a:lnTo>
                <a:lnTo>
                  <a:pt x="200896" y="128317"/>
                </a:lnTo>
                <a:lnTo>
                  <a:pt x="172547" y="101245"/>
                </a:lnTo>
                <a:lnTo>
                  <a:pt x="129075" y="83636"/>
                </a:lnTo>
                <a:lnTo>
                  <a:pt x="128734" y="82943"/>
                </a:lnTo>
                <a:lnTo>
                  <a:pt x="139817" y="40543"/>
                </a:lnTo>
                <a:lnTo>
                  <a:pt x="168081" y="11585"/>
                </a:lnTo>
                <a:lnTo>
                  <a:pt x="193194" y="1399"/>
                </a:lnTo>
                <a:lnTo>
                  <a:pt x="189713" y="352"/>
                </a:lnTo>
                <a:lnTo>
                  <a:pt x="184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78"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6107" y="2281977"/>
            <a:ext cx="1370550" cy="1315720"/>
          </a:xfrm>
          <a:custGeom>
            <a:avLst/>
            <a:gdLst/>
            <a:ahLst/>
            <a:cxnLst/>
            <a:rect l="l" t="t" r="r" b="b"/>
            <a:pathLst>
              <a:path w="1199515" h="1315720">
                <a:moveTo>
                  <a:pt x="999489" y="0"/>
                </a:moveTo>
                <a:lnTo>
                  <a:pt x="199898" y="0"/>
                </a:lnTo>
                <a:lnTo>
                  <a:pt x="183508" y="662"/>
                </a:lnTo>
                <a:lnTo>
                  <a:pt x="136729" y="10194"/>
                </a:lnTo>
                <a:lnTo>
                  <a:pt x="94616" y="29958"/>
                </a:lnTo>
                <a:lnTo>
                  <a:pt x="58562" y="58562"/>
                </a:lnTo>
                <a:lnTo>
                  <a:pt x="29958" y="94616"/>
                </a:lnTo>
                <a:lnTo>
                  <a:pt x="10194" y="136729"/>
                </a:lnTo>
                <a:lnTo>
                  <a:pt x="662" y="183508"/>
                </a:lnTo>
                <a:lnTo>
                  <a:pt x="0" y="199897"/>
                </a:lnTo>
                <a:lnTo>
                  <a:pt x="0" y="1115314"/>
                </a:lnTo>
                <a:lnTo>
                  <a:pt x="5811" y="1163339"/>
                </a:lnTo>
                <a:lnTo>
                  <a:pt x="22319" y="1207162"/>
                </a:lnTo>
                <a:lnTo>
                  <a:pt x="48131" y="1245390"/>
                </a:lnTo>
                <a:lnTo>
                  <a:pt x="81857" y="1276632"/>
                </a:lnTo>
                <a:lnTo>
                  <a:pt x="122104" y="1299497"/>
                </a:lnTo>
                <a:lnTo>
                  <a:pt x="167482" y="1312594"/>
                </a:lnTo>
                <a:lnTo>
                  <a:pt x="199898" y="1315212"/>
                </a:lnTo>
                <a:lnTo>
                  <a:pt x="999489" y="1315212"/>
                </a:lnTo>
                <a:lnTo>
                  <a:pt x="1047515" y="1309400"/>
                </a:lnTo>
                <a:lnTo>
                  <a:pt x="1091338" y="1292892"/>
                </a:lnTo>
                <a:lnTo>
                  <a:pt x="1129566" y="1267080"/>
                </a:lnTo>
                <a:lnTo>
                  <a:pt x="1160808" y="1233354"/>
                </a:lnTo>
                <a:lnTo>
                  <a:pt x="1183673" y="1193107"/>
                </a:lnTo>
                <a:lnTo>
                  <a:pt x="1196770" y="1147729"/>
                </a:lnTo>
                <a:lnTo>
                  <a:pt x="1199388" y="1115314"/>
                </a:lnTo>
                <a:lnTo>
                  <a:pt x="1199388" y="199897"/>
                </a:lnTo>
                <a:lnTo>
                  <a:pt x="1193576" y="151872"/>
                </a:lnTo>
                <a:lnTo>
                  <a:pt x="1177068" y="108049"/>
                </a:lnTo>
                <a:lnTo>
                  <a:pt x="1151256" y="69821"/>
                </a:lnTo>
                <a:lnTo>
                  <a:pt x="1117530" y="38579"/>
                </a:lnTo>
                <a:lnTo>
                  <a:pt x="1077283" y="15714"/>
                </a:lnTo>
                <a:lnTo>
                  <a:pt x="1031905" y="2617"/>
                </a:lnTo>
                <a:lnTo>
                  <a:pt x="999489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282B"/>
            </a:solidFill>
          </a:ln>
        </p:spPr>
        <p:txBody>
          <a:bodyPr wrap="square" lIns="0" tIns="0" rIns="0" bIns="0" rtlCol="0"/>
          <a:lstStyle/>
          <a:p>
            <a:pPr algn="ctr" defTabSz="914378">
              <a:defRPr/>
            </a:pP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8000" y="2281977"/>
            <a:ext cx="1370550" cy="1315720"/>
          </a:xfrm>
          <a:custGeom>
            <a:avLst/>
            <a:gdLst/>
            <a:ahLst/>
            <a:cxnLst/>
            <a:rect l="l" t="t" r="r" b="b"/>
            <a:pathLst>
              <a:path w="1199515" h="1315720">
                <a:moveTo>
                  <a:pt x="999489" y="0"/>
                </a:moveTo>
                <a:lnTo>
                  <a:pt x="199898" y="0"/>
                </a:lnTo>
                <a:lnTo>
                  <a:pt x="183503" y="662"/>
                </a:lnTo>
                <a:lnTo>
                  <a:pt x="136714" y="10194"/>
                </a:lnTo>
                <a:lnTo>
                  <a:pt x="94600" y="29958"/>
                </a:lnTo>
                <a:lnTo>
                  <a:pt x="58548" y="58562"/>
                </a:lnTo>
                <a:lnTo>
                  <a:pt x="29949" y="94616"/>
                </a:lnTo>
                <a:lnTo>
                  <a:pt x="10190" y="136729"/>
                </a:lnTo>
                <a:lnTo>
                  <a:pt x="662" y="183508"/>
                </a:lnTo>
                <a:lnTo>
                  <a:pt x="0" y="199898"/>
                </a:lnTo>
                <a:lnTo>
                  <a:pt x="0" y="1115314"/>
                </a:lnTo>
                <a:lnTo>
                  <a:pt x="5809" y="1163339"/>
                </a:lnTo>
                <a:lnTo>
                  <a:pt x="22312" y="1207162"/>
                </a:lnTo>
                <a:lnTo>
                  <a:pt x="48118" y="1245390"/>
                </a:lnTo>
                <a:lnTo>
                  <a:pt x="81840" y="1276632"/>
                </a:lnTo>
                <a:lnTo>
                  <a:pt x="122088" y="1299497"/>
                </a:lnTo>
                <a:lnTo>
                  <a:pt x="167473" y="1312594"/>
                </a:lnTo>
                <a:lnTo>
                  <a:pt x="199898" y="1315212"/>
                </a:lnTo>
                <a:lnTo>
                  <a:pt x="999489" y="1315212"/>
                </a:lnTo>
                <a:lnTo>
                  <a:pt x="1047515" y="1309400"/>
                </a:lnTo>
                <a:lnTo>
                  <a:pt x="1091338" y="1292892"/>
                </a:lnTo>
                <a:lnTo>
                  <a:pt x="1129566" y="1267080"/>
                </a:lnTo>
                <a:lnTo>
                  <a:pt x="1160808" y="1233354"/>
                </a:lnTo>
                <a:lnTo>
                  <a:pt x="1183673" y="1193107"/>
                </a:lnTo>
                <a:lnTo>
                  <a:pt x="1196770" y="1147729"/>
                </a:lnTo>
                <a:lnTo>
                  <a:pt x="1199388" y="1115314"/>
                </a:lnTo>
                <a:lnTo>
                  <a:pt x="1199388" y="199898"/>
                </a:lnTo>
                <a:lnTo>
                  <a:pt x="1193576" y="151872"/>
                </a:lnTo>
                <a:lnTo>
                  <a:pt x="1177068" y="108049"/>
                </a:lnTo>
                <a:lnTo>
                  <a:pt x="1151256" y="69821"/>
                </a:lnTo>
                <a:lnTo>
                  <a:pt x="1117530" y="38579"/>
                </a:lnTo>
                <a:lnTo>
                  <a:pt x="1077283" y="15714"/>
                </a:lnTo>
                <a:lnTo>
                  <a:pt x="1031905" y="2617"/>
                </a:lnTo>
                <a:lnTo>
                  <a:pt x="999489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282B"/>
            </a:solidFill>
          </a:ln>
        </p:spPr>
        <p:txBody>
          <a:bodyPr wrap="square" lIns="0" tIns="0" rIns="0" bIns="0" rtlCol="0"/>
          <a:lstStyle/>
          <a:p>
            <a:pPr algn="ctr" defTabSz="914378">
              <a:defRPr/>
            </a:pP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000" y="2472525"/>
            <a:ext cx="1347424" cy="1125172"/>
          </a:xfrm>
          <a:prstGeom prst="rect">
            <a:avLst/>
          </a:prstGeom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12065" marR="5080" indent="-635" algn="ctr" defTabSz="914378">
              <a:lnSpc>
                <a:spcPct val="80000"/>
              </a:lnSpc>
              <a:defRPr/>
            </a:pPr>
            <a:r>
              <a:rPr lang="de-DE" sz="1200" b="1" spc="-10" dirty="0">
                <a:solidFill>
                  <a:prstClr val="black"/>
                </a:solidFill>
                <a:latin typeface="Vodafone Rg"/>
                <a:cs typeface="Vodafone Rg"/>
              </a:rPr>
              <a:t>Einfache &amp; automatisierte Bereitstellung</a:t>
            </a:r>
            <a:endParaRPr lang="de-DE" sz="1200" dirty="0">
              <a:solidFill>
                <a:prstClr val="black"/>
              </a:solidFill>
              <a:latin typeface="Vodafone Rg"/>
              <a:cs typeface="Vodafone Rg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62527" y="2281977"/>
            <a:ext cx="1370550" cy="1315720"/>
          </a:xfrm>
          <a:custGeom>
            <a:avLst/>
            <a:gdLst/>
            <a:ahLst/>
            <a:cxnLst/>
            <a:rect l="l" t="t" r="r" b="b"/>
            <a:pathLst>
              <a:path w="1199514" h="1315720">
                <a:moveTo>
                  <a:pt x="999489" y="0"/>
                </a:moveTo>
                <a:lnTo>
                  <a:pt x="199898" y="0"/>
                </a:lnTo>
                <a:lnTo>
                  <a:pt x="183508" y="662"/>
                </a:lnTo>
                <a:lnTo>
                  <a:pt x="136729" y="10194"/>
                </a:lnTo>
                <a:lnTo>
                  <a:pt x="94616" y="29958"/>
                </a:lnTo>
                <a:lnTo>
                  <a:pt x="58562" y="58562"/>
                </a:lnTo>
                <a:lnTo>
                  <a:pt x="29958" y="94616"/>
                </a:lnTo>
                <a:lnTo>
                  <a:pt x="10194" y="136729"/>
                </a:lnTo>
                <a:lnTo>
                  <a:pt x="662" y="183508"/>
                </a:lnTo>
                <a:lnTo>
                  <a:pt x="0" y="199897"/>
                </a:lnTo>
                <a:lnTo>
                  <a:pt x="0" y="1115314"/>
                </a:lnTo>
                <a:lnTo>
                  <a:pt x="5811" y="1163339"/>
                </a:lnTo>
                <a:lnTo>
                  <a:pt x="22319" y="1207162"/>
                </a:lnTo>
                <a:lnTo>
                  <a:pt x="48131" y="1245390"/>
                </a:lnTo>
                <a:lnTo>
                  <a:pt x="81857" y="1276632"/>
                </a:lnTo>
                <a:lnTo>
                  <a:pt x="122104" y="1299497"/>
                </a:lnTo>
                <a:lnTo>
                  <a:pt x="167482" y="1312594"/>
                </a:lnTo>
                <a:lnTo>
                  <a:pt x="199898" y="1315211"/>
                </a:lnTo>
                <a:lnTo>
                  <a:pt x="999489" y="1315211"/>
                </a:lnTo>
                <a:lnTo>
                  <a:pt x="1047515" y="1309400"/>
                </a:lnTo>
                <a:lnTo>
                  <a:pt x="1091338" y="1292892"/>
                </a:lnTo>
                <a:lnTo>
                  <a:pt x="1129566" y="1267080"/>
                </a:lnTo>
                <a:lnTo>
                  <a:pt x="1160808" y="1233354"/>
                </a:lnTo>
                <a:lnTo>
                  <a:pt x="1183673" y="1193107"/>
                </a:lnTo>
                <a:lnTo>
                  <a:pt x="1196770" y="1147729"/>
                </a:lnTo>
                <a:lnTo>
                  <a:pt x="1199388" y="1115314"/>
                </a:lnTo>
                <a:lnTo>
                  <a:pt x="1199388" y="199897"/>
                </a:lnTo>
                <a:lnTo>
                  <a:pt x="1193576" y="151872"/>
                </a:lnTo>
                <a:lnTo>
                  <a:pt x="1177068" y="108049"/>
                </a:lnTo>
                <a:lnTo>
                  <a:pt x="1151256" y="69821"/>
                </a:lnTo>
                <a:lnTo>
                  <a:pt x="1117530" y="38579"/>
                </a:lnTo>
                <a:lnTo>
                  <a:pt x="1077283" y="15714"/>
                </a:lnTo>
                <a:lnTo>
                  <a:pt x="1031905" y="2617"/>
                </a:lnTo>
                <a:lnTo>
                  <a:pt x="999489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282B"/>
            </a:solidFill>
          </a:ln>
        </p:spPr>
        <p:txBody>
          <a:bodyPr wrap="square" lIns="0" tIns="0" rIns="0" bIns="0" rtlCol="0"/>
          <a:lstStyle/>
          <a:p>
            <a:pPr algn="ctr" defTabSz="914378">
              <a:defRPr/>
            </a:pP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5653" y="2472525"/>
            <a:ext cx="1313797" cy="1125172"/>
          </a:xfrm>
          <a:prstGeom prst="rect">
            <a:avLst/>
          </a:prstGeom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94613" marR="87628" algn="ctr" defTabSz="914378">
              <a:lnSpc>
                <a:spcPct val="80000"/>
              </a:lnSpc>
              <a:defRPr/>
            </a:pPr>
            <a:r>
              <a:rPr lang="de-DE" sz="1200" b="1" spc="-10" dirty="0">
                <a:solidFill>
                  <a:prstClr val="black"/>
                </a:solidFill>
                <a:latin typeface="Vodafone Rg"/>
                <a:cs typeface="Vodafone Rg"/>
              </a:rPr>
              <a:t>Telefonie und Zusammen-arbeit in einer Applikation</a:t>
            </a:r>
            <a:endParaRPr lang="de-DE" sz="1200" dirty="0">
              <a:solidFill>
                <a:prstClr val="black"/>
              </a:solidFill>
              <a:latin typeface="Vodafone Rg"/>
              <a:cs typeface="Vodafone Rg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40179" y="2281977"/>
            <a:ext cx="1370550" cy="1315720"/>
          </a:xfrm>
          <a:custGeom>
            <a:avLst/>
            <a:gdLst/>
            <a:ahLst/>
            <a:cxnLst/>
            <a:rect l="l" t="t" r="r" b="b"/>
            <a:pathLst>
              <a:path w="1199514" h="1315720">
                <a:moveTo>
                  <a:pt x="999490" y="0"/>
                </a:moveTo>
                <a:lnTo>
                  <a:pt x="199897" y="0"/>
                </a:lnTo>
                <a:lnTo>
                  <a:pt x="183508" y="662"/>
                </a:lnTo>
                <a:lnTo>
                  <a:pt x="136729" y="10194"/>
                </a:lnTo>
                <a:lnTo>
                  <a:pt x="94616" y="29958"/>
                </a:lnTo>
                <a:lnTo>
                  <a:pt x="58562" y="58562"/>
                </a:lnTo>
                <a:lnTo>
                  <a:pt x="29958" y="94616"/>
                </a:lnTo>
                <a:lnTo>
                  <a:pt x="10194" y="136729"/>
                </a:lnTo>
                <a:lnTo>
                  <a:pt x="662" y="183508"/>
                </a:lnTo>
                <a:lnTo>
                  <a:pt x="0" y="199898"/>
                </a:lnTo>
                <a:lnTo>
                  <a:pt x="0" y="1115314"/>
                </a:lnTo>
                <a:lnTo>
                  <a:pt x="5811" y="1163339"/>
                </a:lnTo>
                <a:lnTo>
                  <a:pt x="22319" y="1207162"/>
                </a:lnTo>
                <a:lnTo>
                  <a:pt x="48131" y="1245390"/>
                </a:lnTo>
                <a:lnTo>
                  <a:pt x="81857" y="1276632"/>
                </a:lnTo>
                <a:lnTo>
                  <a:pt x="122104" y="1299497"/>
                </a:lnTo>
                <a:lnTo>
                  <a:pt x="167482" y="1312594"/>
                </a:lnTo>
                <a:lnTo>
                  <a:pt x="199897" y="1315212"/>
                </a:lnTo>
                <a:lnTo>
                  <a:pt x="999490" y="1315212"/>
                </a:lnTo>
                <a:lnTo>
                  <a:pt x="1047515" y="1309400"/>
                </a:lnTo>
                <a:lnTo>
                  <a:pt x="1091338" y="1292892"/>
                </a:lnTo>
                <a:lnTo>
                  <a:pt x="1129566" y="1267080"/>
                </a:lnTo>
                <a:lnTo>
                  <a:pt x="1160808" y="1233354"/>
                </a:lnTo>
                <a:lnTo>
                  <a:pt x="1183673" y="1193107"/>
                </a:lnTo>
                <a:lnTo>
                  <a:pt x="1196770" y="1147729"/>
                </a:lnTo>
                <a:lnTo>
                  <a:pt x="1199387" y="1115314"/>
                </a:lnTo>
                <a:lnTo>
                  <a:pt x="1199387" y="199898"/>
                </a:lnTo>
                <a:lnTo>
                  <a:pt x="1193576" y="151872"/>
                </a:lnTo>
                <a:lnTo>
                  <a:pt x="1177068" y="108049"/>
                </a:lnTo>
                <a:lnTo>
                  <a:pt x="1151256" y="69821"/>
                </a:lnTo>
                <a:lnTo>
                  <a:pt x="1117530" y="38579"/>
                </a:lnTo>
                <a:lnTo>
                  <a:pt x="1077283" y="15714"/>
                </a:lnTo>
                <a:lnTo>
                  <a:pt x="1031905" y="2617"/>
                </a:lnTo>
                <a:lnTo>
                  <a:pt x="999490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282B"/>
            </a:solidFill>
          </a:ln>
        </p:spPr>
        <p:txBody>
          <a:bodyPr wrap="square" lIns="0" tIns="0" rIns="0" bIns="0" rtlCol="0"/>
          <a:lstStyle/>
          <a:p>
            <a:pPr algn="ctr" defTabSz="914378">
              <a:defRPr/>
            </a:pP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0179" y="2472525"/>
            <a:ext cx="1347425" cy="1141808"/>
          </a:xfrm>
          <a:prstGeom prst="rect">
            <a:avLst/>
          </a:prstGeom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12700" marR="5080" indent="42544" algn="ctr" defTabSz="914378">
              <a:lnSpc>
                <a:spcPct val="80000"/>
              </a:lnSpc>
              <a:defRPr/>
            </a:pPr>
            <a:r>
              <a:rPr lang="de-DE" sz="1200" b="1" spc="-10" dirty="0">
                <a:solidFill>
                  <a:prstClr val="black"/>
                </a:solidFill>
                <a:latin typeface="Vodafone Rg"/>
                <a:cs typeface="Vodafone Rg"/>
              </a:rPr>
              <a:t>Flexibles Tarifmodell &amp; Rufnummern von Vodafone</a:t>
            </a:r>
            <a:endParaRPr lang="de-DE" sz="1200" dirty="0">
              <a:solidFill>
                <a:prstClr val="black"/>
              </a:solidFill>
              <a:latin typeface="Vodafone Rg"/>
              <a:cs typeface="Vodafone Rg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71581" y="2281977"/>
            <a:ext cx="1370550" cy="1315720"/>
          </a:xfrm>
          <a:custGeom>
            <a:avLst/>
            <a:gdLst/>
            <a:ahLst/>
            <a:cxnLst/>
            <a:rect l="l" t="t" r="r" b="b"/>
            <a:pathLst>
              <a:path w="1199514" h="1315720">
                <a:moveTo>
                  <a:pt x="999489" y="0"/>
                </a:moveTo>
                <a:lnTo>
                  <a:pt x="199898" y="0"/>
                </a:lnTo>
                <a:lnTo>
                  <a:pt x="183508" y="662"/>
                </a:lnTo>
                <a:lnTo>
                  <a:pt x="136729" y="10194"/>
                </a:lnTo>
                <a:lnTo>
                  <a:pt x="94616" y="29958"/>
                </a:lnTo>
                <a:lnTo>
                  <a:pt x="58562" y="58562"/>
                </a:lnTo>
                <a:lnTo>
                  <a:pt x="29958" y="94616"/>
                </a:lnTo>
                <a:lnTo>
                  <a:pt x="10194" y="136729"/>
                </a:lnTo>
                <a:lnTo>
                  <a:pt x="662" y="183508"/>
                </a:lnTo>
                <a:lnTo>
                  <a:pt x="0" y="199897"/>
                </a:lnTo>
                <a:lnTo>
                  <a:pt x="0" y="1115314"/>
                </a:lnTo>
                <a:lnTo>
                  <a:pt x="5811" y="1163339"/>
                </a:lnTo>
                <a:lnTo>
                  <a:pt x="22319" y="1207162"/>
                </a:lnTo>
                <a:lnTo>
                  <a:pt x="48131" y="1245390"/>
                </a:lnTo>
                <a:lnTo>
                  <a:pt x="81857" y="1276632"/>
                </a:lnTo>
                <a:lnTo>
                  <a:pt x="122104" y="1299497"/>
                </a:lnTo>
                <a:lnTo>
                  <a:pt x="167482" y="1312594"/>
                </a:lnTo>
                <a:lnTo>
                  <a:pt x="199898" y="1315212"/>
                </a:lnTo>
                <a:lnTo>
                  <a:pt x="999489" y="1315212"/>
                </a:lnTo>
                <a:lnTo>
                  <a:pt x="1047515" y="1309400"/>
                </a:lnTo>
                <a:lnTo>
                  <a:pt x="1091338" y="1292892"/>
                </a:lnTo>
                <a:lnTo>
                  <a:pt x="1129566" y="1267080"/>
                </a:lnTo>
                <a:lnTo>
                  <a:pt x="1160808" y="1233354"/>
                </a:lnTo>
                <a:lnTo>
                  <a:pt x="1183673" y="1193107"/>
                </a:lnTo>
                <a:lnTo>
                  <a:pt x="1196770" y="1147729"/>
                </a:lnTo>
                <a:lnTo>
                  <a:pt x="1199388" y="1115314"/>
                </a:lnTo>
                <a:lnTo>
                  <a:pt x="1199388" y="199897"/>
                </a:lnTo>
                <a:lnTo>
                  <a:pt x="1193576" y="151872"/>
                </a:lnTo>
                <a:lnTo>
                  <a:pt x="1177068" y="108049"/>
                </a:lnTo>
                <a:lnTo>
                  <a:pt x="1151256" y="69821"/>
                </a:lnTo>
                <a:lnTo>
                  <a:pt x="1117530" y="38579"/>
                </a:lnTo>
                <a:lnTo>
                  <a:pt x="1077283" y="15714"/>
                </a:lnTo>
                <a:lnTo>
                  <a:pt x="1031905" y="2617"/>
                </a:lnTo>
                <a:lnTo>
                  <a:pt x="999489" y="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25282B"/>
            </a:solidFill>
          </a:ln>
        </p:spPr>
        <p:txBody>
          <a:bodyPr wrap="square" lIns="0" tIns="0" rIns="0" bIns="0" rtlCol="0"/>
          <a:lstStyle/>
          <a:p>
            <a:pPr algn="ctr" defTabSz="914378">
              <a:defRPr/>
            </a:pPr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71582" y="2472525"/>
            <a:ext cx="1370549" cy="1125172"/>
          </a:xfrm>
          <a:prstGeom prst="rect">
            <a:avLst/>
          </a:prstGeom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12065" marR="5080" indent="-635" algn="ctr" defTabSz="914378">
              <a:lnSpc>
                <a:spcPct val="80000"/>
              </a:lnSpc>
              <a:defRPr/>
            </a:pPr>
            <a:r>
              <a:rPr lang="de-DE" sz="1200" b="1" spc="-10" dirty="0">
                <a:solidFill>
                  <a:prstClr val="black"/>
                </a:solidFill>
                <a:cs typeface="Vodafone Rg"/>
              </a:rPr>
              <a:t>Nutzung </a:t>
            </a:r>
            <a:r>
              <a:rPr lang="de-DE" sz="1200" b="1" spc="-10" dirty="0">
                <a:solidFill>
                  <a:prstClr val="black"/>
                </a:solidFill>
                <a:latin typeface="Vodafone Rg"/>
                <a:cs typeface="Vodafone Rg"/>
              </a:rPr>
              <a:t>National</a:t>
            </a:r>
          </a:p>
          <a:p>
            <a:pPr marL="12065" marR="5080" indent="-635" algn="ctr" defTabSz="914378">
              <a:lnSpc>
                <a:spcPct val="80000"/>
              </a:lnSpc>
              <a:defRPr/>
            </a:pPr>
            <a:r>
              <a:rPr lang="de-DE" sz="1200" b="1" spc="-10" dirty="0">
                <a:solidFill>
                  <a:prstClr val="black"/>
                </a:solidFill>
                <a:latin typeface="Vodafone Rg"/>
                <a:cs typeface="Vodafone Rg"/>
              </a:rPr>
              <a:t>&amp;  Kombination mit internationalen Lösungen möglich</a:t>
            </a:r>
            <a:endParaRPr lang="de-DE" sz="1200" dirty="0">
              <a:solidFill>
                <a:prstClr val="black"/>
              </a:solidFill>
              <a:latin typeface="Vodafone Rg"/>
              <a:cs typeface="Vodafone Rg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26107" y="2472525"/>
            <a:ext cx="1370549" cy="1125172"/>
          </a:xfrm>
          <a:prstGeom prst="rect">
            <a:avLst/>
          </a:prstGeom>
        </p:spPr>
        <p:txBody>
          <a:bodyPr vert="horz" wrap="square" lIns="36000" tIns="36000" rIns="36000" bIns="36000" rtlCol="0" anchor="ctr" anchorCtr="0">
            <a:noAutofit/>
          </a:bodyPr>
          <a:lstStyle/>
          <a:p>
            <a:pPr marL="12700" marR="5080" indent="-1905" algn="ctr" defTabSz="914378">
              <a:lnSpc>
                <a:spcPts val="960"/>
              </a:lnSpc>
              <a:defRPr/>
            </a:pPr>
            <a:r>
              <a:rPr lang="de-DE" sz="1200" b="1" spc="-15" dirty="0">
                <a:solidFill>
                  <a:prstClr val="black"/>
                </a:solidFill>
                <a:latin typeface="Vodafone Rg"/>
                <a:cs typeface="Vodafone Rg"/>
              </a:rPr>
              <a:t>Verlässliche Telefonie-Infrastruktur von Vodafone</a:t>
            </a:r>
          </a:p>
          <a:p>
            <a:pPr marL="12700" marR="5080" indent="-1905" algn="ctr" defTabSz="914378">
              <a:lnSpc>
                <a:spcPts val="960"/>
              </a:lnSpc>
              <a:defRPr/>
            </a:pPr>
            <a:r>
              <a:rPr lang="de-DE" sz="1200" b="1" spc="-15" dirty="0">
                <a:solidFill>
                  <a:prstClr val="black"/>
                </a:solidFill>
                <a:latin typeface="Vodafone Rg"/>
                <a:cs typeface="Vodafone Rg"/>
              </a:rPr>
              <a:t>(inklusive SBC)</a:t>
            </a:r>
            <a:endParaRPr lang="de-DE" sz="1200" dirty="0">
              <a:solidFill>
                <a:prstClr val="black"/>
              </a:solidFill>
              <a:latin typeface="Vodafone Rg"/>
              <a:cs typeface="Vodafone Rg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2D8B47B-4A91-4862-4755-DCD40525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Vodafone bietet mit Operator Connect ein flexibles Tarifmodell, sowie eine einfache Bereitstellung für die Telefonie mit Teams an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E135802-C1E5-066F-F670-936107D81811}"/>
              </a:ext>
            </a:extLst>
          </p:cNvPr>
          <p:cNvGrpSpPr/>
          <p:nvPr/>
        </p:nvGrpSpPr>
        <p:grpSpPr>
          <a:xfrm>
            <a:off x="801016" y="1529168"/>
            <a:ext cx="767715" cy="926465"/>
            <a:chOff x="1293670" y="1549159"/>
            <a:chExt cx="767715" cy="926465"/>
          </a:xfrm>
        </p:grpSpPr>
        <p:sp>
          <p:nvSpPr>
            <p:cNvPr id="22" name="object 22"/>
            <p:cNvSpPr/>
            <p:nvPr/>
          </p:nvSpPr>
          <p:spPr>
            <a:xfrm>
              <a:off x="1293670" y="1549159"/>
              <a:ext cx="767715" cy="926465"/>
            </a:xfrm>
            <a:custGeom>
              <a:avLst/>
              <a:gdLst/>
              <a:ahLst/>
              <a:cxnLst/>
              <a:rect l="l" t="t" r="r" b="b"/>
              <a:pathLst>
                <a:path w="767715" h="926464">
                  <a:moveTo>
                    <a:pt x="383881" y="0"/>
                  </a:moveTo>
                  <a:lnTo>
                    <a:pt x="325165" y="4548"/>
                  </a:lnTo>
                  <a:lnTo>
                    <a:pt x="267560" y="18080"/>
                  </a:lnTo>
                  <a:lnTo>
                    <a:pt x="212181" y="40592"/>
                  </a:lnTo>
                  <a:lnTo>
                    <a:pt x="160145" y="72084"/>
                  </a:lnTo>
                  <a:lnTo>
                    <a:pt x="112569" y="112553"/>
                  </a:lnTo>
                  <a:lnTo>
                    <a:pt x="72084" y="160118"/>
                  </a:lnTo>
                  <a:lnTo>
                    <a:pt x="40584" y="212149"/>
                  </a:lnTo>
                  <a:lnTo>
                    <a:pt x="18069" y="267528"/>
                  </a:lnTo>
                  <a:lnTo>
                    <a:pt x="4541" y="325137"/>
                  </a:lnTo>
                  <a:lnTo>
                    <a:pt x="0" y="383857"/>
                  </a:lnTo>
                  <a:lnTo>
                    <a:pt x="1099" y="413284"/>
                  </a:lnTo>
                  <a:lnTo>
                    <a:pt x="10040" y="471573"/>
                  </a:lnTo>
                  <a:lnTo>
                    <a:pt x="27969" y="528177"/>
                  </a:lnTo>
                  <a:lnTo>
                    <a:pt x="54888" y="581976"/>
                  </a:lnTo>
                  <a:lnTo>
                    <a:pt x="90798" y="631853"/>
                  </a:lnTo>
                  <a:lnTo>
                    <a:pt x="383117" y="925988"/>
                  </a:lnTo>
                  <a:lnTo>
                    <a:pt x="654567" y="654589"/>
                  </a:lnTo>
                  <a:lnTo>
                    <a:pt x="695049" y="606994"/>
                  </a:lnTo>
                  <a:lnTo>
                    <a:pt x="726547" y="554944"/>
                  </a:lnTo>
                  <a:lnTo>
                    <a:pt x="749061" y="499555"/>
                  </a:lnTo>
                  <a:lnTo>
                    <a:pt x="762590" y="441942"/>
                  </a:lnTo>
                  <a:lnTo>
                    <a:pt x="767132" y="383222"/>
                  </a:lnTo>
                  <a:lnTo>
                    <a:pt x="766033" y="353795"/>
                  </a:lnTo>
                  <a:lnTo>
                    <a:pt x="757093" y="295504"/>
                  </a:lnTo>
                  <a:lnTo>
                    <a:pt x="739165" y="238894"/>
                  </a:lnTo>
                  <a:lnTo>
                    <a:pt x="712247" y="185081"/>
                  </a:lnTo>
                  <a:lnTo>
                    <a:pt x="676338" y="135180"/>
                  </a:lnTo>
                  <a:lnTo>
                    <a:pt x="631885" y="90728"/>
                  </a:lnTo>
                  <a:lnTo>
                    <a:pt x="581998" y="54837"/>
                  </a:lnTo>
                  <a:lnTo>
                    <a:pt x="528194" y="27936"/>
                  </a:lnTo>
                  <a:lnTo>
                    <a:pt x="471591" y="10022"/>
                  </a:lnTo>
                  <a:lnTo>
                    <a:pt x="413306" y="1094"/>
                  </a:lnTo>
                  <a:lnTo>
                    <a:pt x="383881" y="0"/>
                  </a:lnTo>
                  <a:close/>
                </a:path>
              </a:pathLst>
            </a:custGeom>
            <a:solidFill>
              <a:srgbClr val="E60000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" name="Grafik 29" descr="Ein Bild, das Grafiken, Kreis, Design enthält.&#10;&#10;Automatisch generierte Beschreibung">
              <a:extLst>
                <a:ext uri="{FF2B5EF4-FFF2-40B4-BE49-F238E27FC236}">
                  <a16:creationId xmlns:a16="http://schemas.microsoft.com/office/drawing/2014/main" id="{F729E218-D5EF-9641-14C7-42A91F78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3618" y="1621146"/>
              <a:ext cx="623315" cy="623315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0C5B5A4-0105-673C-5CF5-57BD650F8296}"/>
              </a:ext>
            </a:extLst>
          </p:cNvPr>
          <p:cNvGrpSpPr/>
          <p:nvPr/>
        </p:nvGrpSpPr>
        <p:grpSpPr>
          <a:xfrm>
            <a:off x="5763180" y="1529169"/>
            <a:ext cx="767715" cy="926465"/>
            <a:chOff x="5658153" y="1529169"/>
            <a:chExt cx="767715" cy="926465"/>
          </a:xfrm>
        </p:grpSpPr>
        <p:sp>
          <p:nvSpPr>
            <p:cNvPr id="42" name="object 42"/>
            <p:cNvSpPr/>
            <p:nvPr/>
          </p:nvSpPr>
          <p:spPr>
            <a:xfrm>
              <a:off x="5658153" y="1529169"/>
              <a:ext cx="767715" cy="926465"/>
            </a:xfrm>
            <a:custGeom>
              <a:avLst/>
              <a:gdLst/>
              <a:ahLst/>
              <a:cxnLst/>
              <a:rect l="l" t="t" r="r" b="b"/>
              <a:pathLst>
                <a:path w="767714" h="926464">
                  <a:moveTo>
                    <a:pt x="383889" y="0"/>
                  </a:moveTo>
                  <a:lnTo>
                    <a:pt x="325176" y="4541"/>
                  </a:lnTo>
                  <a:lnTo>
                    <a:pt x="267568" y="18071"/>
                  </a:lnTo>
                  <a:lnTo>
                    <a:pt x="212182" y="40591"/>
                  </a:lnTo>
                  <a:lnTo>
                    <a:pt x="160133" y="72100"/>
                  </a:lnTo>
                  <a:lnTo>
                    <a:pt x="112537" y="112601"/>
                  </a:lnTo>
                  <a:lnTo>
                    <a:pt x="72068" y="160162"/>
                  </a:lnTo>
                  <a:lnTo>
                    <a:pt x="40577" y="212184"/>
                  </a:lnTo>
                  <a:lnTo>
                    <a:pt x="18067" y="267552"/>
                  </a:lnTo>
                  <a:lnTo>
                    <a:pt x="4541" y="325148"/>
                  </a:lnTo>
                  <a:lnTo>
                    <a:pt x="0" y="383857"/>
                  </a:lnTo>
                  <a:lnTo>
                    <a:pt x="1099" y="413280"/>
                  </a:lnTo>
                  <a:lnTo>
                    <a:pt x="10041" y="471564"/>
                  </a:lnTo>
                  <a:lnTo>
                    <a:pt x="27973" y="528171"/>
                  </a:lnTo>
                  <a:lnTo>
                    <a:pt x="54899" y="581982"/>
                  </a:lnTo>
                  <a:lnTo>
                    <a:pt x="90821" y="631883"/>
                  </a:lnTo>
                  <a:lnTo>
                    <a:pt x="383047" y="926036"/>
                  </a:lnTo>
                  <a:lnTo>
                    <a:pt x="654573" y="654510"/>
                  </a:lnTo>
                  <a:lnTo>
                    <a:pt x="695043" y="606949"/>
                  </a:lnTo>
                  <a:lnTo>
                    <a:pt x="726534" y="554927"/>
                  </a:lnTo>
                  <a:lnTo>
                    <a:pt x="749043" y="499559"/>
                  </a:lnTo>
                  <a:lnTo>
                    <a:pt x="762570" y="441963"/>
                  </a:lnTo>
                  <a:lnTo>
                    <a:pt x="767111" y="383254"/>
                  </a:lnTo>
                  <a:lnTo>
                    <a:pt x="766012" y="353831"/>
                  </a:lnTo>
                  <a:lnTo>
                    <a:pt x="757070" y="295546"/>
                  </a:lnTo>
                  <a:lnTo>
                    <a:pt x="739138" y="238940"/>
                  </a:lnTo>
                  <a:lnTo>
                    <a:pt x="712211" y="185128"/>
                  </a:lnTo>
                  <a:lnTo>
                    <a:pt x="676289" y="135228"/>
                  </a:lnTo>
                  <a:lnTo>
                    <a:pt x="631838" y="90775"/>
                  </a:lnTo>
                  <a:lnTo>
                    <a:pt x="581967" y="54878"/>
                  </a:lnTo>
                  <a:lnTo>
                    <a:pt x="528179" y="27965"/>
                  </a:lnTo>
                  <a:lnTo>
                    <a:pt x="471588" y="10039"/>
                  </a:lnTo>
                  <a:lnTo>
                    <a:pt x="413311" y="1099"/>
                  </a:lnTo>
                  <a:lnTo>
                    <a:pt x="383889" y="0"/>
                  </a:lnTo>
                  <a:close/>
                </a:path>
              </a:pathLst>
            </a:custGeom>
            <a:solidFill>
              <a:srgbClr val="E60000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3" name="Grafik 32" descr="Ein Bild, das Symbol, Kreis, Symmetrie, weiß enthält.&#10;&#10;Automatisch generierte Beschreibung">
              <a:extLst>
                <a:ext uri="{FF2B5EF4-FFF2-40B4-BE49-F238E27FC236}">
                  <a16:creationId xmlns:a16="http://schemas.microsoft.com/office/drawing/2014/main" id="{7BA59FB3-9122-CD49-6C42-43F690C3B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2653" y="1640940"/>
              <a:ext cx="578714" cy="578714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64C06ED-2D08-E2BA-9E5B-49945A6912A3}"/>
              </a:ext>
            </a:extLst>
          </p:cNvPr>
          <p:cNvGrpSpPr/>
          <p:nvPr/>
        </p:nvGrpSpPr>
        <p:grpSpPr>
          <a:xfrm>
            <a:off x="7440597" y="1537682"/>
            <a:ext cx="767715" cy="926465"/>
            <a:chOff x="7056740" y="1546060"/>
            <a:chExt cx="767715" cy="926465"/>
          </a:xfrm>
        </p:grpSpPr>
        <p:sp>
          <p:nvSpPr>
            <p:cNvPr id="29" name="object 29"/>
            <p:cNvSpPr/>
            <p:nvPr/>
          </p:nvSpPr>
          <p:spPr>
            <a:xfrm>
              <a:off x="7056740" y="1546060"/>
              <a:ext cx="767715" cy="926465"/>
            </a:xfrm>
            <a:custGeom>
              <a:avLst/>
              <a:gdLst/>
              <a:ahLst/>
              <a:cxnLst/>
              <a:rect l="l" t="t" r="r" b="b"/>
              <a:pathLst>
                <a:path w="767715" h="926464">
                  <a:moveTo>
                    <a:pt x="383857" y="0"/>
                  </a:moveTo>
                  <a:lnTo>
                    <a:pt x="325148" y="4541"/>
                  </a:lnTo>
                  <a:lnTo>
                    <a:pt x="267552" y="18071"/>
                  </a:lnTo>
                  <a:lnTo>
                    <a:pt x="212184" y="40591"/>
                  </a:lnTo>
                  <a:lnTo>
                    <a:pt x="160162" y="72100"/>
                  </a:lnTo>
                  <a:lnTo>
                    <a:pt x="112601" y="112601"/>
                  </a:lnTo>
                  <a:lnTo>
                    <a:pt x="72100" y="160162"/>
                  </a:lnTo>
                  <a:lnTo>
                    <a:pt x="40591" y="212184"/>
                  </a:lnTo>
                  <a:lnTo>
                    <a:pt x="18071" y="267552"/>
                  </a:lnTo>
                  <a:lnTo>
                    <a:pt x="4541" y="325148"/>
                  </a:lnTo>
                  <a:lnTo>
                    <a:pt x="0" y="383857"/>
                  </a:lnTo>
                  <a:lnTo>
                    <a:pt x="1099" y="413280"/>
                  </a:lnTo>
                  <a:lnTo>
                    <a:pt x="10039" y="471564"/>
                  </a:lnTo>
                  <a:lnTo>
                    <a:pt x="27965" y="528171"/>
                  </a:lnTo>
                  <a:lnTo>
                    <a:pt x="54878" y="581982"/>
                  </a:lnTo>
                  <a:lnTo>
                    <a:pt x="90775" y="631883"/>
                  </a:lnTo>
                  <a:lnTo>
                    <a:pt x="383111" y="926036"/>
                  </a:lnTo>
                  <a:lnTo>
                    <a:pt x="654510" y="654510"/>
                  </a:lnTo>
                  <a:lnTo>
                    <a:pt x="695010" y="606949"/>
                  </a:lnTo>
                  <a:lnTo>
                    <a:pt x="726520" y="554927"/>
                  </a:lnTo>
                  <a:lnTo>
                    <a:pt x="749039" y="499559"/>
                  </a:lnTo>
                  <a:lnTo>
                    <a:pt x="762570" y="441963"/>
                  </a:lnTo>
                  <a:lnTo>
                    <a:pt x="767111" y="383254"/>
                  </a:lnTo>
                  <a:lnTo>
                    <a:pt x="766012" y="353831"/>
                  </a:lnTo>
                  <a:lnTo>
                    <a:pt x="757072" y="295546"/>
                  </a:lnTo>
                  <a:lnTo>
                    <a:pt x="739145" y="238940"/>
                  </a:lnTo>
                  <a:lnTo>
                    <a:pt x="712233" y="185128"/>
                  </a:lnTo>
                  <a:lnTo>
                    <a:pt x="676336" y="135228"/>
                  </a:lnTo>
                  <a:lnTo>
                    <a:pt x="631883" y="90775"/>
                  </a:lnTo>
                  <a:lnTo>
                    <a:pt x="581982" y="54878"/>
                  </a:lnTo>
                  <a:lnTo>
                    <a:pt x="528171" y="27965"/>
                  </a:lnTo>
                  <a:lnTo>
                    <a:pt x="471564" y="10039"/>
                  </a:lnTo>
                  <a:lnTo>
                    <a:pt x="413280" y="1099"/>
                  </a:lnTo>
                  <a:lnTo>
                    <a:pt x="383857" y="0"/>
                  </a:lnTo>
                  <a:close/>
                </a:path>
              </a:pathLst>
            </a:custGeom>
            <a:solidFill>
              <a:srgbClr val="E60000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5" name="Grafik 34" descr="Ein Bild, das Symbol, Schrift, Logo, Grafiken enthält.&#10;&#10;Automatisch generierte Beschreibung">
              <a:extLst>
                <a:ext uri="{FF2B5EF4-FFF2-40B4-BE49-F238E27FC236}">
                  <a16:creationId xmlns:a16="http://schemas.microsoft.com/office/drawing/2014/main" id="{738BCBF3-E212-7F57-04BF-714896500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02903" y="1589725"/>
              <a:ext cx="667479" cy="667479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61A7B44-B68D-209D-F062-78C74EE7D4D1}"/>
              </a:ext>
            </a:extLst>
          </p:cNvPr>
          <p:cNvGrpSpPr/>
          <p:nvPr/>
        </p:nvGrpSpPr>
        <p:grpSpPr>
          <a:xfrm>
            <a:off x="2478304" y="1545942"/>
            <a:ext cx="767715" cy="926465"/>
            <a:chOff x="2753663" y="1532773"/>
            <a:chExt cx="767715" cy="926465"/>
          </a:xfrm>
        </p:grpSpPr>
        <p:sp>
          <p:nvSpPr>
            <p:cNvPr id="23" name="object 23"/>
            <p:cNvSpPr/>
            <p:nvPr/>
          </p:nvSpPr>
          <p:spPr>
            <a:xfrm>
              <a:off x="2753663" y="1532773"/>
              <a:ext cx="767715" cy="926465"/>
            </a:xfrm>
            <a:custGeom>
              <a:avLst/>
              <a:gdLst/>
              <a:ahLst/>
              <a:cxnLst/>
              <a:rect l="l" t="t" r="r" b="b"/>
              <a:pathLst>
                <a:path w="767714" h="926464">
                  <a:moveTo>
                    <a:pt x="383889" y="0"/>
                  </a:moveTo>
                  <a:lnTo>
                    <a:pt x="325176" y="4548"/>
                  </a:lnTo>
                  <a:lnTo>
                    <a:pt x="267568" y="18080"/>
                  </a:lnTo>
                  <a:lnTo>
                    <a:pt x="212182" y="40592"/>
                  </a:lnTo>
                  <a:lnTo>
                    <a:pt x="160133" y="72084"/>
                  </a:lnTo>
                  <a:lnTo>
                    <a:pt x="112537" y="112553"/>
                  </a:lnTo>
                  <a:lnTo>
                    <a:pt x="72068" y="160118"/>
                  </a:lnTo>
                  <a:lnTo>
                    <a:pt x="40577" y="212149"/>
                  </a:lnTo>
                  <a:lnTo>
                    <a:pt x="18067" y="267528"/>
                  </a:lnTo>
                  <a:lnTo>
                    <a:pt x="4541" y="325137"/>
                  </a:lnTo>
                  <a:lnTo>
                    <a:pt x="0" y="383857"/>
                  </a:lnTo>
                  <a:lnTo>
                    <a:pt x="1099" y="413284"/>
                  </a:lnTo>
                  <a:lnTo>
                    <a:pt x="10041" y="471573"/>
                  </a:lnTo>
                  <a:lnTo>
                    <a:pt x="27973" y="528177"/>
                  </a:lnTo>
                  <a:lnTo>
                    <a:pt x="54899" y="581976"/>
                  </a:lnTo>
                  <a:lnTo>
                    <a:pt x="90821" y="631853"/>
                  </a:lnTo>
                  <a:lnTo>
                    <a:pt x="383047" y="925988"/>
                  </a:lnTo>
                  <a:lnTo>
                    <a:pt x="654573" y="654589"/>
                  </a:lnTo>
                  <a:lnTo>
                    <a:pt x="695043" y="606994"/>
                  </a:lnTo>
                  <a:lnTo>
                    <a:pt x="726534" y="554944"/>
                  </a:lnTo>
                  <a:lnTo>
                    <a:pt x="749043" y="499555"/>
                  </a:lnTo>
                  <a:lnTo>
                    <a:pt x="762570" y="441942"/>
                  </a:lnTo>
                  <a:lnTo>
                    <a:pt x="767111" y="383222"/>
                  </a:lnTo>
                  <a:lnTo>
                    <a:pt x="766012" y="353795"/>
                  </a:lnTo>
                  <a:lnTo>
                    <a:pt x="757070" y="295504"/>
                  </a:lnTo>
                  <a:lnTo>
                    <a:pt x="739138" y="238894"/>
                  </a:lnTo>
                  <a:lnTo>
                    <a:pt x="712211" y="185081"/>
                  </a:lnTo>
                  <a:lnTo>
                    <a:pt x="676289" y="135180"/>
                  </a:lnTo>
                  <a:lnTo>
                    <a:pt x="631838" y="90728"/>
                  </a:lnTo>
                  <a:lnTo>
                    <a:pt x="581967" y="54837"/>
                  </a:lnTo>
                  <a:lnTo>
                    <a:pt x="528179" y="27936"/>
                  </a:lnTo>
                  <a:lnTo>
                    <a:pt x="471588" y="10022"/>
                  </a:lnTo>
                  <a:lnTo>
                    <a:pt x="413311" y="1094"/>
                  </a:lnTo>
                  <a:lnTo>
                    <a:pt x="383889" y="0"/>
                  </a:lnTo>
                  <a:close/>
                </a:path>
              </a:pathLst>
            </a:custGeom>
            <a:solidFill>
              <a:srgbClr val="E60000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100811" y="1690531"/>
              <a:ext cx="275590" cy="179070"/>
            </a:xfrm>
            <a:custGeom>
              <a:avLst/>
              <a:gdLst/>
              <a:ahLst/>
              <a:cxnLst/>
              <a:rect l="l" t="t" r="r" b="b"/>
              <a:pathLst>
                <a:path w="275589" h="179069">
                  <a:moveTo>
                    <a:pt x="129437" y="0"/>
                  </a:moveTo>
                  <a:lnTo>
                    <a:pt x="85299" y="9099"/>
                  </a:lnTo>
                  <a:lnTo>
                    <a:pt x="52434" y="45558"/>
                  </a:lnTo>
                  <a:lnTo>
                    <a:pt x="39294" y="51348"/>
                  </a:lnTo>
                  <a:lnTo>
                    <a:pt x="9312" y="78328"/>
                  </a:lnTo>
                  <a:lnTo>
                    <a:pt x="0" y="108993"/>
                  </a:lnTo>
                  <a:lnTo>
                    <a:pt x="619" y="119659"/>
                  </a:lnTo>
                  <a:lnTo>
                    <a:pt x="18020" y="158958"/>
                  </a:lnTo>
                  <a:lnTo>
                    <a:pt x="62394" y="178606"/>
                  </a:lnTo>
                  <a:lnTo>
                    <a:pt x="220745" y="178606"/>
                  </a:lnTo>
                  <a:lnTo>
                    <a:pt x="235540" y="176715"/>
                  </a:lnTo>
                  <a:lnTo>
                    <a:pt x="248540" y="171369"/>
                  </a:lnTo>
                  <a:lnTo>
                    <a:pt x="259395" y="163057"/>
                  </a:lnTo>
                  <a:lnTo>
                    <a:pt x="267754" y="152270"/>
                  </a:lnTo>
                  <a:lnTo>
                    <a:pt x="270173" y="146668"/>
                  </a:lnTo>
                  <a:lnTo>
                    <a:pt x="61331" y="146668"/>
                  </a:lnTo>
                  <a:lnTo>
                    <a:pt x="48411" y="143099"/>
                  </a:lnTo>
                  <a:lnTo>
                    <a:pt x="38031" y="135244"/>
                  </a:lnTo>
                  <a:lnTo>
                    <a:pt x="32317" y="120982"/>
                  </a:lnTo>
                  <a:lnTo>
                    <a:pt x="31127" y="108993"/>
                  </a:lnTo>
                  <a:lnTo>
                    <a:pt x="33878" y="98884"/>
                  </a:lnTo>
                  <a:lnTo>
                    <a:pt x="44390" y="87322"/>
                  </a:lnTo>
                  <a:lnTo>
                    <a:pt x="55169" y="81697"/>
                  </a:lnTo>
                  <a:lnTo>
                    <a:pt x="64522" y="80664"/>
                  </a:lnTo>
                  <a:lnTo>
                    <a:pt x="77817" y="80664"/>
                  </a:lnTo>
                  <a:lnTo>
                    <a:pt x="77990" y="71106"/>
                  </a:lnTo>
                  <a:lnTo>
                    <a:pt x="96450" y="37554"/>
                  </a:lnTo>
                  <a:lnTo>
                    <a:pt x="115575" y="31152"/>
                  </a:lnTo>
                  <a:lnTo>
                    <a:pt x="206371" y="31152"/>
                  </a:lnTo>
                  <a:lnTo>
                    <a:pt x="201434" y="28444"/>
                  </a:lnTo>
                  <a:lnTo>
                    <a:pt x="188758" y="25297"/>
                  </a:lnTo>
                  <a:lnTo>
                    <a:pt x="173542" y="25297"/>
                  </a:lnTo>
                  <a:lnTo>
                    <a:pt x="164592" y="16032"/>
                  </a:lnTo>
                  <a:lnTo>
                    <a:pt x="154188" y="8632"/>
                  </a:lnTo>
                  <a:lnTo>
                    <a:pt x="142370" y="3194"/>
                  </a:lnTo>
                  <a:lnTo>
                    <a:pt x="129437" y="0"/>
                  </a:lnTo>
                  <a:close/>
                </a:path>
                <a:path w="275589" h="179069">
                  <a:moveTo>
                    <a:pt x="230503" y="55647"/>
                  </a:moveTo>
                  <a:lnTo>
                    <a:pt x="182583" y="55647"/>
                  </a:lnTo>
                  <a:lnTo>
                    <a:pt x="188965" y="57776"/>
                  </a:lnTo>
                  <a:lnTo>
                    <a:pt x="194814" y="61502"/>
                  </a:lnTo>
                  <a:lnTo>
                    <a:pt x="203552" y="71106"/>
                  </a:lnTo>
                  <a:lnTo>
                    <a:pt x="208210" y="83397"/>
                  </a:lnTo>
                  <a:lnTo>
                    <a:pt x="208641" y="97165"/>
                  </a:lnTo>
                  <a:lnTo>
                    <a:pt x="219278" y="97165"/>
                  </a:lnTo>
                  <a:lnTo>
                    <a:pt x="232751" y="101098"/>
                  </a:lnTo>
                  <a:lnTo>
                    <a:pt x="241796" y="111316"/>
                  </a:lnTo>
                  <a:lnTo>
                    <a:pt x="240488" y="128902"/>
                  </a:lnTo>
                  <a:lnTo>
                    <a:pt x="234224" y="140373"/>
                  </a:lnTo>
                  <a:lnTo>
                    <a:pt x="224464" y="145982"/>
                  </a:lnTo>
                  <a:lnTo>
                    <a:pt x="218746" y="146668"/>
                  </a:lnTo>
                  <a:lnTo>
                    <a:pt x="270173" y="146668"/>
                  </a:lnTo>
                  <a:lnTo>
                    <a:pt x="273268" y="139497"/>
                  </a:lnTo>
                  <a:lnTo>
                    <a:pt x="275585" y="125229"/>
                  </a:lnTo>
                  <a:lnTo>
                    <a:pt x="273927" y="110593"/>
                  </a:lnTo>
                  <a:lnTo>
                    <a:pt x="252153" y="77566"/>
                  </a:lnTo>
                  <a:lnTo>
                    <a:pt x="234700" y="68954"/>
                  </a:lnTo>
                  <a:lnTo>
                    <a:pt x="230503" y="55647"/>
                  </a:lnTo>
                  <a:close/>
                </a:path>
                <a:path w="275589" h="179069">
                  <a:moveTo>
                    <a:pt x="77817" y="80664"/>
                  </a:moveTo>
                  <a:lnTo>
                    <a:pt x="66649" y="80664"/>
                  </a:lnTo>
                  <a:lnTo>
                    <a:pt x="68244" y="81196"/>
                  </a:lnTo>
                  <a:lnTo>
                    <a:pt x="77817" y="82793"/>
                  </a:lnTo>
                  <a:lnTo>
                    <a:pt x="77817" y="80664"/>
                  </a:lnTo>
                  <a:close/>
                </a:path>
                <a:path w="275589" h="179069">
                  <a:moveTo>
                    <a:pt x="206371" y="31152"/>
                  </a:moveTo>
                  <a:lnTo>
                    <a:pt x="118766" y="31152"/>
                  </a:lnTo>
                  <a:lnTo>
                    <a:pt x="132016" y="33349"/>
                  </a:lnTo>
                  <a:lnTo>
                    <a:pt x="143563" y="39595"/>
                  </a:lnTo>
                  <a:lnTo>
                    <a:pt x="152555" y="49377"/>
                  </a:lnTo>
                  <a:lnTo>
                    <a:pt x="158120" y="59905"/>
                  </a:lnTo>
                  <a:lnTo>
                    <a:pt x="165033" y="57244"/>
                  </a:lnTo>
                  <a:lnTo>
                    <a:pt x="168224" y="56179"/>
                  </a:lnTo>
                  <a:lnTo>
                    <a:pt x="171947" y="55647"/>
                  </a:lnTo>
                  <a:lnTo>
                    <a:pt x="230503" y="55647"/>
                  </a:lnTo>
                  <a:lnTo>
                    <a:pt x="223301" y="44287"/>
                  </a:lnTo>
                  <a:lnTo>
                    <a:pt x="213404" y="35010"/>
                  </a:lnTo>
                  <a:lnTo>
                    <a:pt x="206371" y="31152"/>
                  </a:lnTo>
                  <a:close/>
                </a:path>
                <a:path w="275589" h="179069">
                  <a:moveTo>
                    <a:pt x="179392" y="24765"/>
                  </a:moveTo>
                  <a:lnTo>
                    <a:pt x="176201" y="25297"/>
                  </a:lnTo>
                  <a:lnTo>
                    <a:pt x="188758" y="25297"/>
                  </a:lnTo>
                  <a:lnTo>
                    <a:pt x="187935" y="25093"/>
                  </a:lnTo>
                  <a:lnTo>
                    <a:pt x="179392" y="24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939843" y="1890430"/>
              <a:ext cx="255270" cy="240029"/>
            </a:xfrm>
            <a:custGeom>
              <a:avLst/>
              <a:gdLst/>
              <a:ahLst/>
              <a:cxnLst/>
              <a:rect l="l" t="t" r="r" b="b"/>
              <a:pathLst>
                <a:path w="255269" h="240030">
                  <a:moveTo>
                    <a:pt x="191453" y="207593"/>
                  </a:moveTo>
                  <a:lnTo>
                    <a:pt x="63819" y="207593"/>
                  </a:lnTo>
                  <a:lnTo>
                    <a:pt x="63819" y="239528"/>
                  </a:lnTo>
                  <a:lnTo>
                    <a:pt x="191453" y="239528"/>
                  </a:lnTo>
                  <a:lnTo>
                    <a:pt x="191453" y="207593"/>
                  </a:lnTo>
                  <a:close/>
                </a:path>
                <a:path w="255269" h="240030">
                  <a:moveTo>
                    <a:pt x="154226" y="186301"/>
                  </a:moveTo>
                  <a:lnTo>
                    <a:pt x="101045" y="186301"/>
                  </a:lnTo>
                  <a:lnTo>
                    <a:pt x="101045" y="207593"/>
                  </a:lnTo>
                  <a:lnTo>
                    <a:pt x="154226" y="207593"/>
                  </a:lnTo>
                  <a:lnTo>
                    <a:pt x="154226" y="186301"/>
                  </a:lnTo>
                  <a:close/>
                </a:path>
                <a:path w="255269" h="240030">
                  <a:moveTo>
                    <a:pt x="247824" y="0"/>
                  </a:moveTo>
                  <a:lnTo>
                    <a:pt x="7447" y="0"/>
                  </a:lnTo>
                  <a:lnTo>
                    <a:pt x="0" y="7452"/>
                  </a:lnTo>
                  <a:lnTo>
                    <a:pt x="0" y="178849"/>
                  </a:lnTo>
                  <a:lnTo>
                    <a:pt x="7447" y="186301"/>
                  </a:lnTo>
                  <a:lnTo>
                    <a:pt x="247824" y="186301"/>
                  </a:lnTo>
                  <a:lnTo>
                    <a:pt x="255270" y="178849"/>
                  </a:lnTo>
                  <a:lnTo>
                    <a:pt x="255270" y="154364"/>
                  </a:lnTo>
                  <a:lnTo>
                    <a:pt x="31910" y="154364"/>
                  </a:lnTo>
                  <a:lnTo>
                    <a:pt x="31910" y="31937"/>
                  </a:lnTo>
                  <a:lnTo>
                    <a:pt x="255270" y="31937"/>
                  </a:lnTo>
                  <a:lnTo>
                    <a:pt x="255269" y="7452"/>
                  </a:lnTo>
                  <a:lnTo>
                    <a:pt x="247824" y="0"/>
                  </a:lnTo>
                  <a:close/>
                </a:path>
                <a:path w="255269" h="240030">
                  <a:moveTo>
                    <a:pt x="255270" y="31937"/>
                  </a:moveTo>
                  <a:lnTo>
                    <a:pt x="223361" y="31937"/>
                  </a:lnTo>
                  <a:lnTo>
                    <a:pt x="223361" y="154364"/>
                  </a:lnTo>
                  <a:lnTo>
                    <a:pt x="255270" y="154364"/>
                  </a:lnTo>
                  <a:lnTo>
                    <a:pt x="255270" y="31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220109" y="1890430"/>
              <a:ext cx="93980" cy="118745"/>
            </a:xfrm>
            <a:custGeom>
              <a:avLst/>
              <a:gdLst/>
              <a:ahLst/>
              <a:cxnLst/>
              <a:rect l="l" t="t" r="r" b="b"/>
              <a:pathLst>
                <a:path w="93980" h="118744">
                  <a:moveTo>
                    <a:pt x="38821" y="40454"/>
                  </a:moveTo>
                  <a:lnTo>
                    <a:pt x="0" y="79843"/>
                  </a:lnTo>
                  <a:lnTo>
                    <a:pt x="38821" y="118168"/>
                  </a:lnTo>
                  <a:lnTo>
                    <a:pt x="38821" y="96344"/>
                  </a:lnTo>
                  <a:lnTo>
                    <a:pt x="51104" y="91892"/>
                  </a:lnTo>
                  <a:lnTo>
                    <a:pt x="62105" y="85566"/>
                  </a:lnTo>
                  <a:lnTo>
                    <a:pt x="71690" y="77601"/>
                  </a:lnTo>
                  <a:lnTo>
                    <a:pt x="79724" y="68233"/>
                  </a:lnTo>
                  <a:lnTo>
                    <a:pt x="85489" y="58662"/>
                  </a:lnTo>
                  <a:lnTo>
                    <a:pt x="44458" y="58662"/>
                  </a:lnTo>
                  <a:lnTo>
                    <a:pt x="38821" y="40454"/>
                  </a:lnTo>
                  <a:close/>
                </a:path>
                <a:path w="93980" h="118744">
                  <a:moveTo>
                    <a:pt x="89343" y="0"/>
                  </a:moveTo>
                  <a:lnTo>
                    <a:pt x="53712" y="0"/>
                  </a:lnTo>
                  <a:lnTo>
                    <a:pt x="59640" y="11472"/>
                  </a:lnTo>
                  <a:lnTo>
                    <a:pt x="61688" y="24135"/>
                  </a:lnTo>
                  <a:lnTo>
                    <a:pt x="59576" y="37523"/>
                  </a:lnTo>
                  <a:lnTo>
                    <a:pt x="53635" y="49264"/>
                  </a:lnTo>
                  <a:lnTo>
                    <a:pt x="44458" y="58662"/>
                  </a:lnTo>
                  <a:lnTo>
                    <a:pt x="85489" y="58662"/>
                  </a:lnTo>
                  <a:lnTo>
                    <a:pt x="86071" y="57695"/>
                  </a:lnTo>
                  <a:lnTo>
                    <a:pt x="90597" y="46224"/>
                  </a:lnTo>
                  <a:lnTo>
                    <a:pt x="93165" y="34053"/>
                  </a:lnTo>
                  <a:lnTo>
                    <a:pt x="93641" y="21418"/>
                  </a:lnTo>
                  <a:lnTo>
                    <a:pt x="91889" y="8553"/>
                  </a:lnTo>
                  <a:lnTo>
                    <a:pt x="90407" y="3193"/>
                  </a:lnTo>
                  <a:lnTo>
                    <a:pt x="89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984474" y="1750969"/>
              <a:ext cx="93980" cy="118745"/>
            </a:xfrm>
            <a:custGeom>
              <a:avLst/>
              <a:gdLst/>
              <a:ahLst/>
              <a:cxnLst/>
              <a:rect l="l" t="t" r="r" b="b"/>
              <a:pathLst>
                <a:path w="93980" h="118744">
                  <a:moveTo>
                    <a:pt x="54819" y="0"/>
                  </a:moveTo>
                  <a:lnTo>
                    <a:pt x="54819" y="21823"/>
                  </a:lnTo>
                  <a:lnTo>
                    <a:pt x="42536" y="26276"/>
                  </a:lnTo>
                  <a:lnTo>
                    <a:pt x="31535" y="32602"/>
                  </a:lnTo>
                  <a:lnTo>
                    <a:pt x="3044" y="71944"/>
                  </a:lnTo>
                  <a:lnTo>
                    <a:pt x="0" y="96749"/>
                  </a:lnTo>
                  <a:lnTo>
                    <a:pt x="1751" y="109614"/>
                  </a:lnTo>
                  <a:lnTo>
                    <a:pt x="3233" y="114974"/>
                  </a:lnTo>
                  <a:lnTo>
                    <a:pt x="4297" y="118168"/>
                  </a:lnTo>
                  <a:lnTo>
                    <a:pt x="39928" y="118168"/>
                  </a:lnTo>
                  <a:lnTo>
                    <a:pt x="34404" y="107303"/>
                  </a:lnTo>
                  <a:lnTo>
                    <a:pt x="31953" y="94033"/>
                  </a:lnTo>
                  <a:lnTo>
                    <a:pt x="34064" y="80645"/>
                  </a:lnTo>
                  <a:lnTo>
                    <a:pt x="40005" y="68904"/>
                  </a:lnTo>
                  <a:lnTo>
                    <a:pt x="49181" y="59506"/>
                  </a:lnTo>
                  <a:lnTo>
                    <a:pt x="72765" y="59506"/>
                  </a:lnTo>
                  <a:lnTo>
                    <a:pt x="93641" y="38324"/>
                  </a:lnTo>
                  <a:lnTo>
                    <a:pt x="54819" y="0"/>
                  </a:lnTo>
                  <a:close/>
                </a:path>
                <a:path w="93980" h="118744">
                  <a:moveTo>
                    <a:pt x="72765" y="59506"/>
                  </a:moveTo>
                  <a:lnTo>
                    <a:pt x="49181" y="59506"/>
                  </a:lnTo>
                  <a:lnTo>
                    <a:pt x="54819" y="77714"/>
                  </a:lnTo>
                  <a:lnTo>
                    <a:pt x="72765" y="59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277C450-2854-4050-9F50-4BC514D15313}"/>
              </a:ext>
            </a:extLst>
          </p:cNvPr>
          <p:cNvGrpSpPr/>
          <p:nvPr/>
        </p:nvGrpSpPr>
        <p:grpSpPr>
          <a:xfrm>
            <a:off x="4155592" y="1532773"/>
            <a:ext cx="767715" cy="926465"/>
            <a:chOff x="4205336" y="1532773"/>
            <a:chExt cx="767715" cy="926465"/>
          </a:xfrm>
        </p:grpSpPr>
        <p:sp>
          <p:nvSpPr>
            <p:cNvPr id="24" name="object 24"/>
            <p:cNvSpPr/>
            <p:nvPr/>
          </p:nvSpPr>
          <p:spPr>
            <a:xfrm>
              <a:off x="4205336" y="1532773"/>
              <a:ext cx="767715" cy="926465"/>
            </a:xfrm>
            <a:custGeom>
              <a:avLst/>
              <a:gdLst/>
              <a:ahLst/>
              <a:cxnLst/>
              <a:rect l="l" t="t" r="r" b="b"/>
              <a:pathLst>
                <a:path w="767714" h="926464">
                  <a:moveTo>
                    <a:pt x="383905" y="0"/>
                  </a:moveTo>
                  <a:lnTo>
                    <a:pt x="325185" y="4548"/>
                  </a:lnTo>
                  <a:lnTo>
                    <a:pt x="267576" y="18080"/>
                  </a:lnTo>
                  <a:lnTo>
                    <a:pt x="212196" y="40592"/>
                  </a:lnTo>
                  <a:lnTo>
                    <a:pt x="160165" y="72084"/>
                  </a:lnTo>
                  <a:lnTo>
                    <a:pt x="112601" y="112553"/>
                  </a:lnTo>
                  <a:lnTo>
                    <a:pt x="72100" y="160118"/>
                  </a:lnTo>
                  <a:lnTo>
                    <a:pt x="40591" y="212149"/>
                  </a:lnTo>
                  <a:lnTo>
                    <a:pt x="18071" y="267528"/>
                  </a:lnTo>
                  <a:lnTo>
                    <a:pt x="4541" y="325137"/>
                  </a:lnTo>
                  <a:lnTo>
                    <a:pt x="0" y="383857"/>
                  </a:lnTo>
                  <a:lnTo>
                    <a:pt x="1099" y="413284"/>
                  </a:lnTo>
                  <a:lnTo>
                    <a:pt x="10039" y="471573"/>
                  </a:lnTo>
                  <a:lnTo>
                    <a:pt x="27965" y="528177"/>
                  </a:lnTo>
                  <a:lnTo>
                    <a:pt x="54878" y="581976"/>
                  </a:lnTo>
                  <a:lnTo>
                    <a:pt x="90775" y="631853"/>
                  </a:lnTo>
                  <a:lnTo>
                    <a:pt x="383111" y="925988"/>
                  </a:lnTo>
                  <a:lnTo>
                    <a:pt x="654637" y="654589"/>
                  </a:lnTo>
                  <a:lnTo>
                    <a:pt x="695106" y="606994"/>
                  </a:lnTo>
                  <a:lnTo>
                    <a:pt x="726597" y="554944"/>
                  </a:lnTo>
                  <a:lnTo>
                    <a:pt x="749107" y="499555"/>
                  </a:lnTo>
                  <a:lnTo>
                    <a:pt x="762634" y="441942"/>
                  </a:lnTo>
                  <a:lnTo>
                    <a:pt x="767175" y="383222"/>
                  </a:lnTo>
                  <a:lnTo>
                    <a:pt x="766075" y="353795"/>
                  </a:lnTo>
                  <a:lnTo>
                    <a:pt x="757134" y="295504"/>
                  </a:lnTo>
                  <a:lnTo>
                    <a:pt x="739201" y="238894"/>
                  </a:lnTo>
                  <a:lnTo>
                    <a:pt x="712275" y="185081"/>
                  </a:lnTo>
                  <a:lnTo>
                    <a:pt x="676353" y="135180"/>
                  </a:lnTo>
                  <a:lnTo>
                    <a:pt x="631900" y="90728"/>
                  </a:lnTo>
                  <a:lnTo>
                    <a:pt x="582024" y="54837"/>
                  </a:lnTo>
                  <a:lnTo>
                    <a:pt x="528224" y="27936"/>
                  </a:lnTo>
                  <a:lnTo>
                    <a:pt x="471621" y="10022"/>
                  </a:lnTo>
                  <a:lnTo>
                    <a:pt x="413332" y="1094"/>
                  </a:lnTo>
                  <a:lnTo>
                    <a:pt x="383905" y="0"/>
                  </a:lnTo>
                  <a:close/>
                </a:path>
              </a:pathLst>
            </a:custGeom>
            <a:solidFill>
              <a:srgbClr val="E60000"/>
            </a:solid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337495" y="1676821"/>
              <a:ext cx="534924" cy="4602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78">
                <a:defRPr/>
              </a:pP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6D801F5-A404-26C1-CB04-CADEEC16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40357" y="4759023"/>
            <a:ext cx="413410" cy="23888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83A2B-3358-44F8-83A0-4598795D8FB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/>
              <a:ea typeface="+mn-ea"/>
              <a:cs typeface="+mn-cs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A023F73-C7F4-EB62-AA7D-0B83B1419452}"/>
              </a:ext>
            </a:extLst>
          </p:cNvPr>
          <p:cNvCxnSpPr>
            <a:cxnSpLocks/>
          </p:cNvCxnSpPr>
          <p:nvPr/>
        </p:nvCxnSpPr>
        <p:spPr>
          <a:xfrm>
            <a:off x="2021840" y="1555947"/>
            <a:ext cx="0" cy="205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696603F-B23C-E1C6-4572-BD1039973458}"/>
              </a:ext>
            </a:extLst>
          </p:cNvPr>
          <p:cNvCxnSpPr>
            <a:cxnSpLocks/>
          </p:cNvCxnSpPr>
          <p:nvPr/>
        </p:nvCxnSpPr>
        <p:spPr>
          <a:xfrm>
            <a:off x="3677920" y="1555947"/>
            <a:ext cx="0" cy="205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FA39B2AB-3BF3-E6EF-95A6-C9D359230750}"/>
              </a:ext>
            </a:extLst>
          </p:cNvPr>
          <p:cNvCxnSpPr>
            <a:cxnSpLocks/>
          </p:cNvCxnSpPr>
          <p:nvPr/>
        </p:nvCxnSpPr>
        <p:spPr>
          <a:xfrm>
            <a:off x="5344160" y="1555947"/>
            <a:ext cx="0" cy="205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EA1524A-E5BC-E01A-4886-E59B3EAE6CD4}"/>
              </a:ext>
            </a:extLst>
          </p:cNvPr>
          <p:cNvCxnSpPr>
            <a:cxnSpLocks/>
          </p:cNvCxnSpPr>
          <p:nvPr/>
        </p:nvCxnSpPr>
        <p:spPr>
          <a:xfrm>
            <a:off x="6979920" y="1555947"/>
            <a:ext cx="0" cy="2057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3771F39F-AB79-5ED8-C981-445997486D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7" imgH="327" progId="TCLayout.ActiveDocument.1">
                  <p:embed/>
                </p:oleObj>
              </mc:Choice>
              <mc:Fallback>
                <p:oleObj name="think-cell Folie" r:id="rId4" imgW="327" imgH="327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71F39F-AB79-5ED8-C981-445997486D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Left-Right Arrow 175"/>
          <p:cNvSpPr/>
          <p:nvPr/>
        </p:nvSpPr>
        <p:spPr>
          <a:xfrm>
            <a:off x="1602664" y="2058200"/>
            <a:ext cx="5638390" cy="373655"/>
          </a:xfrm>
          <a:prstGeom prst="leftRightArrow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dirty="0">
              <a:solidFill>
                <a:srgbClr val="34342B"/>
              </a:solidFill>
              <a:latin typeface="Vodafone Rg" pitchFamily="34" charset="0"/>
            </a:endParaRPr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250826" y="205979"/>
            <a:ext cx="8700134" cy="667479"/>
          </a:xfrm>
        </p:spPr>
        <p:txBody>
          <a:bodyPr vert="horz"/>
          <a:lstStyle/>
          <a:p>
            <a:r>
              <a:rPr lang="de-DE" dirty="0"/>
              <a:t>Operator Connect bietet optimales Solution-</a:t>
            </a:r>
            <a:r>
              <a:rPr lang="de-DE" dirty="0" err="1"/>
              <a:t>Selling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Teams Lizenzen, Internet, Telefonie etc. – alles aus einer Hand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079" y="1695968"/>
            <a:ext cx="1560910" cy="936000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85246" y="3634896"/>
            <a:ext cx="1473729" cy="826994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latin typeface="Vodafone Rg" pitchFamily="34" charset="0"/>
              </a:rPr>
              <a:t>Von Vodafone</a:t>
            </a:r>
          </a:p>
          <a:p>
            <a:pPr algn="ctr"/>
            <a:r>
              <a:rPr lang="de-DE" sz="1000" dirty="0">
                <a:latin typeface="Vodafone Rg" pitchFamily="34" charset="0"/>
              </a:rPr>
              <a:t>oder anderen Anbietern</a:t>
            </a: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869" y="2017355"/>
            <a:ext cx="203384" cy="185756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750" y="1695968"/>
            <a:ext cx="1473732" cy="936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CE5A18A-D42E-973D-5275-18C3844BD9DC}"/>
              </a:ext>
            </a:extLst>
          </p:cNvPr>
          <p:cNvGrpSpPr/>
          <p:nvPr/>
        </p:nvGrpSpPr>
        <p:grpSpPr>
          <a:xfrm>
            <a:off x="3501850" y="1410776"/>
            <a:ext cx="1275461" cy="1668502"/>
            <a:chOff x="3638701" y="1487691"/>
            <a:chExt cx="1275461" cy="1668502"/>
          </a:xfrm>
        </p:grpSpPr>
        <p:sp>
          <p:nvSpPr>
            <p:cNvPr id="167" name="Rectangle 166"/>
            <p:cNvSpPr/>
            <p:nvPr/>
          </p:nvSpPr>
          <p:spPr>
            <a:xfrm>
              <a:off x="3638701" y="1487691"/>
              <a:ext cx="1275461" cy="1668502"/>
            </a:xfrm>
            <a:prstGeom prst="rect">
              <a:avLst/>
            </a:prstGeom>
            <a:solidFill>
              <a:srgbClr val="00B0CA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t" anchorCtr="0">
              <a:noAutofit/>
            </a:bodyPr>
            <a:lstStyle/>
            <a:p>
              <a:pPr algn="ctr" defTabSz="4444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>
                  <a:solidFill>
                    <a:schemeClr val="bg1"/>
                  </a:solidFill>
                  <a:latin typeface="Vodafone Rg"/>
                </a:rPr>
                <a:t>Office 365</a:t>
              </a:r>
            </a:p>
          </p:txBody>
        </p:sp>
        <p:grpSp>
          <p:nvGrpSpPr>
            <p:cNvPr id="168" name="Group 167"/>
            <p:cNvGrpSpPr>
              <a:grpSpLocks noChangeAspect="1"/>
            </p:cNvGrpSpPr>
            <p:nvPr/>
          </p:nvGrpSpPr>
          <p:grpSpPr>
            <a:xfrm>
              <a:off x="3778779" y="2026167"/>
              <a:ext cx="995304" cy="828000"/>
              <a:chOff x="5732835" y="2321476"/>
              <a:chExt cx="379975" cy="316102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2835" y="2321476"/>
                <a:ext cx="276839" cy="277361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7003" y="2411346"/>
                <a:ext cx="225807" cy="226232"/>
              </a:xfrm>
              <a:prstGeom prst="rect">
                <a:avLst/>
              </a:prstGeom>
            </p:spPr>
          </p:pic>
        </p:grp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2B9AE84-8312-BA9F-1C32-6AA4F23366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40357" y="4759023"/>
            <a:ext cx="413410" cy="23888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83A2B-3358-44F8-83A0-4598795D8FB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/>
              <a:ea typeface="+mn-ea"/>
              <a:cs typeface="+mn-cs"/>
            </a:endParaRPr>
          </a:p>
        </p:txBody>
      </p:sp>
      <p:sp>
        <p:nvSpPr>
          <p:cNvPr id="5" name="TextBox 147">
            <a:extLst>
              <a:ext uri="{FF2B5EF4-FFF2-40B4-BE49-F238E27FC236}">
                <a16:creationId xmlns:a16="http://schemas.microsoft.com/office/drawing/2014/main" id="{0E4727E0-0174-C5CE-2525-CF645E9D159C}"/>
              </a:ext>
            </a:extLst>
          </p:cNvPr>
          <p:cNvSpPr txBox="1"/>
          <p:nvPr/>
        </p:nvSpPr>
        <p:spPr>
          <a:xfrm>
            <a:off x="1852750" y="3280197"/>
            <a:ext cx="1473732" cy="1200108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de-DE" sz="1200" b="1" dirty="0">
              <a:latin typeface="Vodafone Rg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3B0BAE-9C6D-C69D-76D7-1C66B5BE374B}"/>
              </a:ext>
            </a:extLst>
          </p:cNvPr>
          <p:cNvSpPr txBox="1"/>
          <p:nvPr/>
        </p:nvSpPr>
        <p:spPr>
          <a:xfrm>
            <a:off x="3501850" y="3280198"/>
            <a:ext cx="1275461" cy="1047566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ctr" defTabSz="444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200" b="1" dirty="0">
              <a:solidFill>
                <a:srgbClr val="00B0CA"/>
              </a:solidFill>
              <a:latin typeface="Vodafone Rg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C0DFB84-7693-745A-CAD6-F94EC4D36B37}"/>
              </a:ext>
            </a:extLst>
          </p:cNvPr>
          <p:cNvGrpSpPr/>
          <p:nvPr/>
        </p:nvGrpSpPr>
        <p:grpSpPr>
          <a:xfrm>
            <a:off x="59009" y="1381926"/>
            <a:ext cx="1726203" cy="1726203"/>
            <a:chOff x="313582" y="1552738"/>
            <a:chExt cx="1726203" cy="1726203"/>
          </a:xfrm>
        </p:grpSpPr>
        <p:pic>
          <p:nvPicPr>
            <p:cNvPr id="23" name="Picture 169">
              <a:extLst>
                <a:ext uri="{FF2B5EF4-FFF2-40B4-BE49-F238E27FC236}">
                  <a16:creationId xmlns:a16="http://schemas.microsoft.com/office/drawing/2014/main" id="{68377958-2600-DD17-B759-182AF5720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173" y="2458191"/>
              <a:ext cx="441231" cy="442064"/>
            </a:xfrm>
            <a:prstGeom prst="rect">
              <a:avLst/>
            </a:prstGeom>
          </p:spPr>
        </p:pic>
        <p:pic>
          <p:nvPicPr>
            <p:cNvPr id="25" name="Grafik 24" descr="Ein Bild, das Schwarz, Grafiken, Design enthält.&#10;&#10;Automatisch generierte Beschreibung">
              <a:extLst>
                <a:ext uri="{FF2B5EF4-FFF2-40B4-BE49-F238E27FC236}">
                  <a16:creationId xmlns:a16="http://schemas.microsoft.com/office/drawing/2014/main" id="{535EA8E2-AB58-D9DD-7F03-CD9526466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582" y="1552738"/>
              <a:ext cx="1726203" cy="1726203"/>
            </a:xfrm>
            <a:prstGeom prst="rect">
              <a:avLst/>
            </a:prstGeom>
          </p:spPr>
        </p:pic>
        <p:pic>
          <p:nvPicPr>
            <p:cNvPr id="26" name="Picture 169">
              <a:extLst>
                <a:ext uri="{FF2B5EF4-FFF2-40B4-BE49-F238E27FC236}">
                  <a16:creationId xmlns:a16="http://schemas.microsoft.com/office/drawing/2014/main" id="{4E70891F-2FED-71D0-03EE-C89F71F2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56454" y="2440167"/>
              <a:ext cx="313734" cy="31432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031D9BE-0DFC-BE06-CDC3-52ED6CB503AB}"/>
              </a:ext>
            </a:extLst>
          </p:cNvPr>
          <p:cNvGrpSpPr/>
          <p:nvPr/>
        </p:nvGrpSpPr>
        <p:grpSpPr>
          <a:xfrm>
            <a:off x="4952679" y="1407993"/>
            <a:ext cx="2055862" cy="1674068"/>
            <a:chOff x="5068825" y="1487692"/>
            <a:chExt cx="2055862" cy="1674068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B6976B8C-1D00-305A-E080-B3E5989BE95D}"/>
                </a:ext>
              </a:extLst>
            </p:cNvPr>
            <p:cNvGrpSpPr/>
            <p:nvPr/>
          </p:nvGrpSpPr>
          <p:grpSpPr>
            <a:xfrm>
              <a:off x="5068825" y="1487692"/>
              <a:ext cx="2055862" cy="1668502"/>
              <a:chOff x="5042986" y="1487691"/>
              <a:chExt cx="2055862" cy="1668502"/>
            </a:xfrm>
          </p:grpSpPr>
          <p:sp>
            <p:nvSpPr>
              <p:cNvPr id="28" name="Pfeil: Fünfeck 27">
                <a:extLst>
                  <a:ext uri="{FF2B5EF4-FFF2-40B4-BE49-F238E27FC236}">
                    <a16:creationId xmlns:a16="http://schemas.microsoft.com/office/drawing/2014/main" id="{514DE360-0E12-D1CE-A27E-3DEE48521DA6}"/>
                  </a:ext>
                </a:extLst>
              </p:cNvPr>
              <p:cNvSpPr/>
              <p:nvPr/>
            </p:nvSpPr>
            <p:spPr>
              <a:xfrm>
                <a:off x="6069699" y="1487691"/>
                <a:ext cx="1029149" cy="1668502"/>
              </a:xfrm>
              <a:prstGeom prst="homePlate">
                <a:avLst>
                  <a:gd name="adj" fmla="val 21370"/>
                </a:avLst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rtlCol="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000" kern="1200" dirty="0">
                  <a:solidFill>
                    <a:srgbClr val="34342B"/>
                  </a:solidFill>
                  <a:latin typeface="Vodafone Rg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Pfeil: Fünfeck 30">
                <a:extLst>
                  <a:ext uri="{FF2B5EF4-FFF2-40B4-BE49-F238E27FC236}">
                    <a16:creationId xmlns:a16="http://schemas.microsoft.com/office/drawing/2014/main" id="{6D6A9247-2812-028B-01D0-F6560F934613}"/>
                  </a:ext>
                </a:extLst>
              </p:cNvPr>
              <p:cNvSpPr/>
              <p:nvPr/>
            </p:nvSpPr>
            <p:spPr>
              <a:xfrm flipH="1">
                <a:off x="5042986" y="1487691"/>
                <a:ext cx="1029149" cy="1668502"/>
              </a:xfrm>
              <a:prstGeom prst="homePlate">
                <a:avLst>
                  <a:gd name="adj" fmla="val 21370"/>
                </a:avLst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rtlCol="0" anchor="ctr" anchorCtr="0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000" kern="1200" dirty="0">
                  <a:solidFill>
                    <a:srgbClr val="34342B"/>
                  </a:solidFill>
                  <a:latin typeface="Vodafone Rg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4697BF-3E90-491A-8991-57FE8B786AAC}"/>
                </a:ext>
              </a:extLst>
            </p:cNvPr>
            <p:cNvSpPr txBox="1"/>
            <p:nvPr/>
          </p:nvSpPr>
          <p:spPr>
            <a:xfrm>
              <a:off x="5068825" y="1493258"/>
              <a:ext cx="2055861" cy="1668502"/>
            </a:xfrm>
            <a:prstGeom prst="rect">
              <a:avLst/>
            </a:prstGeom>
          </p:spPr>
          <p:txBody>
            <a:bodyPr wrap="square" lIns="36000" tIns="36000" rIns="36000" bIns="36000" rtlCol="0">
              <a:noAutofit/>
            </a:bodyPr>
            <a:lstStyle/>
            <a:p>
              <a:pPr algn="ctr" defTabSz="444489">
                <a:spcBef>
                  <a:spcPct val="0"/>
                </a:spcBef>
              </a:pPr>
              <a:r>
                <a:rPr lang="de-DE" sz="1400" b="1" dirty="0">
                  <a:solidFill>
                    <a:schemeClr val="bg1"/>
                  </a:solidFill>
                  <a:latin typeface="Vodafone Rg"/>
                </a:rPr>
                <a:t>Operator Connect</a:t>
              </a:r>
            </a:p>
            <a:p>
              <a:pPr algn="ctr" defTabSz="444489">
                <a:spcBef>
                  <a:spcPct val="0"/>
                </a:spcBef>
              </a:pPr>
              <a:endParaRPr lang="de-DE" sz="900" b="1" dirty="0">
                <a:solidFill>
                  <a:schemeClr val="bg1"/>
                </a:solidFill>
                <a:latin typeface="Vodafone Rg"/>
              </a:endParaRPr>
            </a:p>
            <a:p>
              <a:pPr algn="ctr" defTabSz="444489">
                <a:spcBef>
                  <a:spcPct val="0"/>
                </a:spcBef>
              </a:pPr>
              <a:endParaRPr lang="de-DE" sz="900" b="1" dirty="0">
                <a:solidFill>
                  <a:schemeClr val="bg1"/>
                </a:solidFill>
                <a:latin typeface="Vodafone Rg"/>
              </a:endParaRPr>
            </a:p>
            <a:p>
              <a:pPr algn="ctr" defTabSz="444489">
                <a:spcBef>
                  <a:spcPct val="0"/>
                </a:spcBef>
              </a:pPr>
              <a:r>
                <a:rPr lang="de-DE" sz="1000" b="1" dirty="0">
                  <a:solidFill>
                    <a:schemeClr val="bg1"/>
                  </a:solidFill>
                  <a:latin typeface="Vodafone Rg"/>
                </a:rPr>
                <a:t>Netzwerk Kopplung</a:t>
              </a:r>
            </a:p>
            <a:p>
              <a:pPr algn="ctr" defTabSz="444489">
                <a:spcBef>
                  <a:spcPct val="0"/>
                </a:spcBef>
              </a:pPr>
              <a:r>
                <a:rPr lang="de-DE" sz="1000" b="1" dirty="0">
                  <a:solidFill>
                    <a:schemeClr val="bg1"/>
                  </a:solidFill>
                  <a:latin typeface="Vodafone Rg"/>
                </a:rPr>
                <a:t>zwischen Vodafone und Microsoft</a:t>
              </a:r>
            </a:p>
            <a:p>
              <a:pPr algn="ctr" defTabSz="444489">
                <a:spcBef>
                  <a:spcPct val="0"/>
                </a:spcBef>
              </a:pPr>
              <a:r>
                <a:rPr lang="de-DE" sz="1000" b="1" dirty="0">
                  <a:solidFill>
                    <a:schemeClr val="bg1"/>
                  </a:solidFill>
                  <a:latin typeface="Vodafone Rg"/>
                </a:rPr>
                <a:t>über Vodafone SBC</a:t>
              </a:r>
            </a:p>
            <a:p>
              <a:pPr algn="ctr" defTabSz="444489">
                <a:spcBef>
                  <a:spcPct val="0"/>
                </a:spcBef>
              </a:pPr>
              <a:endParaRPr lang="de-DE" sz="1000" b="1" dirty="0">
                <a:solidFill>
                  <a:schemeClr val="bg1"/>
                </a:solidFill>
                <a:latin typeface="Vodafone Rg"/>
              </a:endParaRPr>
            </a:p>
            <a:p>
              <a:pPr algn="ctr" defTabSz="444489">
                <a:spcBef>
                  <a:spcPct val="0"/>
                </a:spcBef>
              </a:pPr>
              <a:endParaRPr lang="de-DE" sz="1000" b="1" dirty="0">
                <a:solidFill>
                  <a:schemeClr val="bg1"/>
                </a:solidFill>
                <a:latin typeface="Vodafone Rg"/>
              </a:endParaRPr>
            </a:p>
            <a:p>
              <a:pPr algn="ctr" defTabSz="444489">
                <a:spcBef>
                  <a:spcPct val="0"/>
                </a:spcBef>
              </a:pPr>
              <a:r>
                <a:rPr lang="de-DE" sz="1000" b="1" dirty="0">
                  <a:solidFill>
                    <a:schemeClr val="bg1"/>
                  </a:solidFill>
                  <a:latin typeface="Vodafone Rg"/>
                </a:rPr>
                <a:t>Automatisierte Bereitstellung</a:t>
              </a:r>
            </a:p>
            <a:p>
              <a:pPr algn="ctr" defTabSz="444489">
                <a:spcBef>
                  <a:spcPct val="0"/>
                </a:spcBef>
              </a:pPr>
              <a:r>
                <a:rPr lang="de-DE" sz="1000" b="1" dirty="0">
                  <a:solidFill>
                    <a:schemeClr val="bg1"/>
                  </a:solidFill>
                  <a:latin typeface="Vodafone Rg"/>
                </a:rPr>
                <a:t>über APIs von Vodafone</a:t>
              </a:r>
            </a:p>
            <a:p>
              <a:pPr algn="ctr"/>
              <a:endParaRPr lang="de-DE" sz="800" dirty="0">
                <a:latin typeface="Vodafone Rg" pitchFamily="34" charset="0"/>
              </a:endParaRPr>
            </a:p>
          </p:txBody>
        </p:sp>
      </p:grpSp>
      <p:sp>
        <p:nvSpPr>
          <p:cNvPr id="12" name="TextBox 147">
            <a:extLst>
              <a:ext uri="{FF2B5EF4-FFF2-40B4-BE49-F238E27FC236}">
                <a16:creationId xmlns:a16="http://schemas.microsoft.com/office/drawing/2014/main" id="{B66A056B-32BC-5623-7333-AF0CB2D63818}"/>
              </a:ext>
            </a:extLst>
          </p:cNvPr>
          <p:cNvSpPr txBox="1"/>
          <p:nvPr/>
        </p:nvSpPr>
        <p:spPr>
          <a:xfrm>
            <a:off x="4952679" y="3280197"/>
            <a:ext cx="2055861" cy="1181693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de-DE" sz="1200" b="1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18" name="TextBox 147">
            <a:extLst>
              <a:ext uri="{FF2B5EF4-FFF2-40B4-BE49-F238E27FC236}">
                <a16:creationId xmlns:a16="http://schemas.microsoft.com/office/drawing/2014/main" id="{4BC50F90-C00D-6804-F5D3-B72F8FDCB0FD}"/>
              </a:ext>
            </a:extLst>
          </p:cNvPr>
          <p:cNvSpPr txBox="1"/>
          <p:nvPr/>
        </p:nvSpPr>
        <p:spPr>
          <a:xfrm>
            <a:off x="7241054" y="3280197"/>
            <a:ext cx="1530480" cy="1181693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endParaRPr lang="de-DE" sz="1200" b="1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F0839312-103A-9233-DEE2-1E9035BAAA80}"/>
              </a:ext>
            </a:extLst>
          </p:cNvPr>
          <p:cNvSpPr/>
          <p:nvPr/>
        </p:nvSpPr>
        <p:spPr>
          <a:xfrm>
            <a:off x="7241054" y="3255632"/>
            <a:ext cx="1530480" cy="1062096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200" b="1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5E2FBE85-EB6D-BB76-0C7C-7F6C2F3E89BC}"/>
              </a:ext>
            </a:extLst>
          </p:cNvPr>
          <p:cNvSpPr/>
          <p:nvPr/>
        </p:nvSpPr>
        <p:spPr>
          <a:xfrm>
            <a:off x="4952679" y="3255632"/>
            <a:ext cx="2055862" cy="1062096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200" b="1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8DE4AB32-B58D-84A3-A926-E4CA8F0EA34D}"/>
              </a:ext>
            </a:extLst>
          </p:cNvPr>
          <p:cNvSpPr/>
          <p:nvPr/>
        </p:nvSpPr>
        <p:spPr>
          <a:xfrm>
            <a:off x="3501849" y="3255632"/>
            <a:ext cx="1275461" cy="1061343"/>
          </a:xfrm>
          <a:prstGeom prst="roundRect">
            <a:avLst/>
          </a:prstGeom>
          <a:noFill/>
          <a:ln w="25400" cap="flat" cmpd="sng" algn="ctr">
            <a:solidFill>
              <a:srgbClr val="00B0CA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200" b="1" kern="1200" dirty="0">
              <a:solidFill>
                <a:srgbClr val="00B0CA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37881B7C-4ED9-3CA5-6823-5F70AB431839}"/>
              </a:ext>
            </a:extLst>
          </p:cNvPr>
          <p:cNvSpPr/>
          <p:nvPr/>
        </p:nvSpPr>
        <p:spPr>
          <a:xfrm>
            <a:off x="1852750" y="3255632"/>
            <a:ext cx="1473729" cy="1062096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200" b="1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8FE11DE4-CE91-F14E-CBDC-E0AE6F550AEA}"/>
              </a:ext>
            </a:extLst>
          </p:cNvPr>
          <p:cNvSpPr/>
          <p:nvPr/>
        </p:nvSpPr>
        <p:spPr>
          <a:xfrm>
            <a:off x="185246" y="3255632"/>
            <a:ext cx="1473729" cy="107120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200" b="1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27" name="TextBox 59">
            <a:extLst>
              <a:ext uri="{FF2B5EF4-FFF2-40B4-BE49-F238E27FC236}">
                <a16:creationId xmlns:a16="http://schemas.microsoft.com/office/drawing/2014/main" id="{1894CDF8-CF18-95BC-1850-1257F0BA11F8}"/>
              </a:ext>
            </a:extLst>
          </p:cNvPr>
          <p:cNvSpPr txBox="1"/>
          <p:nvPr/>
        </p:nvSpPr>
        <p:spPr>
          <a:xfrm>
            <a:off x="27098" y="2687103"/>
            <a:ext cx="1799295" cy="30598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ctr" defTabSz="444489">
              <a:spcBef>
                <a:spcPct val="0"/>
              </a:spcBef>
            </a:pPr>
            <a:r>
              <a:rPr lang="de-DE" sz="1200" b="1" dirty="0">
                <a:solidFill>
                  <a:srgbClr val="4B53BC"/>
                </a:solidFill>
                <a:latin typeface="Vodafone Rg"/>
              </a:rPr>
              <a:t>Microsoft Teams &amp;</a:t>
            </a:r>
          </a:p>
          <a:p>
            <a:pPr algn="ctr" defTabSz="444489">
              <a:spcBef>
                <a:spcPct val="0"/>
              </a:spcBef>
            </a:pPr>
            <a:r>
              <a:rPr lang="de-DE" sz="1200" b="1" dirty="0">
                <a:solidFill>
                  <a:srgbClr val="4B53BC"/>
                </a:solidFill>
                <a:latin typeface="Vodafone Rg"/>
              </a:rPr>
              <a:t>Phone System Lizenzen</a:t>
            </a:r>
          </a:p>
          <a:p>
            <a:pPr algn="ctr" defTabSz="444489">
              <a:spcBef>
                <a:spcPct val="0"/>
              </a:spcBef>
            </a:pPr>
            <a:endParaRPr lang="de-DE" sz="1200" dirty="0">
              <a:solidFill>
                <a:srgbClr val="4B53BC"/>
              </a:solidFill>
              <a:latin typeface="Vodafone Rg" pitchFamily="34" charset="0"/>
            </a:endParaRP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DDFD376A-51D7-532A-9B04-9EAAD11D622D}"/>
              </a:ext>
            </a:extLst>
          </p:cNvPr>
          <p:cNvSpPr txBox="1"/>
          <p:nvPr/>
        </p:nvSpPr>
        <p:spPr>
          <a:xfrm>
            <a:off x="7291742" y="2687103"/>
            <a:ext cx="1487021" cy="30598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ctr" defTabSz="444489">
              <a:spcBef>
                <a:spcPct val="0"/>
              </a:spcBef>
            </a:pPr>
            <a:r>
              <a:rPr lang="de-DE" sz="1200" b="1" dirty="0">
                <a:solidFill>
                  <a:schemeClr val="accent1"/>
                </a:solidFill>
                <a:latin typeface="Vodafone Rg"/>
              </a:rPr>
              <a:t>Rufnummern</a:t>
            </a:r>
          </a:p>
          <a:p>
            <a:pPr algn="ctr" defTabSz="444489">
              <a:spcBef>
                <a:spcPct val="0"/>
              </a:spcBef>
            </a:pPr>
            <a:r>
              <a:rPr lang="de-DE" sz="1200" b="1" dirty="0">
                <a:solidFill>
                  <a:schemeClr val="accent1"/>
                </a:solidFill>
                <a:latin typeface="Vodafone Rg"/>
              </a:rPr>
              <a:t>&amp; Tarife</a:t>
            </a:r>
            <a:endParaRPr lang="de-DE" sz="1200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pic>
        <p:nvPicPr>
          <p:cNvPr id="7" name="Grafik 6" descr="Ein Bild, das Grafiken, Kreis, Design enthält.&#10;&#10;Automatisch generierte Beschreibung">
            <a:extLst>
              <a:ext uri="{FF2B5EF4-FFF2-40B4-BE49-F238E27FC236}">
                <a16:creationId xmlns:a16="http://schemas.microsoft.com/office/drawing/2014/main" id="{7ACF67B4-00A6-4FDE-480F-53547D410E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570" y="3363377"/>
            <a:ext cx="416521" cy="416521"/>
          </a:xfrm>
          <a:prstGeom prst="rect">
            <a:avLst/>
          </a:prstGeom>
        </p:spPr>
      </p:pic>
      <p:sp>
        <p:nvSpPr>
          <p:cNvPr id="10" name="TextBox 147">
            <a:extLst>
              <a:ext uri="{FF2B5EF4-FFF2-40B4-BE49-F238E27FC236}">
                <a16:creationId xmlns:a16="http://schemas.microsoft.com/office/drawing/2014/main" id="{E24D0CF0-124C-1783-550D-E2A792392965}"/>
              </a:ext>
            </a:extLst>
          </p:cNvPr>
          <p:cNvSpPr txBox="1"/>
          <p:nvPr/>
        </p:nvSpPr>
        <p:spPr>
          <a:xfrm>
            <a:off x="1852753" y="3639629"/>
            <a:ext cx="1473729" cy="826994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latin typeface="Vodafone Rg" pitchFamily="34" charset="0"/>
              </a:rPr>
              <a:t>Von Vodafone</a:t>
            </a:r>
          </a:p>
          <a:p>
            <a:pPr algn="ctr"/>
            <a:r>
              <a:rPr lang="de-DE" sz="1000" dirty="0">
                <a:latin typeface="Vodafone Rg" pitchFamily="34" charset="0"/>
              </a:rPr>
              <a:t>oder anderen Anbietern</a:t>
            </a:r>
          </a:p>
        </p:txBody>
      </p:sp>
      <p:pic>
        <p:nvPicPr>
          <p:cNvPr id="11" name="Grafik 10" descr="Ein Bild, das Grafiken, Kreis, Design enthält.&#10;&#10;Automatisch generierte Beschreibung">
            <a:extLst>
              <a:ext uri="{FF2B5EF4-FFF2-40B4-BE49-F238E27FC236}">
                <a16:creationId xmlns:a16="http://schemas.microsoft.com/office/drawing/2014/main" id="{18E054F1-5164-FDAA-9486-1AB890BB42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4077" y="3368110"/>
            <a:ext cx="416521" cy="416521"/>
          </a:xfrm>
          <a:prstGeom prst="rect">
            <a:avLst/>
          </a:prstGeom>
        </p:spPr>
      </p:pic>
      <p:sp>
        <p:nvSpPr>
          <p:cNvPr id="17" name="TextBox 147">
            <a:extLst>
              <a:ext uri="{FF2B5EF4-FFF2-40B4-BE49-F238E27FC236}">
                <a16:creationId xmlns:a16="http://schemas.microsoft.com/office/drawing/2014/main" id="{7646C61F-EDDA-1C6B-8203-9D37B92A13AD}"/>
              </a:ext>
            </a:extLst>
          </p:cNvPr>
          <p:cNvSpPr txBox="1"/>
          <p:nvPr/>
        </p:nvSpPr>
        <p:spPr>
          <a:xfrm>
            <a:off x="5242527" y="3642244"/>
            <a:ext cx="1473729" cy="826994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latin typeface="Vodafone Rg" pitchFamily="34" charset="0"/>
              </a:rPr>
              <a:t>Von Vodafone</a:t>
            </a:r>
          </a:p>
          <a:p>
            <a:pPr algn="ctr"/>
            <a:endParaRPr lang="de-DE" sz="1200" b="1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pic>
        <p:nvPicPr>
          <p:cNvPr id="29" name="Grafik 28" descr="Ein Bild, das Grafiken, Kreis, Design enthält.&#10;&#10;Automatisch generierte Beschreibung">
            <a:extLst>
              <a:ext uri="{FF2B5EF4-FFF2-40B4-BE49-F238E27FC236}">
                <a16:creationId xmlns:a16="http://schemas.microsoft.com/office/drawing/2014/main" id="{36E44703-3BDA-4991-5507-697F9655A1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851" y="3370725"/>
            <a:ext cx="416521" cy="416521"/>
          </a:xfrm>
          <a:prstGeom prst="rect">
            <a:avLst/>
          </a:prstGeom>
        </p:spPr>
      </p:pic>
      <p:sp>
        <p:nvSpPr>
          <p:cNvPr id="30" name="TextBox 147">
            <a:extLst>
              <a:ext uri="{FF2B5EF4-FFF2-40B4-BE49-F238E27FC236}">
                <a16:creationId xmlns:a16="http://schemas.microsoft.com/office/drawing/2014/main" id="{A3369BAA-E701-0200-AF06-A602D34D44BE}"/>
              </a:ext>
            </a:extLst>
          </p:cNvPr>
          <p:cNvSpPr txBox="1"/>
          <p:nvPr/>
        </p:nvSpPr>
        <p:spPr>
          <a:xfrm>
            <a:off x="7276530" y="3642244"/>
            <a:ext cx="1473729" cy="826994"/>
          </a:xfrm>
          <a:prstGeom prst="rect">
            <a:avLst/>
          </a:prstGeom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  <a:latin typeface="Vodafone Rg" pitchFamily="34" charset="0"/>
              </a:rPr>
              <a:t>Von Vodafone</a:t>
            </a:r>
          </a:p>
          <a:p>
            <a:pPr algn="ctr"/>
            <a:endParaRPr lang="de-DE" sz="1200" b="1" dirty="0">
              <a:solidFill>
                <a:schemeClr val="accent1"/>
              </a:solidFill>
              <a:latin typeface="Vodafone Rg" pitchFamily="34" charset="0"/>
            </a:endParaRPr>
          </a:p>
        </p:txBody>
      </p:sp>
      <p:pic>
        <p:nvPicPr>
          <p:cNvPr id="33" name="Grafik 32" descr="Ein Bild, das Grafiken, Kreis, Design enthält.&#10;&#10;Automatisch generierte Beschreibung">
            <a:extLst>
              <a:ext uri="{FF2B5EF4-FFF2-40B4-BE49-F238E27FC236}">
                <a16:creationId xmlns:a16="http://schemas.microsoft.com/office/drawing/2014/main" id="{E8A60D00-FBA4-C227-71C6-65DB5B02C1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7854" y="3370725"/>
            <a:ext cx="416521" cy="416521"/>
          </a:xfrm>
          <a:prstGeom prst="rect">
            <a:avLst/>
          </a:prstGeom>
        </p:spPr>
      </p:pic>
      <p:pic>
        <p:nvPicPr>
          <p:cNvPr id="37" name="Grafik 36" descr="Ein Bild, das Screenshot, Grafiken, Farbigkeit, Grafikdesign enthält.&#10;&#10;Automatisch generierte Beschreibung">
            <a:extLst>
              <a:ext uri="{FF2B5EF4-FFF2-40B4-BE49-F238E27FC236}">
                <a16:creationId xmlns:a16="http://schemas.microsoft.com/office/drawing/2014/main" id="{AE14B0BB-DBB4-B99D-7B3E-D9F34CA61D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25222" y="3459718"/>
            <a:ext cx="1428711" cy="6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hink-cell data - do not delete" hidden="1">
            <a:extLst>
              <a:ext uri="{FF2B5EF4-FFF2-40B4-BE49-F238E27FC236}">
                <a16:creationId xmlns:a16="http://schemas.microsoft.com/office/drawing/2014/main" id="{501E91F6-0728-BF0C-5D07-609DAC0510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214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7" imgH="327" progId="TCLayout.ActiveDocument.1">
                  <p:embed/>
                </p:oleObj>
              </mc:Choice>
              <mc:Fallback>
                <p:oleObj name="think-cell Folie" r:id="rId3" imgW="327" imgH="327" progId="TCLayout.ActiveDocument.1">
                  <p:embed/>
                  <p:pic>
                    <p:nvPicPr>
                      <p:cNvPr id="3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1E91F6-0728-BF0C-5D07-609DAC051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54B207F-C1FB-A7CF-E452-D4D72A91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Flexible Tarifmodelle: Sprachkanäle getrennt oder gemeinsam mit Nutzer-Gebühren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8845B46-3906-FF33-0221-784622A5C533}"/>
              </a:ext>
            </a:extLst>
          </p:cNvPr>
          <p:cNvGrpSpPr/>
          <p:nvPr/>
        </p:nvGrpSpPr>
        <p:grpSpPr>
          <a:xfrm>
            <a:off x="1223522" y="1198278"/>
            <a:ext cx="5849816" cy="1621120"/>
            <a:chOff x="463777" y="1020636"/>
            <a:chExt cx="6721179" cy="2157143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C4BF7664-779B-EA8B-BA23-2471F4FD0C0B}"/>
                </a:ext>
              </a:extLst>
            </p:cNvPr>
            <p:cNvGrpSpPr/>
            <p:nvPr/>
          </p:nvGrpSpPr>
          <p:grpSpPr>
            <a:xfrm>
              <a:off x="463777" y="1020636"/>
              <a:ext cx="6721179" cy="1624756"/>
              <a:chOff x="1591537" y="1960436"/>
              <a:chExt cx="6721179" cy="1624756"/>
            </a:xfrm>
          </p:grpSpPr>
          <p:grpSp>
            <p:nvGrpSpPr>
              <p:cNvPr id="3" name="Gruppieren 2">
                <a:extLst>
                  <a:ext uri="{FF2B5EF4-FFF2-40B4-BE49-F238E27FC236}">
                    <a16:creationId xmlns:a16="http://schemas.microsoft.com/office/drawing/2014/main" id="{954F284E-5033-BEC2-A105-03038635C091}"/>
                  </a:ext>
                </a:extLst>
              </p:cNvPr>
              <p:cNvGrpSpPr/>
              <p:nvPr/>
            </p:nvGrpSpPr>
            <p:grpSpPr>
              <a:xfrm>
                <a:off x="2974865" y="2500436"/>
                <a:ext cx="1268771" cy="1080000"/>
                <a:chOff x="2051962" y="2500436"/>
                <a:chExt cx="1268771" cy="1080000"/>
              </a:xfrm>
            </p:grpSpPr>
            <p:grpSp>
              <p:nvGrpSpPr>
                <p:cNvPr id="4" name="Gruppieren 3">
                  <a:extLst>
                    <a:ext uri="{FF2B5EF4-FFF2-40B4-BE49-F238E27FC236}">
                      <a16:creationId xmlns:a16="http://schemas.microsoft.com/office/drawing/2014/main" id="{8FA73DE8-D790-C6C7-9C4F-1AE3222F2431}"/>
                    </a:ext>
                  </a:extLst>
                </p:cNvPr>
                <p:cNvGrpSpPr/>
                <p:nvPr/>
              </p:nvGrpSpPr>
              <p:grpSpPr>
                <a:xfrm>
                  <a:off x="2051962" y="2500436"/>
                  <a:ext cx="1268771" cy="1080000"/>
                  <a:chOff x="1677943" y="2348905"/>
                  <a:chExt cx="1210252" cy="1216860"/>
                </a:xfrm>
              </p:grpSpPr>
              <p:sp>
                <p:nvSpPr>
                  <p:cNvPr id="6" name="Rechteck 215">
                    <a:extLst>
                      <a:ext uri="{FF2B5EF4-FFF2-40B4-BE49-F238E27FC236}">
                        <a16:creationId xmlns:a16="http://schemas.microsoft.com/office/drawing/2014/main" id="{A3E8D995-56AB-97D3-6BAE-D75B6C96C1F5}"/>
                      </a:ext>
                    </a:extLst>
                  </p:cNvPr>
                  <p:cNvSpPr/>
                  <p:nvPr/>
                </p:nvSpPr>
                <p:spPr>
                  <a:xfrm>
                    <a:off x="1677943" y="2348905"/>
                    <a:ext cx="1210252" cy="1216860"/>
                  </a:xfrm>
                  <a:prstGeom prst="rect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6000" tIns="36000" rIns="36000" bIns="36000" numCol="1" spcCol="1270" rtlCol="0" anchor="t" anchorCtr="0">
                    <a:noAutofit/>
                  </a:bodyPr>
                  <a:lstStyle/>
                  <a:p>
                    <a:endParaRPr lang="en-US" sz="900" dirty="0">
                      <a:solidFill>
                        <a:srgbClr val="FFFFFF"/>
                      </a:solidFill>
                      <a:sym typeface="Wingdings"/>
                    </a:endParaRPr>
                  </a:p>
                </p:txBody>
              </p:sp>
              <p:sp>
                <p:nvSpPr>
                  <p:cNvPr id="7" name="Textfeld 6">
                    <a:extLst>
                      <a:ext uri="{FF2B5EF4-FFF2-40B4-BE49-F238E27FC236}">
                        <a16:creationId xmlns:a16="http://schemas.microsoft.com/office/drawing/2014/main" id="{18A20EB1-95D0-92D9-3FEA-94A801201DB1}"/>
                      </a:ext>
                    </a:extLst>
                  </p:cNvPr>
                  <p:cNvSpPr txBox="1"/>
                  <p:nvPr/>
                </p:nvSpPr>
                <p:spPr>
                  <a:xfrm>
                    <a:off x="1677943" y="2355335"/>
                    <a:ext cx="1208132" cy="847309"/>
                  </a:xfrm>
                  <a:prstGeom prst="rect">
                    <a:avLst/>
                  </a:prstGeom>
                  <a:no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lvl="0" algn="ctr"/>
                    <a:r>
                      <a:rPr lang="en-US" sz="1600" b="1" dirty="0">
                        <a:solidFill>
                          <a:srgbClr val="FFFFFF"/>
                        </a:solidFill>
                        <a:cs typeface="+mn-cs"/>
                      </a:rPr>
                      <a:t>M</a:t>
                    </a:r>
                  </a:p>
                  <a:p>
                    <a:pPr lvl="0">
                      <a:defRPr/>
                    </a:pPr>
                    <a:endParaRPr lang="en-US" sz="700" b="1" dirty="0">
                      <a:solidFill>
                        <a:srgbClr val="FFFFFF"/>
                      </a:solidFill>
                      <a:cs typeface="+mn-cs"/>
                    </a:endParaRPr>
                  </a:p>
                  <a:p>
                    <a:pPr marL="180962" lvl="0" indent="-180962">
                      <a:buFont typeface="Wingdings"/>
                      <a:buChar char="ü"/>
                    </a:pPr>
                    <a:r>
                      <a:rPr lang="en-US" sz="900" dirty="0">
                        <a:solidFill>
                          <a:srgbClr val="FFFFFF"/>
                        </a:solidFill>
                        <a:cs typeface="+mn-cs"/>
                        <a:sym typeface="Wingdings"/>
                      </a:rPr>
                      <a:t>Vodafone Flat</a:t>
                    </a:r>
                  </a:p>
                </p:txBody>
              </p:sp>
            </p:grpSp>
            <p:sp>
              <p:nvSpPr>
                <p:cNvPr id="5" name="Textfeld 4">
                  <a:extLst>
                    <a:ext uri="{FF2B5EF4-FFF2-40B4-BE49-F238E27FC236}">
                      <a16:creationId xmlns:a16="http://schemas.microsoft.com/office/drawing/2014/main" id="{3689667C-32AD-EA4F-1FB4-54621E73D138}"/>
                    </a:ext>
                  </a:extLst>
                </p:cNvPr>
                <p:cNvSpPr txBox="1"/>
                <p:nvPr/>
              </p:nvSpPr>
              <p:spPr>
                <a:xfrm>
                  <a:off x="2788920" y="3305792"/>
                  <a:ext cx="524193" cy="267024"/>
                </a:xfrm>
                <a:prstGeom prst="rect">
                  <a:avLst/>
                </a:prstGeom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3,70 €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1CC2C28D-101E-186C-5D4C-BB35CF9C125F}"/>
                  </a:ext>
                </a:extLst>
              </p:cNvPr>
              <p:cNvGrpSpPr/>
              <p:nvPr/>
            </p:nvGrpSpPr>
            <p:grpSpPr>
              <a:xfrm>
                <a:off x="4328096" y="2320436"/>
                <a:ext cx="1268771" cy="1260000"/>
                <a:chOff x="3405193" y="2320436"/>
                <a:chExt cx="1268771" cy="1260000"/>
              </a:xfrm>
            </p:grpSpPr>
            <p:sp>
              <p:nvSpPr>
                <p:cNvPr id="9" name="Rechteck 215">
                  <a:extLst>
                    <a:ext uri="{FF2B5EF4-FFF2-40B4-BE49-F238E27FC236}">
                      <a16:creationId xmlns:a16="http://schemas.microsoft.com/office/drawing/2014/main" id="{CDFE6393-FCCE-D928-5071-A72BF018DB98}"/>
                    </a:ext>
                  </a:extLst>
                </p:cNvPr>
                <p:cNvSpPr/>
                <p:nvPr/>
              </p:nvSpPr>
              <p:spPr>
                <a:xfrm>
                  <a:off x="3405193" y="2320436"/>
                  <a:ext cx="1268771" cy="1260000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000" tIns="36000" rIns="36000" bIns="36000" numCol="1" spcCol="1270" rtlCol="0" anchor="t" anchorCtr="0">
                  <a:noAutofit/>
                </a:bodyPr>
                <a:lstStyle/>
                <a:p>
                  <a:endParaRPr lang="en-US" sz="900" dirty="0">
                    <a:solidFill>
                      <a:srgbClr val="FFFFFF"/>
                    </a:solidFill>
                    <a:sym typeface="Wingdings"/>
                  </a:endParaRPr>
                </a:p>
              </p:txBody>
            </p:sp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B0D82DE4-31BC-C8EB-A0DD-AD03F4D3A5D3}"/>
                    </a:ext>
                  </a:extLst>
                </p:cNvPr>
                <p:cNvSpPr txBox="1"/>
                <p:nvPr/>
              </p:nvSpPr>
              <p:spPr>
                <a:xfrm>
                  <a:off x="3407416" y="2320436"/>
                  <a:ext cx="1266548" cy="936306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/>
                  <a:r>
                    <a:rPr lang="en-US" sz="1600" b="1" dirty="0">
                      <a:solidFill>
                        <a:srgbClr val="FFFFFF"/>
                      </a:solidFill>
                      <a:cs typeface="+mn-cs"/>
                    </a:rPr>
                    <a:t>L</a:t>
                  </a:r>
                </a:p>
                <a:p>
                  <a:pPr lvl="0">
                    <a:defRPr/>
                  </a:pPr>
                  <a:endParaRPr lang="en-US" sz="700" b="1" dirty="0">
                    <a:solidFill>
                      <a:srgbClr val="FFFFFF"/>
                    </a:solidFill>
                    <a:cs typeface="+mn-cs"/>
                  </a:endParaRP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cs typeface="+mn-cs"/>
                      <a:sym typeface="Wingdings"/>
                    </a:rPr>
                    <a:t>Vodafone Flat</a:t>
                  </a: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cs typeface="+mn-cs"/>
                      <a:sym typeface="Wingdings"/>
                    </a:rPr>
                    <a:t>National Flat (FN)</a:t>
                  </a:r>
                </a:p>
              </p:txBody>
            </p:sp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57D1DE11-32CD-9582-5981-1FCBDF7DE136}"/>
                    </a:ext>
                  </a:extLst>
                </p:cNvPr>
                <p:cNvSpPr txBox="1"/>
                <p:nvPr/>
              </p:nvSpPr>
              <p:spPr>
                <a:xfrm>
                  <a:off x="4149771" y="3313412"/>
                  <a:ext cx="524193" cy="267024"/>
                </a:xfrm>
                <a:prstGeom prst="rect">
                  <a:avLst/>
                </a:prstGeom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12,00 €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B8F2113D-E3F0-B011-7BDD-3FA7C771E1A2}"/>
                  </a:ext>
                </a:extLst>
              </p:cNvPr>
              <p:cNvGrpSpPr/>
              <p:nvPr/>
            </p:nvGrpSpPr>
            <p:grpSpPr>
              <a:xfrm>
                <a:off x="5681327" y="2140436"/>
                <a:ext cx="1268771" cy="1440000"/>
                <a:chOff x="4758424" y="2140436"/>
                <a:chExt cx="1268771" cy="1440000"/>
              </a:xfrm>
            </p:grpSpPr>
            <p:sp>
              <p:nvSpPr>
                <p:cNvPr id="13" name="Rechteck 215">
                  <a:extLst>
                    <a:ext uri="{FF2B5EF4-FFF2-40B4-BE49-F238E27FC236}">
                      <a16:creationId xmlns:a16="http://schemas.microsoft.com/office/drawing/2014/main" id="{B6A4E7AF-E750-89E2-4110-CDE8A2DF3783}"/>
                    </a:ext>
                  </a:extLst>
                </p:cNvPr>
                <p:cNvSpPr/>
                <p:nvPr/>
              </p:nvSpPr>
              <p:spPr>
                <a:xfrm>
                  <a:off x="4758424" y="2140436"/>
                  <a:ext cx="1268771" cy="1440000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000" tIns="36000" rIns="36000" bIns="36000" numCol="1" spcCol="1270" rtlCol="0" anchor="t" anchorCtr="0">
                  <a:noAutofit/>
                </a:bodyPr>
                <a:lstStyle/>
                <a:p>
                  <a:endParaRPr lang="en-US" sz="900" dirty="0">
                    <a:solidFill>
                      <a:srgbClr val="FFFFFF"/>
                    </a:solidFill>
                    <a:sym typeface="Wingdings"/>
                  </a:endParaRPr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083EC4DC-D5A7-AA34-DDD4-8D0B6B5F66A6}"/>
                    </a:ext>
                  </a:extLst>
                </p:cNvPr>
                <p:cNvSpPr txBox="1"/>
                <p:nvPr/>
              </p:nvSpPr>
              <p:spPr>
                <a:xfrm>
                  <a:off x="4760647" y="2140436"/>
                  <a:ext cx="1266548" cy="1304894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/>
                  <a:r>
                    <a:rPr lang="en-US" sz="1600" b="1" dirty="0">
                      <a:solidFill>
                        <a:srgbClr val="FFFFFF"/>
                      </a:solidFill>
                      <a:cs typeface="+mn-cs"/>
                    </a:rPr>
                    <a:t>XL</a:t>
                  </a:r>
                </a:p>
                <a:p>
                  <a:pPr lvl="0">
                    <a:defRPr/>
                  </a:pPr>
                  <a:endParaRPr lang="en-US" sz="700" b="1" dirty="0">
                    <a:solidFill>
                      <a:srgbClr val="FFFFFF"/>
                    </a:solidFill>
                    <a:cs typeface="+mn-cs"/>
                  </a:endParaRP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sym typeface="Wingdings"/>
                    </a:rPr>
                    <a:t>Vodafone Flat</a:t>
                  </a: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sym typeface="Wingdings"/>
                    </a:rPr>
                    <a:t>National Flat (FN)</a:t>
                  </a: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sym typeface="Wingdings"/>
                    </a:rPr>
                    <a:t>Mobile Flat (national)</a:t>
                  </a:r>
                </a:p>
              </p:txBody>
            </p:sp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E56682EA-359D-1CE7-104E-F52E824DB0FD}"/>
                    </a:ext>
                  </a:extLst>
                </p:cNvPr>
                <p:cNvSpPr txBox="1"/>
                <p:nvPr/>
              </p:nvSpPr>
              <p:spPr>
                <a:xfrm>
                  <a:off x="5493795" y="3305792"/>
                  <a:ext cx="524193" cy="267024"/>
                </a:xfrm>
                <a:prstGeom prst="rect">
                  <a:avLst/>
                </a:prstGeom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16,50 €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659B64F6-E7D4-4F04-87D8-3663FF8DC8BE}"/>
                  </a:ext>
                </a:extLst>
              </p:cNvPr>
              <p:cNvGrpSpPr/>
              <p:nvPr/>
            </p:nvGrpSpPr>
            <p:grpSpPr>
              <a:xfrm>
                <a:off x="7034558" y="1960436"/>
                <a:ext cx="1278158" cy="1620000"/>
                <a:chOff x="6111655" y="1960436"/>
                <a:chExt cx="1278158" cy="1620000"/>
              </a:xfrm>
            </p:grpSpPr>
            <p:sp>
              <p:nvSpPr>
                <p:cNvPr id="17" name="Rechteck 215">
                  <a:extLst>
                    <a:ext uri="{FF2B5EF4-FFF2-40B4-BE49-F238E27FC236}">
                      <a16:creationId xmlns:a16="http://schemas.microsoft.com/office/drawing/2014/main" id="{CE5E50EE-A470-1B97-11C8-5DB232B94AF6}"/>
                    </a:ext>
                  </a:extLst>
                </p:cNvPr>
                <p:cNvSpPr/>
                <p:nvPr/>
              </p:nvSpPr>
              <p:spPr>
                <a:xfrm>
                  <a:off x="6111655" y="1960436"/>
                  <a:ext cx="1268771" cy="1620000"/>
                </a:xfrm>
                <a:prstGeom prst="rect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000" tIns="36000" rIns="36000" bIns="36000" numCol="1" spcCol="1270" rtlCol="0" anchor="t" anchorCtr="0">
                  <a:noAutofit/>
                </a:bodyPr>
                <a:lstStyle/>
                <a:p>
                  <a:endParaRPr lang="en-US" sz="900" dirty="0">
                    <a:solidFill>
                      <a:srgbClr val="FFFFFF"/>
                    </a:solidFill>
                    <a:sym typeface="Wingdings"/>
                  </a:endParaRP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6479AE6B-546C-3FB7-4A28-81EFBC2119FF}"/>
                    </a:ext>
                  </a:extLst>
                </p:cNvPr>
                <p:cNvSpPr txBox="1"/>
                <p:nvPr/>
              </p:nvSpPr>
              <p:spPr>
                <a:xfrm>
                  <a:off x="6113878" y="1960436"/>
                  <a:ext cx="1266548" cy="148918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/>
                  <a:r>
                    <a:rPr lang="en-US" sz="1600" b="1" dirty="0">
                      <a:solidFill>
                        <a:srgbClr val="FFFFFF"/>
                      </a:solidFill>
                      <a:cs typeface="+mn-cs"/>
                    </a:rPr>
                    <a:t>XXL</a:t>
                  </a:r>
                </a:p>
                <a:p>
                  <a:pPr lvl="0">
                    <a:defRPr/>
                  </a:pPr>
                  <a:endParaRPr lang="en-US" sz="700" b="1" dirty="0">
                    <a:solidFill>
                      <a:srgbClr val="FFFFFF"/>
                    </a:solidFill>
                    <a:cs typeface="+mn-cs"/>
                  </a:endParaRP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sym typeface="Wingdings"/>
                    </a:rPr>
                    <a:t>Vodafone Flat</a:t>
                  </a: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sym typeface="Wingdings"/>
                    </a:rPr>
                    <a:t>National Flat (FN)</a:t>
                  </a: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sym typeface="Wingdings"/>
                    </a:rPr>
                    <a:t>Mobile Flat (national)</a:t>
                  </a: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sym typeface="Wingdings"/>
                    </a:rPr>
                    <a:t>International Flat 1</a:t>
                  </a:r>
                </a:p>
              </p:txBody>
            </p:sp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41DBDF3C-6E18-EC0A-12F2-8DE382ACBCA0}"/>
                    </a:ext>
                  </a:extLst>
                </p:cNvPr>
                <p:cNvSpPr txBox="1"/>
                <p:nvPr/>
              </p:nvSpPr>
              <p:spPr>
                <a:xfrm>
                  <a:off x="6865620" y="3305792"/>
                  <a:ext cx="524193" cy="267024"/>
                </a:xfrm>
                <a:prstGeom prst="rect">
                  <a:avLst/>
                </a:prstGeom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r>
                    <a:rPr lang="de-DE" sz="1200" b="1" dirty="0">
                      <a:solidFill>
                        <a:schemeClr val="bg1"/>
                      </a:solidFill>
                    </a:rPr>
                    <a:t>23,50 €</a:t>
                  </a:r>
                  <a:endParaRPr lang="en-GB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B8D53FFB-4AF2-A111-6358-FC3BE262EE10}"/>
                  </a:ext>
                </a:extLst>
              </p:cNvPr>
              <p:cNvGrpSpPr/>
              <p:nvPr/>
            </p:nvGrpSpPr>
            <p:grpSpPr>
              <a:xfrm>
                <a:off x="1591537" y="2685192"/>
                <a:ext cx="1268771" cy="900000"/>
                <a:chOff x="2051962" y="2500436"/>
                <a:chExt cx="1268771" cy="10800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grpSp>
              <p:nvGrpSpPr>
                <p:cNvPr id="21" name="Gruppieren 20">
                  <a:extLst>
                    <a:ext uri="{FF2B5EF4-FFF2-40B4-BE49-F238E27FC236}">
                      <a16:creationId xmlns:a16="http://schemas.microsoft.com/office/drawing/2014/main" id="{A191BEB0-B217-78FB-53F2-A53B91268524}"/>
                    </a:ext>
                  </a:extLst>
                </p:cNvPr>
                <p:cNvGrpSpPr/>
                <p:nvPr/>
              </p:nvGrpSpPr>
              <p:grpSpPr>
                <a:xfrm>
                  <a:off x="2051962" y="2500436"/>
                  <a:ext cx="1268771" cy="1080000"/>
                  <a:chOff x="1677943" y="2348905"/>
                  <a:chExt cx="1210252" cy="1216860"/>
                </a:xfrm>
                <a:grpFill/>
              </p:grpSpPr>
              <p:sp>
                <p:nvSpPr>
                  <p:cNvPr id="23" name="Rechteck 215">
                    <a:extLst>
                      <a:ext uri="{FF2B5EF4-FFF2-40B4-BE49-F238E27FC236}">
                        <a16:creationId xmlns:a16="http://schemas.microsoft.com/office/drawing/2014/main" id="{DF5C5BF5-2BD5-AF37-6B1A-6AA943345893}"/>
                      </a:ext>
                    </a:extLst>
                  </p:cNvPr>
                  <p:cNvSpPr/>
                  <p:nvPr/>
                </p:nvSpPr>
                <p:spPr>
                  <a:xfrm>
                    <a:off x="1677943" y="2348905"/>
                    <a:ext cx="1210252" cy="1216860"/>
                  </a:xfrm>
                  <a:prstGeom prst="rect">
                    <a:avLst/>
                  </a:prstGeom>
                  <a:grpFill/>
                  <a:ln w="25400" cap="flat" cmpd="sng" algn="ctr">
                    <a:noFill/>
                    <a:prstDash val="soli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6000" tIns="36000" rIns="36000" bIns="36000" numCol="1" spcCol="1270" rtlCol="0" anchor="t" anchorCtr="0">
                    <a:noAutofit/>
                  </a:bodyPr>
                  <a:lstStyle/>
                  <a:p>
                    <a:endParaRPr lang="en-US" sz="900" dirty="0">
                      <a:solidFill>
                        <a:srgbClr val="FFFFFF"/>
                      </a:solidFill>
                      <a:sym typeface="Wingdings"/>
                    </a:endParaRPr>
                  </a:p>
                </p:txBody>
              </p:sp>
              <p:sp>
                <p:nvSpPr>
                  <p:cNvPr id="24" name="Textfeld 23">
                    <a:extLst>
                      <a:ext uri="{FF2B5EF4-FFF2-40B4-BE49-F238E27FC236}">
                        <a16:creationId xmlns:a16="http://schemas.microsoft.com/office/drawing/2014/main" id="{978E03FB-F305-841C-4DDE-78C9CD28C114}"/>
                      </a:ext>
                    </a:extLst>
                  </p:cNvPr>
                  <p:cNvSpPr txBox="1"/>
                  <p:nvPr/>
                </p:nvSpPr>
                <p:spPr>
                  <a:xfrm>
                    <a:off x="1677943" y="2355335"/>
                    <a:ext cx="1208132" cy="767591"/>
                  </a:xfrm>
                  <a:prstGeom prst="rect">
                    <a:avLst/>
                  </a:prstGeom>
                  <a:grpFill/>
                </p:spPr>
                <p:txBody>
                  <a:bodyPr wrap="square" lIns="36000" tIns="36000" rIns="36000" bIns="36000" rtlCol="0">
                    <a:spAutoFit/>
                  </a:bodyPr>
                  <a:lstStyle/>
                  <a:p>
                    <a:pPr lvl="0" algn="ctr"/>
                    <a:r>
                      <a:rPr lang="en-US" sz="1600" b="1" dirty="0">
                        <a:solidFill>
                          <a:srgbClr val="FFFFFF"/>
                        </a:solidFill>
                        <a:cs typeface="+mn-cs"/>
                      </a:rPr>
                      <a:t>S</a:t>
                    </a:r>
                  </a:p>
                  <a:p>
                    <a:pPr lvl="0">
                      <a:defRPr/>
                    </a:pPr>
                    <a:endParaRPr lang="en-US" sz="700" b="1" dirty="0">
                      <a:solidFill>
                        <a:srgbClr val="FFFFFF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38189FF0-394F-09F2-4E47-8442DC22652F}"/>
                    </a:ext>
                  </a:extLst>
                </p:cNvPr>
                <p:cNvSpPr txBox="1"/>
                <p:nvPr/>
              </p:nvSpPr>
              <p:spPr>
                <a:xfrm>
                  <a:off x="2788920" y="3254299"/>
                  <a:ext cx="524193" cy="318517"/>
                </a:xfrm>
                <a:prstGeom prst="rect">
                  <a:avLst/>
                </a:prstGeom>
              </p:spPr>
              <p:txBody>
                <a:bodyPr wrap="square" lIns="36000" tIns="36000" rIns="36000" bIns="36000" rtlCol="0">
                  <a:noAutofit/>
                </a:bodyPr>
                <a:lstStyle>
                  <a:defPPr>
                    <a:defRPr lang="en-US"/>
                  </a:defPPr>
                  <a:lvl1pPr>
                    <a:defRPr sz="1200" b="1">
                      <a:solidFill>
                        <a:schemeClr val="bg1"/>
                      </a:solidFill>
                      <a:latin typeface="Vodafone Rg" pitchFamily="34" charset="0"/>
                    </a:defRPr>
                  </a:lvl1pPr>
                </a:lstStyle>
                <a:p>
                  <a:r>
                    <a:rPr lang="de-DE" dirty="0">
                      <a:latin typeface="+mn-lt"/>
                    </a:rPr>
                    <a:t>1,50 €</a:t>
                  </a:r>
                  <a:endParaRPr lang="en-GB" dirty="0">
                    <a:latin typeface="+mn-lt"/>
                  </a:endParaRPr>
                </a:p>
              </p:txBody>
            </p:sp>
          </p:grpSp>
        </p:grpSp>
        <p:sp>
          <p:nvSpPr>
            <p:cNvPr id="26" name="Rechteck 215">
              <a:extLst>
                <a:ext uri="{FF2B5EF4-FFF2-40B4-BE49-F238E27FC236}">
                  <a16:creationId xmlns:a16="http://schemas.microsoft.com/office/drawing/2014/main" id="{C16313FF-C542-8E59-E6F4-2264164FF710}"/>
                </a:ext>
              </a:extLst>
            </p:cNvPr>
            <p:cNvSpPr/>
            <p:nvPr/>
          </p:nvSpPr>
          <p:spPr>
            <a:xfrm>
              <a:off x="463777" y="2711303"/>
              <a:ext cx="6711792" cy="466476"/>
            </a:xfrm>
            <a:prstGeom prst="rect">
              <a:avLst/>
            </a:prstGeom>
            <a:solidFill>
              <a:srgbClr val="82000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2,90 €</a:t>
              </a: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7A6FB74F-494D-B385-CC01-F5DC14A97E6A}"/>
              </a:ext>
            </a:extLst>
          </p:cNvPr>
          <p:cNvSpPr txBox="1"/>
          <p:nvPr/>
        </p:nvSpPr>
        <p:spPr>
          <a:xfrm>
            <a:off x="250825" y="925836"/>
            <a:ext cx="2665361" cy="196334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de-DE" sz="1200" dirty="0">
                <a:latin typeface="Vodafone Rg" pitchFamily="34" charset="0"/>
              </a:rPr>
              <a:t>Preismodell für </a:t>
            </a:r>
            <a:r>
              <a:rPr lang="de-DE" sz="1200" b="1" dirty="0">
                <a:latin typeface="Vodafone Rg" pitchFamily="34" charset="0"/>
              </a:rPr>
              <a:t>flexible Kombination von Nutzern &amp; Sprachkanälen</a:t>
            </a:r>
            <a:r>
              <a:rPr lang="de-DE" sz="1200" dirty="0">
                <a:latin typeface="Vodafone Rg" pitchFamily="34" charset="0"/>
              </a:rPr>
              <a:t>:</a:t>
            </a:r>
            <a:endParaRPr lang="de-DE" sz="1200" baseline="30000" dirty="0">
              <a:latin typeface="Vodafone Rg" pitchFamily="34" charset="0"/>
            </a:endParaRPr>
          </a:p>
        </p:txBody>
      </p:sp>
      <p:sp>
        <p:nvSpPr>
          <p:cNvPr id="50" name="Rechteck 215">
            <a:extLst>
              <a:ext uri="{FF2B5EF4-FFF2-40B4-BE49-F238E27FC236}">
                <a16:creationId xmlns:a16="http://schemas.microsoft.com/office/drawing/2014/main" id="{7D644762-DB56-0CE6-9F76-0D606685A54D}"/>
              </a:ext>
            </a:extLst>
          </p:cNvPr>
          <p:cNvSpPr/>
          <p:nvPr/>
        </p:nvSpPr>
        <p:spPr>
          <a:xfrm>
            <a:off x="250824" y="1198278"/>
            <a:ext cx="914401" cy="1223415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Vodafone Rg"/>
              </a:rPr>
              <a:t>Pro</a:t>
            </a:r>
          </a:p>
          <a:p>
            <a:pPr algn="ctr">
              <a:defRPr/>
            </a:pPr>
            <a:r>
              <a:rPr lang="en-US" sz="1200" b="1" dirty="0" err="1">
                <a:solidFill>
                  <a:srgbClr val="FFFFFF"/>
                </a:solidFill>
                <a:latin typeface="Vodafone Rg"/>
              </a:rPr>
              <a:t>Sprachkanal</a:t>
            </a:r>
            <a:endParaRPr lang="en-US" sz="1200" b="1" dirty="0">
              <a:solidFill>
                <a:srgbClr val="FFFFFF"/>
              </a:solidFill>
              <a:latin typeface="Vodafone Rg"/>
            </a:endParaRPr>
          </a:p>
        </p:txBody>
      </p:sp>
      <p:sp>
        <p:nvSpPr>
          <p:cNvPr id="51" name="Rechteck 215">
            <a:extLst>
              <a:ext uri="{FF2B5EF4-FFF2-40B4-BE49-F238E27FC236}">
                <a16:creationId xmlns:a16="http://schemas.microsoft.com/office/drawing/2014/main" id="{1B444538-069F-8941-170C-8AD12B4F0198}"/>
              </a:ext>
            </a:extLst>
          </p:cNvPr>
          <p:cNvSpPr/>
          <p:nvPr/>
        </p:nvSpPr>
        <p:spPr>
          <a:xfrm>
            <a:off x="250824" y="2468837"/>
            <a:ext cx="914401" cy="35056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Vodafone Rg"/>
              </a:rPr>
              <a:t>Pro</a:t>
            </a:r>
          </a:p>
          <a:p>
            <a:pPr algn="ctr">
              <a:defRPr/>
            </a:pPr>
            <a:r>
              <a:rPr lang="en-US" sz="1200" b="1" dirty="0" err="1">
                <a:solidFill>
                  <a:srgbClr val="FFFFFF"/>
                </a:solidFill>
                <a:latin typeface="Vodafone Rg"/>
              </a:rPr>
              <a:t>Nutzer</a:t>
            </a:r>
            <a:endParaRPr lang="en-US" sz="1200" b="1" dirty="0">
              <a:solidFill>
                <a:srgbClr val="FFFFFF"/>
              </a:solidFill>
              <a:latin typeface="Vodafone Rg"/>
            </a:endParaRP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CAAD99D3-35AD-2009-C008-04C50757BB6B}"/>
              </a:ext>
            </a:extLst>
          </p:cNvPr>
          <p:cNvGrpSpPr/>
          <p:nvPr/>
        </p:nvGrpSpPr>
        <p:grpSpPr>
          <a:xfrm>
            <a:off x="1223522" y="3398667"/>
            <a:ext cx="5849816" cy="1221024"/>
            <a:chOff x="1591537" y="1960436"/>
            <a:chExt cx="6721179" cy="1624756"/>
          </a:xfrm>
        </p:grpSpPr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084995D1-51A4-FA7B-FEFF-CA8859AEAD97}"/>
                </a:ext>
              </a:extLst>
            </p:cNvPr>
            <p:cNvGrpSpPr/>
            <p:nvPr/>
          </p:nvGrpSpPr>
          <p:grpSpPr>
            <a:xfrm>
              <a:off x="2974865" y="2500436"/>
              <a:ext cx="1268771" cy="1080000"/>
              <a:chOff x="2051962" y="2500436"/>
              <a:chExt cx="1268771" cy="1080000"/>
            </a:xfrm>
          </p:grpSpPr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id="{F3817929-6BA1-7104-B777-2E3B29BEE777}"/>
                  </a:ext>
                </a:extLst>
              </p:cNvPr>
              <p:cNvGrpSpPr/>
              <p:nvPr/>
            </p:nvGrpSpPr>
            <p:grpSpPr>
              <a:xfrm>
                <a:off x="2051962" y="2500436"/>
                <a:ext cx="1268771" cy="1080000"/>
                <a:chOff x="1677943" y="2348905"/>
                <a:chExt cx="1210252" cy="1216860"/>
              </a:xfrm>
            </p:grpSpPr>
            <p:sp>
              <p:nvSpPr>
                <p:cNvPr id="75" name="Rechteck 215">
                  <a:extLst>
                    <a:ext uri="{FF2B5EF4-FFF2-40B4-BE49-F238E27FC236}">
                      <a16:creationId xmlns:a16="http://schemas.microsoft.com/office/drawing/2014/main" id="{6EF96A88-F6B9-55EE-25F9-AB0298D319F3}"/>
                    </a:ext>
                  </a:extLst>
                </p:cNvPr>
                <p:cNvSpPr/>
                <p:nvPr/>
              </p:nvSpPr>
              <p:spPr>
                <a:xfrm>
                  <a:off x="1677943" y="2348905"/>
                  <a:ext cx="1210252" cy="1216860"/>
                </a:xfrm>
                <a:prstGeom prst="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000" tIns="36000" rIns="36000" bIns="36000" numCol="1" spcCol="1270" rtlCol="0" anchor="t" anchorCtr="0">
                  <a:noAutofit/>
                </a:bodyPr>
                <a:lstStyle/>
                <a:p>
                  <a:endParaRPr lang="en-US" sz="900" dirty="0">
                    <a:solidFill>
                      <a:srgbClr val="FFFFFF"/>
                    </a:solidFill>
                    <a:sym typeface="Wingdings"/>
                  </a:endParaRPr>
                </a:p>
              </p:txBody>
            </p:sp>
            <p:sp>
              <p:nvSpPr>
                <p:cNvPr id="76" name="Textfeld 75">
                  <a:extLst>
                    <a:ext uri="{FF2B5EF4-FFF2-40B4-BE49-F238E27FC236}">
                      <a16:creationId xmlns:a16="http://schemas.microsoft.com/office/drawing/2014/main" id="{E65BD866-D88B-E3BB-64E6-773A4157223E}"/>
                    </a:ext>
                  </a:extLst>
                </p:cNvPr>
                <p:cNvSpPr txBox="1"/>
                <p:nvPr/>
              </p:nvSpPr>
              <p:spPr>
                <a:xfrm>
                  <a:off x="1677943" y="2355335"/>
                  <a:ext cx="1208132" cy="847309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/>
                  <a:r>
                    <a:rPr lang="en-US" sz="1600" b="1" dirty="0">
                      <a:solidFill>
                        <a:srgbClr val="FFFFFF"/>
                      </a:solidFill>
                      <a:cs typeface="+mn-cs"/>
                    </a:rPr>
                    <a:t>M</a:t>
                  </a:r>
                </a:p>
                <a:p>
                  <a:pPr lvl="0">
                    <a:defRPr/>
                  </a:pPr>
                  <a:endParaRPr lang="en-US" sz="700" b="1" dirty="0">
                    <a:solidFill>
                      <a:srgbClr val="FFFFFF"/>
                    </a:solidFill>
                    <a:cs typeface="+mn-cs"/>
                  </a:endParaRPr>
                </a:p>
                <a:p>
                  <a:pPr marL="180962" lvl="0" indent="-180962">
                    <a:buFont typeface="Wingdings"/>
                    <a:buChar char="ü"/>
                  </a:pPr>
                  <a:r>
                    <a:rPr lang="en-US" sz="900" dirty="0">
                      <a:solidFill>
                        <a:srgbClr val="FFFFFF"/>
                      </a:solidFill>
                      <a:cs typeface="+mn-cs"/>
                      <a:sym typeface="Wingdings"/>
                    </a:rPr>
                    <a:t>Vodafone Flat</a:t>
                  </a:r>
                </a:p>
              </p:txBody>
            </p:sp>
          </p:grp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2234B972-470B-07BF-C691-EA656233A6AB}"/>
                  </a:ext>
                </a:extLst>
              </p:cNvPr>
              <p:cNvSpPr txBox="1"/>
              <p:nvPr/>
            </p:nvSpPr>
            <p:spPr>
              <a:xfrm>
                <a:off x="2788920" y="3305792"/>
                <a:ext cx="524193" cy="267024"/>
              </a:xfrm>
              <a:prstGeom prst="rect">
                <a:avLst/>
              </a:prstGeom>
            </p:spPr>
            <p:txBody>
              <a:bodyPr wrap="square" lIns="36000" tIns="36000" rIns="36000" bIns="36000" rtlCol="0">
                <a:noAutofit/>
              </a:bodyPr>
              <a:lstStyle/>
              <a:p>
                <a:r>
                  <a:rPr lang="de-DE" sz="1200" b="1" dirty="0">
                    <a:solidFill>
                      <a:schemeClr val="bg1"/>
                    </a:solidFill>
                  </a:rPr>
                  <a:t>4,10 €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754A722E-1EEC-A555-89BE-063C0AFDFAF9}"/>
                </a:ext>
              </a:extLst>
            </p:cNvPr>
            <p:cNvGrpSpPr/>
            <p:nvPr/>
          </p:nvGrpSpPr>
          <p:grpSpPr>
            <a:xfrm>
              <a:off x="4328096" y="2320436"/>
              <a:ext cx="1268771" cy="1260000"/>
              <a:chOff x="3405193" y="2320436"/>
              <a:chExt cx="1268771" cy="1260000"/>
            </a:xfrm>
          </p:grpSpPr>
          <p:sp>
            <p:nvSpPr>
              <p:cNvPr id="70" name="Rechteck 215">
                <a:extLst>
                  <a:ext uri="{FF2B5EF4-FFF2-40B4-BE49-F238E27FC236}">
                    <a16:creationId xmlns:a16="http://schemas.microsoft.com/office/drawing/2014/main" id="{97A78442-85F7-9941-ABD3-076BB1D87083}"/>
                  </a:ext>
                </a:extLst>
              </p:cNvPr>
              <p:cNvSpPr/>
              <p:nvPr/>
            </p:nvSpPr>
            <p:spPr>
              <a:xfrm>
                <a:off x="3405193" y="2320436"/>
                <a:ext cx="1268771" cy="126000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36000" rIns="36000" bIns="36000" numCol="1" spcCol="1270" rtlCol="0" anchor="t" anchorCtr="0">
                <a:noAutofit/>
              </a:bodyPr>
              <a:lstStyle/>
              <a:p>
                <a:endParaRPr lang="en-US" sz="900" dirty="0">
                  <a:solidFill>
                    <a:srgbClr val="FFFFFF"/>
                  </a:solidFill>
                  <a:sym typeface="Wingdings"/>
                </a:endParaRP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9DA998C5-8280-6F10-47FC-7162CAB63826}"/>
                  </a:ext>
                </a:extLst>
              </p:cNvPr>
              <p:cNvSpPr txBox="1"/>
              <p:nvPr/>
            </p:nvSpPr>
            <p:spPr>
              <a:xfrm>
                <a:off x="3407416" y="2320436"/>
                <a:ext cx="1266548" cy="936306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lvl="0" algn="ctr"/>
                <a:r>
                  <a:rPr lang="en-US" sz="1600" b="1" dirty="0">
                    <a:solidFill>
                      <a:srgbClr val="FFFFFF"/>
                    </a:solidFill>
                    <a:cs typeface="+mn-cs"/>
                  </a:rPr>
                  <a:t>L</a:t>
                </a:r>
              </a:p>
              <a:p>
                <a:pPr lvl="0">
                  <a:defRPr/>
                </a:pPr>
                <a:endParaRPr lang="en-US" sz="700" b="1" dirty="0">
                  <a:solidFill>
                    <a:srgbClr val="FFFFFF"/>
                  </a:solidFill>
                  <a:cs typeface="+mn-cs"/>
                </a:endParaRP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cs typeface="+mn-cs"/>
                    <a:sym typeface="Wingdings"/>
                  </a:rPr>
                  <a:t>Vodafone Flat</a:t>
                </a: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cs typeface="+mn-cs"/>
                    <a:sym typeface="Wingdings"/>
                  </a:rPr>
                  <a:t>National Flat (FN)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8236CF56-CE10-D86B-3621-DEFE91B79577}"/>
                  </a:ext>
                </a:extLst>
              </p:cNvPr>
              <p:cNvSpPr txBox="1"/>
              <p:nvPr/>
            </p:nvSpPr>
            <p:spPr>
              <a:xfrm>
                <a:off x="4149771" y="3313412"/>
                <a:ext cx="524193" cy="267024"/>
              </a:xfrm>
              <a:prstGeom prst="rect">
                <a:avLst/>
              </a:prstGeom>
            </p:spPr>
            <p:txBody>
              <a:bodyPr wrap="square" lIns="36000" tIns="36000" rIns="36000" bIns="36000" rtlCol="0">
                <a:noAutofit/>
              </a:bodyPr>
              <a:lstStyle/>
              <a:p>
                <a:r>
                  <a:rPr lang="de-DE" sz="1200" b="1" dirty="0">
                    <a:solidFill>
                      <a:schemeClr val="bg1"/>
                    </a:solidFill>
                  </a:rPr>
                  <a:t>6,90 €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D876A3E7-3BE1-4938-2B3A-C43018767B2A}"/>
                </a:ext>
              </a:extLst>
            </p:cNvPr>
            <p:cNvGrpSpPr/>
            <p:nvPr/>
          </p:nvGrpSpPr>
          <p:grpSpPr>
            <a:xfrm>
              <a:off x="5681327" y="2140436"/>
              <a:ext cx="1268771" cy="1440000"/>
              <a:chOff x="4758424" y="2140436"/>
              <a:chExt cx="1268771" cy="1440000"/>
            </a:xfrm>
          </p:grpSpPr>
          <p:sp>
            <p:nvSpPr>
              <p:cNvPr id="67" name="Rechteck 215">
                <a:extLst>
                  <a:ext uri="{FF2B5EF4-FFF2-40B4-BE49-F238E27FC236}">
                    <a16:creationId xmlns:a16="http://schemas.microsoft.com/office/drawing/2014/main" id="{A57B0F94-380B-2B20-2AA1-91066F6E700E}"/>
                  </a:ext>
                </a:extLst>
              </p:cNvPr>
              <p:cNvSpPr/>
              <p:nvPr/>
            </p:nvSpPr>
            <p:spPr>
              <a:xfrm>
                <a:off x="4758424" y="2140436"/>
                <a:ext cx="1268771" cy="144000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36000" rIns="36000" bIns="36000" numCol="1" spcCol="1270" rtlCol="0" anchor="t" anchorCtr="0">
                <a:noAutofit/>
              </a:bodyPr>
              <a:lstStyle/>
              <a:p>
                <a:endParaRPr lang="en-US" sz="900" dirty="0">
                  <a:solidFill>
                    <a:srgbClr val="FFFFFF"/>
                  </a:solidFill>
                  <a:sym typeface="Wingdings"/>
                </a:endParaRPr>
              </a:p>
            </p:txBody>
          </p: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332D79B8-716A-DA59-10B1-7D994858C45D}"/>
                  </a:ext>
                </a:extLst>
              </p:cNvPr>
              <p:cNvSpPr txBox="1"/>
              <p:nvPr/>
            </p:nvSpPr>
            <p:spPr>
              <a:xfrm>
                <a:off x="4760647" y="2140436"/>
                <a:ext cx="1266548" cy="1304894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lvl="0" algn="ctr"/>
                <a:r>
                  <a:rPr lang="en-US" sz="1600" b="1" dirty="0">
                    <a:solidFill>
                      <a:srgbClr val="FFFFFF"/>
                    </a:solidFill>
                    <a:cs typeface="+mn-cs"/>
                  </a:rPr>
                  <a:t>XL</a:t>
                </a:r>
              </a:p>
              <a:p>
                <a:pPr lvl="0">
                  <a:defRPr/>
                </a:pPr>
                <a:endParaRPr lang="en-US" sz="700" b="1" dirty="0">
                  <a:solidFill>
                    <a:srgbClr val="FFFFFF"/>
                  </a:solidFill>
                  <a:cs typeface="+mn-cs"/>
                </a:endParaRP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sym typeface="Wingdings"/>
                  </a:rPr>
                  <a:t>Vodafone Flat</a:t>
                </a: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sym typeface="Wingdings"/>
                  </a:rPr>
                  <a:t>National Flat (FN)</a:t>
                </a: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sym typeface="Wingdings"/>
                  </a:rPr>
                  <a:t>Mobile Flat (national)</a:t>
                </a:r>
              </a:p>
            </p:txBody>
          </p:sp>
          <p:sp>
            <p:nvSpPr>
              <p:cNvPr id="69" name="Textfeld 68">
                <a:extLst>
                  <a:ext uri="{FF2B5EF4-FFF2-40B4-BE49-F238E27FC236}">
                    <a16:creationId xmlns:a16="http://schemas.microsoft.com/office/drawing/2014/main" id="{DE1D1326-BAC1-F330-9197-3BBF48628251}"/>
                  </a:ext>
                </a:extLst>
              </p:cNvPr>
              <p:cNvSpPr txBox="1"/>
              <p:nvPr/>
            </p:nvSpPr>
            <p:spPr>
              <a:xfrm>
                <a:off x="5493795" y="3305792"/>
                <a:ext cx="524193" cy="267024"/>
              </a:xfrm>
              <a:prstGeom prst="rect">
                <a:avLst/>
              </a:prstGeom>
            </p:spPr>
            <p:txBody>
              <a:bodyPr wrap="square" lIns="36000" tIns="36000" rIns="36000" bIns="36000" rtlCol="0">
                <a:noAutofit/>
              </a:bodyPr>
              <a:lstStyle/>
              <a:p>
                <a:r>
                  <a:rPr lang="de-DE" sz="1200" b="1" dirty="0">
                    <a:solidFill>
                      <a:schemeClr val="bg1"/>
                    </a:solidFill>
                  </a:rPr>
                  <a:t>8,40 €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9910C915-EEB7-C6E5-8E41-EB4599702942}"/>
                </a:ext>
              </a:extLst>
            </p:cNvPr>
            <p:cNvGrpSpPr/>
            <p:nvPr/>
          </p:nvGrpSpPr>
          <p:grpSpPr>
            <a:xfrm>
              <a:off x="7034558" y="1960436"/>
              <a:ext cx="1278158" cy="1620000"/>
              <a:chOff x="6111655" y="1960436"/>
              <a:chExt cx="1278158" cy="1620000"/>
            </a:xfrm>
          </p:grpSpPr>
          <p:sp>
            <p:nvSpPr>
              <p:cNvPr id="64" name="Rechteck 215">
                <a:extLst>
                  <a:ext uri="{FF2B5EF4-FFF2-40B4-BE49-F238E27FC236}">
                    <a16:creationId xmlns:a16="http://schemas.microsoft.com/office/drawing/2014/main" id="{94664BA4-FFB6-2909-E687-E373F3B32AD0}"/>
                  </a:ext>
                </a:extLst>
              </p:cNvPr>
              <p:cNvSpPr/>
              <p:nvPr/>
            </p:nvSpPr>
            <p:spPr>
              <a:xfrm>
                <a:off x="6111655" y="1960436"/>
                <a:ext cx="1268771" cy="1620000"/>
              </a:xfrm>
              <a:prstGeom prst="rect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36000" rIns="36000" bIns="36000" numCol="1" spcCol="1270" rtlCol="0" anchor="t" anchorCtr="0">
                <a:noAutofit/>
              </a:bodyPr>
              <a:lstStyle/>
              <a:p>
                <a:endParaRPr lang="en-US" sz="900" dirty="0">
                  <a:solidFill>
                    <a:srgbClr val="FFFFFF"/>
                  </a:solidFill>
                  <a:sym typeface="Wingdings"/>
                </a:endParaRPr>
              </a:p>
            </p:txBody>
          </p:sp>
          <p:sp>
            <p:nvSpPr>
              <p:cNvPr id="65" name="Textfeld 64">
                <a:extLst>
                  <a:ext uri="{FF2B5EF4-FFF2-40B4-BE49-F238E27FC236}">
                    <a16:creationId xmlns:a16="http://schemas.microsoft.com/office/drawing/2014/main" id="{D1A1F657-E92B-F716-EF60-57668BABABDC}"/>
                  </a:ext>
                </a:extLst>
              </p:cNvPr>
              <p:cNvSpPr txBox="1"/>
              <p:nvPr/>
            </p:nvSpPr>
            <p:spPr>
              <a:xfrm>
                <a:off x="6113878" y="1960436"/>
                <a:ext cx="1266548" cy="148918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lvl="0" algn="ctr"/>
                <a:r>
                  <a:rPr lang="en-US" sz="1600" b="1" dirty="0">
                    <a:solidFill>
                      <a:srgbClr val="FFFFFF"/>
                    </a:solidFill>
                    <a:cs typeface="+mn-cs"/>
                  </a:rPr>
                  <a:t>XXL</a:t>
                </a:r>
              </a:p>
              <a:p>
                <a:pPr lvl="0">
                  <a:defRPr/>
                </a:pPr>
                <a:endParaRPr lang="en-US" sz="700" b="1" dirty="0">
                  <a:solidFill>
                    <a:srgbClr val="FFFFFF"/>
                  </a:solidFill>
                  <a:cs typeface="+mn-cs"/>
                </a:endParaRP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sym typeface="Wingdings"/>
                  </a:rPr>
                  <a:t>Vodafone Flat</a:t>
                </a: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sym typeface="Wingdings"/>
                  </a:rPr>
                  <a:t>National Flat (FN)</a:t>
                </a: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sym typeface="Wingdings"/>
                  </a:rPr>
                  <a:t>Mobile Flat (national)</a:t>
                </a:r>
              </a:p>
              <a:p>
                <a:pPr marL="180962" lvl="0" indent="-180962">
                  <a:buFont typeface="Wingdings"/>
                  <a:buChar char="ü"/>
                </a:pPr>
                <a:r>
                  <a:rPr lang="en-US" sz="900" dirty="0">
                    <a:solidFill>
                      <a:srgbClr val="FFFFFF"/>
                    </a:solidFill>
                    <a:sym typeface="Wingdings"/>
                  </a:rPr>
                  <a:t>International Flat 1</a:t>
                </a:r>
              </a:p>
            </p:txBody>
          </p:sp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12D39208-C4AE-3B0E-0C78-B2906E52B2C0}"/>
                  </a:ext>
                </a:extLst>
              </p:cNvPr>
              <p:cNvSpPr txBox="1"/>
              <p:nvPr/>
            </p:nvSpPr>
            <p:spPr>
              <a:xfrm>
                <a:off x="6865620" y="3305792"/>
                <a:ext cx="524193" cy="267024"/>
              </a:xfrm>
              <a:prstGeom prst="rect">
                <a:avLst/>
              </a:prstGeom>
            </p:spPr>
            <p:txBody>
              <a:bodyPr wrap="square" lIns="36000" tIns="36000" rIns="36000" bIns="36000" rtlCol="0">
                <a:noAutofit/>
              </a:bodyPr>
              <a:lstStyle/>
              <a:p>
                <a:r>
                  <a:rPr lang="de-DE" sz="1200" b="1" dirty="0">
                    <a:solidFill>
                      <a:schemeClr val="bg1"/>
                    </a:solidFill>
                  </a:rPr>
                  <a:t>10,40 €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CDABF2-700D-A8A9-C0E0-5E359E5C4BF8}"/>
                </a:ext>
              </a:extLst>
            </p:cNvPr>
            <p:cNvGrpSpPr/>
            <p:nvPr/>
          </p:nvGrpSpPr>
          <p:grpSpPr>
            <a:xfrm>
              <a:off x="1591537" y="2685192"/>
              <a:ext cx="1268771" cy="900000"/>
              <a:chOff x="2051962" y="2500436"/>
              <a:chExt cx="1268771" cy="1080000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55E502C6-2563-7459-4581-CB3C1C03F300}"/>
                  </a:ext>
                </a:extLst>
              </p:cNvPr>
              <p:cNvGrpSpPr/>
              <p:nvPr/>
            </p:nvGrpSpPr>
            <p:grpSpPr>
              <a:xfrm>
                <a:off x="2051962" y="2500436"/>
                <a:ext cx="1268771" cy="1080000"/>
                <a:chOff x="1677943" y="2348905"/>
                <a:chExt cx="1210252" cy="1216860"/>
              </a:xfrm>
              <a:grpFill/>
            </p:grpSpPr>
            <p:sp>
              <p:nvSpPr>
                <p:cNvPr id="62" name="Rechteck 215">
                  <a:extLst>
                    <a:ext uri="{FF2B5EF4-FFF2-40B4-BE49-F238E27FC236}">
                      <a16:creationId xmlns:a16="http://schemas.microsoft.com/office/drawing/2014/main" id="{6E3C888C-DAE4-6C0F-9BF7-1BADEC8BE1E1}"/>
                    </a:ext>
                  </a:extLst>
                </p:cNvPr>
                <p:cNvSpPr/>
                <p:nvPr/>
              </p:nvSpPr>
              <p:spPr>
                <a:xfrm>
                  <a:off x="1677943" y="2348905"/>
                  <a:ext cx="1210252" cy="1216860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6000" tIns="36000" rIns="36000" bIns="36000" numCol="1" spcCol="1270" rtlCol="0" anchor="t" anchorCtr="0">
                  <a:noAutofit/>
                </a:bodyPr>
                <a:lstStyle/>
                <a:p>
                  <a:endParaRPr lang="en-US" sz="900" dirty="0">
                    <a:solidFill>
                      <a:srgbClr val="FFFFFF"/>
                    </a:solidFill>
                    <a:sym typeface="Wingdings"/>
                  </a:endParaRPr>
                </a:p>
              </p:txBody>
            </p:sp>
            <p:sp>
              <p:nvSpPr>
                <p:cNvPr id="63" name="Textfeld 62">
                  <a:extLst>
                    <a:ext uri="{FF2B5EF4-FFF2-40B4-BE49-F238E27FC236}">
                      <a16:creationId xmlns:a16="http://schemas.microsoft.com/office/drawing/2014/main" id="{E3156B87-B604-D3FD-48AC-6FDFF4B32819}"/>
                    </a:ext>
                  </a:extLst>
                </p:cNvPr>
                <p:cNvSpPr txBox="1"/>
                <p:nvPr/>
              </p:nvSpPr>
              <p:spPr>
                <a:xfrm>
                  <a:off x="1677943" y="2355335"/>
                  <a:ext cx="1208132" cy="767591"/>
                </a:xfrm>
                <a:prstGeom prst="rect">
                  <a:avLst/>
                </a:prstGeom>
                <a:grp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lvl="0" algn="ctr"/>
                  <a:r>
                    <a:rPr lang="en-US" sz="1600" b="1" dirty="0">
                      <a:solidFill>
                        <a:srgbClr val="FFFFFF"/>
                      </a:solidFill>
                      <a:cs typeface="+mn-cs"/>
                    </a:rPr>
                    <a:t>S</a:t>
                  </a:r>
                </a:p>
                <a:p>
                  <a:pPr lvl="0">
                    <a:defRPr/>
                  </a:pPr>
                  <a:endParaRPr lang="en-US" sz="700" b="1" dirty="0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CA77199A-4624-2F12-3B25-176A2D4FBC77}"/>
                  </a:ext>
                </a:extLst>
              </p:cNvPr>
              <p:cNvSpPr txBox="1"/>
              <p:nvPr/>
            </p:nvSpPr>
            <p:spPr>
              <a:xfrm>
                <a:off x="2788920" y="3254299"/>
                <a:ext cx="524193" cy="318517"/>
              </a:xfrm>
              <a:prstGeom prst="rect">
                <a:avLst/>
              </a:prstGeom>
            </p:spPr>
            <p:txBody>
              <a:bodyPr wrap="square" lIns="36000" tIns="36000" rIns="36000" bIns="36000" rtlCol="0">
                <a:no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chemeClr val="bg1"/>
                    </a:solidFill>
                    <a:latin typeface="Vodafone Rg" pitchFamily="34" charset="0"/>
                  </a:defRPr>
                </a:lvl1pPr>
              </a:lstStyle>
              <a:p>
                <a:r>
                  <a:rPr lang="de-DE" dirty="0">
                    <a:latin typeface="+mn-lt"/>
                  </a:rPr>
                  <a:t>3,40 €</a:t>
                </a:r>
                <a:endParaRPr lang="en-GB" dirty="0">
                  <a:latin typeface="+mn-lt"/>
                </a:endParaRPr>
              </a:p>
            </p:txBody>
          </p:sp>
        </p:grpSp>
      </p:grpSp>
      <p:sp>
        <p:nvSpPr>
          <p:cNvPr id="77" name="Textfeld 76">
            <a:extLst>
              <a:ext uri="{FF2B5EF4-FFF2-40B4-BE49-F238E27FC236}">
                <a16:creationId xmlns:a16="http://schemas.microsoft.com/office/drawing/2014/main" id="{05406E79-4A8F-6280-81CB-B59C841DEC2C}"/>
              </a:ext>
            </a:extLst>
          </p:cNvPr>
          <p:cNvSpPr txBox="1"/>
          <p:nvPr/>
        </p:nvSpPr>
        <p:spPr>
          <a:xfrm>
            <a:off x="256534" y="3126225"/>
            <a:ext cx="2665361" cy="196334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de-DE" sz="1200" dirty="0">
                <a:latin typeface="Vodafone Rg" pitchFamily="34" charset="0"/>
              </a:rPr>
              <a:t>Preismodell für </a:t>
            </a:r>
            <a:r>
              <a:rPr lang="de-DE" sz="1200" b="1" dirty="0">
                <a:latin typeface="Vodafone Rg" pitchFamily="34" charset="0"/>
              </a:rPr>
              <a:t>Nutzer gemeinsam mit Sprachkanälen</a:t>
            </a:r>
            <a:r>
              <a:rPr lang="de-DE" sz="1200" dirty="0">
                <a:latin typeface="Vodafone Rg" pitchFamily="34" charset="0"/>
              </a:rPr>
              <a:t>:</a:t>
            </a:r>
            <a:endParaRPr lang="de-DE" sz="1200" baseline="30000" dirty="0">
              <a:latin typeface="Vodafone Rg" pitchFamily="34" charset="0"/>
            </a:endParaRPr>
          </a:p>
        </p:txBody>
      </p:sp>
      <p:sp>
        <p:nvSpPr>
          <p:cNvPr id="78" name="Rechteck 215">
            <a:extLst>
              <a:ext uri="{FF2B5EF4-FFF2-40B4-BE49-F238E27FC236}">
                <a16:creationId xmlns:a16="http://schemas.microsoft.com/office/drawing/2014/main" id="{B351453D-4747-4214-EF4B-1CC26EE8AB77}"/>
              </a:ext>
            </a:extLst>
          </p:cNvPr>
          <p:cNvSpPr/>
          <p:nvPr/>
        </p:nvSpPr>
        <p:spPr>
          <a:xfrm>
            <a:off x="250824" y="3398667"/>
            <a:ext cx="914401" cy="1223415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Vodafone Rg"/>
              </a:rPr>
              <a:t>Pro</a:t>
            </a:r>
          </a:p>
          <a:p>
            <a:pPr algn="ctr">
              <a:defRPr/>
            </a:pPr>
            <a:r>
              <a:rPr lang="en-US" sz="1200" b="1" dirty="0" err="1">
                <a:solidFill>
                  <a:srgbClr val="FFFFFF"/>
                </a:solidFill>
                <a:latin typeface="Vodafone Rg"/>
              </a:rPr>
              <a:t>Nutzer</a:t>
            </a:r>
            <a:endParaRPr lang="en-US" sz="1200" b="1" dirty="0">
              <a:solidFill>
                <a:srgbClr val="FFFFFF"/>
              </a:solidFill>
              <a:latin typeface="Vodafone Rg"/>
            </a:endParaRPr>
          </a:p>
          <a:p>
            <a:pPr algn="ctr">
              <a:defRPr/>
            </a:pPr>
            <a:r>
              <a:rPr lang="en-US" sz="1200" b="1" dirty="0" err="1">
                <a:solidFill>
                  <a:srgbClr val="FFFFFF"/>
                </a:solidFill>
                <a:latin typeface="Vodafone Rg"/>
              </a:rPr>
              <a:t>inklusive</a:t>
            </a:r>
            <a:r>
              <a:rPr lang="en-US" sz="1200" b="1" dirty="0">
                <a:solidFill>
                  <a:srgbClr val="FFFFFF"/>
                </a:solidFill>
                <a:latin typeface="Vodafone Rg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Vodafone Rg"/>
              </a:rPr>
              <a:t>Sprachkanal</a:t>
            </a:r>
            <a:endParaRPr lang="en-US" sz="1200" b="1" dirty="0">
              <a:solidFill>
                <a:srgbClr val="FFFFFF"/>
              </a:solidFill>
              <a:latin typeface="Vodafone Rg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151D25D-1000-AAE1-4771-9DF77940E8DE}"/>
              </a:ext>
            </a:extLst>
          </p:cNvPr>
          <p:cNvSpPr/>
          <p:nvPr/>
        </p:nvSpPr>
        <p:spPr>
          <a:xfrm>
            <a:off x="7464993" y="1179321"/>
            <a:ext cx="1049122" cy="162041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900" dirty="0">
                <a:solidFill>
                  <a:schemeClr val="tx1"/>
                </a:solidFill>
              </a:rPr>
              <a:t>Für viel Büro-kommunikation, wenig externe Telefonie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A626115-0D06-B083-6584-58F6F9115C24}"/>
              </a:ext>
            </a:extLst>
          </p:cNvPr>
          <p:cNvSpPr/>
          <p:nvPr/>
        </p:nvSpPr>
        <p:spPr>
          <a:xfrm>
            <a:off x="250824" y="4668985"/>
            <a:ext cx="7435216" cy="22549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900" dirty="0">
                <a:solidFill>
                  <a:schemeClr val="tx1"/>
                </a:solidFill>
              </a:rPr>
              <a:t>Beide Modelle können für verschiedene Standorte kombiniert werden, es muss aber immer der gleiche Sprachtarif genutzt werden. Weitere Tarifoptionen verfügbar.</a:t>
            </a: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A73F1381-82C7-876A-663A-E042DB63004E}"/>
              </a:ext>
            </a:extLst>
          </p:cNvPr>
          <p:cNvSpPr/>
          <p:nvPr/>
        </p:nvSpPr>
        <p:spPr>
          <a:xfrm rot="5400000">
            <a:off x="6454871" y="1876906"/>
            <a:ext cx="1620419" cy="234427"/>
          </a:xfrm>
          <a:prstGeom prst="triangle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8978725-3FF3-25E6-C16D-BDB605BCFCE0}"/>
              </a:ext>
            </a:extLst>
          </p:cNvPr>
          <p:cNvSpPr/>
          <p:nvPr/>
        </p:nvSpPr>
        <p:spPr>
          <a:xfrm>
            <a:off x="7464993" y="3394078"/>
            <a:ext cx="1049122" cy="121535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rtlCol="0" anchor="ctr" anchorCtr="0">
            <a:noAutofit/>
          </a:bodyPr>
          <a:lstStyle/>
          <a:p>
            <a:pPr algn="ctr" defTabSz="444500">
              <a:spcBef>
                <a:spcPct val="0"/>
              </a:spcBef>
            </a:pPr>
            <a:r>
              <a:rPr lang="de-DE" sz="900" dirty="0">
                <a:solidFill>
                  <a:schemeClr val="tx1"/>
                </a:solidFill>
              </a:rPr>
              <a:t>Für wenig Büro-kommunikation,</a:t>
            </a:r>
          </a:p>
          <a:p>
            <a:pPr algn="ctr" defTabSz="444500">
              <a:spcBef>
                <a:spcPct val="0"/>
              </a:spcBef>
            </a:pPr>
            <a:r>
              <a:rPr lang="de-DE" sz="900" dirty="0">
                <a:solidFill>
                  <a:schemeClr val="tx1"/>
                </a:solidFill>
              </a:rPr>
              <a:t>viel externe</a:t>
            </a:r>
          </a:p>
          <a:p>
            <a:pPr algn="ctr" defTabSz="444500">
              <a:spcBef>
                <a:spcPct val="0"/>
              </a:spcBef>
            </a:pPr>
            <a:r>
              <a:rPr lang="de-DE" sz="900" dirty="0">
                <a:solidFill>
                  <a:schemeClr val="tx1"/>
                </a:solidFill>
              </a:rPr>
              <a:t>Telefonie</a:t>
            </a:r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7F4F9EFE-C4D2-2FA5-09BE-D4BF2DE8C22E}"/>
              </a:ext>
            </a:extLst>
          </p:cNvPr>
          <p:cNvSpPr/>
          <p:nvPr/>
        </p:nvSpPr>
        <p:spPr>
          <a:xfrm rot="5400000">
            <a:off x="6657404" y="3889130"/>
            <a:ext cx="1215354" cy="234427"/>
          </a:xfrm>
          <a:prstGeom prst="triangle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000" kern="1200" dirty="0">
              <a:solidFill>
                <a:srgbClr val="34342B"/>
              </a:solidFill>
              <a:latin typeface="Vodafone Rg" pitchFamily="34" charset="0"/>
              <a:ea typeface="+mn-ea"/>
              <a:cs typeface="+mn-cs"/>
            </a:endParaRP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1EAC1D2C-7990-B87B-56E6-78DAD4EE8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40357" y="4759023"/>
            <a:ext cx="413410" cy="238889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83A2B-3358-44F8-83A0-4598795D8FB5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odafone Rg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odafon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76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Vodafone Business">
  <a:themeElements>
    <a:clrScheme name="Vodafone 2021">
      <a:dk1>
        <a:srgbClr val="000000"/>
      </a:dk1>
      <a:lt1>
        <a:srgbClr val="FFFFFF"/>
      </a:lt1>
      <a:dk2>
        <a:srgbClr val="5E2750"/>
      </a:dk2>
      <a:lt2>
        <a:srgbClr val="545759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dirty="0" smtClean="0">
            <a:latin typeface="Vodafone Rg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F_Business_PowerPoint_Template_2021_v7" id="{83FBA7CD-A618-7A44-AEA1-151270809C1F}" vid="{7F05536B-B409-574C-BED1-5E29723049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2743773CB51498126B2552DD33F75" ma:contentTypeVersion="16" ma:contentTypeDescription="Ein neues Dokument erstellen." ma:contentTypeScope="" ma:versionID="daaf514a5b38ba215e44892577fe19f9">
  <xsd:schema xmlns:xsd="http://www.w3.org/2001/XMLSchema" xmlns:xs="http://www.w3.org/2001/XMLSchema" xmlns:p="http://schemas.microsoft.com/office/2006/metadata/properties" xmlns:ns2="57a33952-ed85-45a2-a7e9-d0c35bf73248" xmlns:ns3="6504cafb-c983-4e47-bcaf-a5581da3406e" targetNamespace="http://schemas.microsoft.com/office/2006/metadata/properties" ma:root="true" ma:fieldsID="9847399672b9186a3392be26c76d8379" ns2:_="" ns3:_="">
    <xsd:import namespace="57a33952-ed85-45a2-a7e9-d0c35bf73248"/>
    <xsd:import namespace="6504cafb-c983-4e47-bcaf-a5581da34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33952-ed85-45a2-a7e9-d0c35bf73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1140db7b-894d-4be5-b4f9-3216f8c45b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4cafb-c983-4e47-bcaf-a5581da3406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e64d3c-452b-4055-a702-019a3174ea88}" ma:internalName="TaxCatchAll" ma:showField="CatchAllData" ma:web="520b14e3-45fe-4d67-a9a4-c5a08e451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04cafb-c983-4e47-bcaf-a5581da3406e" xsi:nil="true"/>
    <lcf76f155ced4ddcb4097134ff3c332f xmlns="57a33952-ed85-45a2-a7e9-d0c35bf732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241591-6EA7-4EBA-BDA7-B76B7D3350B5}"/>
</file>

<file path=customXml/itemProps2.xml><?xml version="1.0" encoding="utf-8"?>
<ds:datastoreItem xmlns:ds="http://schemas.openxmlformats.org/officeDocument/2006/customXml" ds:itemID="{FECE3AE4-B3AE-4E8D-AB3A-61B4D8410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D8116-2DAC-486B-8075-50F532CA3696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72d56c8b-e3d8-4279-864e-b031a9abeca8"/>
    <ds:schemaRef ds:uri="65b6c83e-01a5-4177-93bd-d55ff8e92b1c"/>
    <ds:schemaRef ds:uri="http://schemas.microsoft.com/office/infopath/2007/PartnerControls"/>
    <ds:schemaRef ds:uri="http://schemas.openxmlformats.org/package/2006/metadata/core-properties"/>
    <ds:schemaRef ds:uri="6504cafb-c983-4e47-bcaf-a5581da340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Vodafone</Template>
  <TotalTime>0</TotalTime>
  <Words>861</Words>
  <Application>Microsoft Office PowerPoint</Application>
  <PresentationFormat>Bildschirmpräsentation (16:9)</PresentationFormat>
  <Paragraphs>209</Paragraphs>
  <Slides>12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Segoe UI</vt:lpstr>
      <vt:lpstr>Vodafone Lt</vt:lpstr>
      <vt:lpstr>Vodafone Rg</vt:lpstr>
      <vt:lpstr>Wingdings</vt:lpstr>
      <vt:lpstr>ヒラギノ角ゴ Pro W3</vt:lpstr>
      <vt:lpstr>Vodafone Business</vt:lpstr>
      <vt:lpstr>think-cell Folie</vt:lpstr>
      <vt:lpstr>Vodafone Business Operator Connect</vt:lpstr>
      <vt:lpstr>Das Arbeitsumfeld und die Anforderungen haben sich verändert </vt:lpstr>
      <vt:lpstr>Moderne Kommunikation und Zusammenarbeit ist Business kritisch</vt:lpstr>
      <vt:lpstr>Operator Connect verbindet die best-in-class Lösungen: Microsoft Teams und Vodafone Telefonie ins öffentliche Netz</vt:lpstr>
      <vt:lpstr>PowerPoint-Präsentation</vt:lpstr>
      <vt:lpstr>Vorteile der Telefonie mit Microsoft Teams</vt:lpstr>
      <vt:lpstr>Vodafone bietet mit Operator Connect ein flexibles Tarifmodell, sowie eine einfache Bereitstellung für die Telefonie mit Teams an</vt:lpstr>
      <vt:lpstr>Operator Connect bietet optimales Solution-Selling: Teams Lizenzen, Internet, Telefonie etc. – alles aus einer Hand</vt:lpstr>
      <vt:lpstr>Flexible Tarifmodelle: Sprachkanäle getrennt oder gemeinsam mit Nutzer-Gebühren</vt:lpstr>
      <vt:lpstr>Wieso Vodafone?</vt:lpstr>
      <vt:lpstr>Kontakt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over two lines</dc:title>
  <dc:subject/>
  <dc:creator>Microsoft Office User</dc:creator>
  <cp:keywords/>
  <dc:description/>
  <cp:lastModifiedBy>Robert Fuchs, Vodafone</cp:lastModifiedBy>
  <cp:revision>27</cp:revision>
  <cp:lastPrinted>2011-08-30T12:20:26Z</cp:lastPrinted>
  <dcterms:created xsi:type="dcterms:W3CDTF">2022-10-19T11:49:54Z</dcterms:created>
  <dcterms:modified xsi:type="dcterms:W3CDTF">2024-12-11T16:24:31Z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0359f705-2ba0-454b-9cfc-6ce5bcaac040_Enabled">
    <vt:lpwstr>true</vt:lpwstr>
  </property>
  <property fmtid="{D5CDD505-2E9C-101B-9397-08002B2CF9AE}" pid="4" name="MSIP_Label_0359f705-2ba0-454b-9cfc-6ce5bcaac040_SetDate">
    <vt:lpwstr>2023-04-14T09:39:55Z</vt:lpwstr>
  </property>
  <property fmtid="{D5CDD505-2E9C-101B-9397-08002B2CF9AE}" pid="5" name="MSIP_Label_0359f705-2ba0-454b-9cfc-6ce5bcaac040_Method">
    <vt:lpwstr>Standard</vt:lpwstr>
  </property>
  <property fmtid="{D5CDD505-2E9C-101B-9397-08002B2CF9AE}" pid="6" name="MSIP_Label_0359f705-2ba0-454b-9cfc-6ce5bcaac040_Name">
    <vt:lpwstr>0359f705-2ba0-454b-9cfc-6ce5bcaac040</vt:lpwstr>
  </property>
  <property fmtid="{D5CDD505-2E9C-101B-9397-08002B2CF9AE}" pid="7" name="MSIP_Label_0359f705-2ba0-454b-9cfc-6ce5bcaac040_SiteId">
    <vt:lpwstr>68283f3b-8487-4c86-adb3-a5228f18b893</vt:lpwstr>
  </property>
  <property fmtid="{D5CDD505-2E9C-101B-9397-08002B2CF9AE}" pid="8" name="MSIP_Label_0359f705-2ba0-454b-9cfc-6ce5bcaac040_ActionId">
    <vt:lpwstr>4af20b20-486b-421d-b012-4306e23f1d9e</vt:lpwstr>
  </property>
  <property fmtid="{D5CDD505-2E9C-101B-9397-08002B2CF9AE}" pid="9" name="MSIP_Label_0359f705-2ba0-454b-9cfc-6ce5bcaac040_ContentBits">
    <vt:lpwstr>2</vt:lpwstr>
  </property>
  <property fmtid="{D5CDD505-2E9C-101B-9397-08002B2CF9AE}" pid="10" name="ContentTypeId">
    <vt:lpwstr>0x0101000382743773CB51498126B2552DD33F75</vt:lpwstr>
  </property>
  <property fmtid="{D5CDD505-2E9C-101B-9397-08002B2CF9AE}" pid="11" name="MediaServiceImageTags">
    <vt:lpwstr/>
  </property>
</Properties>
</file>