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80" r:id="rId2"/>
    <p:sldId id="385" r:id="rId3"/>
    <p:sldId id="674" r:id="rId4"/>
    <p:sldId id="632" r:id="rId5"/>
    <p:sldId id="605" r:id="rId6"/>
    <p:sldId id="677" r:id="rId7"/>
    <p:sldId id="491" r:id="rId8"/>
    <p:sldId id="897" r:id="rId9"/>
    <p:sldId id="414" r:id="rId10"/>
    <p:sldId id="404" r:id="rId11"/>
    <p:sldId id="395" r:id="rId12"/>
    <p:sldId id="398" r:id="rId13"/>
    <p:sldId id="399" r:id="rId14"/>
    <p:sldId id="386" r:id="rId15"/>
    <p:sldId id="397" r:id="rId16"/>
    <p:sldId id="396" r:id="rId17"/>
    <p:sldId id="388" r:id="rId18"/>
    <p:sldId id="394" r:id="rId19"/>
    <p:sldId id="671" r:id="rId20"/>
  </p:sldIdLst>
  <p:sldSz cx="9144000" cy="6858000" type="screen4x3"/>
  <p:notesSz cx="9931400" cy="6794500"/>
  <p:custShowLst>
    <p:custShow name="Firmenpräsentation_kurz" id="0">
      <p:sldLst>
        <p:sld r:id="rId2"/>
      </p:sldLst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 userDrawn="1">
          <p15:clr>
            <a:srgbClr val="A4A3A4"/>
          </p15:clr>
        </p15:guide>
        <p15:guide id="2" pos="31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86E"/>
    <a:srgbClr val="F7A600"/>
    <a:srgbClr val="D0730D"/>
    <a:srgbClr val="005995"/>
    <a:srgbClr val="036EAF"/>
    <a:srgbClr val="385D8A"/>
    <a:srgbClr val="3232AC"/>
    <a:srgbClr val="4F81BD"/>
    <a:srgbClr val="EF840F"/>
    <a:srgbClr val="048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772" autoAdjust="0"/>
  </p:normalViewPr>
  <p:slideViewPr>
    <p:cSldViewPr snapToGrid="0">
      <p:cViewPr varScale="1">
        <p:scale>
          <a:sx n="111" d="100"/>
          <a:sy n="111" d="100"/>
        </p:scale>
        <p:origin x="16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96" y="-90"/>
      </p:cViewPr>
      <p:guideLst>
        <p:guide orient="horz" pos="2140"/>
        <p:guide pos="3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4189" cy="339566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4034" y="1"/>
            <a:ext cx="4305777" cy="339566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EBB060-6028-4558-B2AB-313B9A691421}" type="datetimeFigureOut">
              <a:rPr lang="de-DE"/>
              <a:pPr>
                <a:defRPr/>
              </a:pPr>
              <a:t>03.07.2025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3348"/>
            <a:ext cx="4304189" cy="339566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4034" y="6453348"/>
            <a:ext cx="4305777" cy="339566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AE0D47-DE08-4F9B-8EE5-F7C55BF09B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4189" cy="339566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4034" y="1"/>
            <a:ext cx="4305777" cy="339566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65B9EA-04E7-4AEC-8A6F-7C7318F9C71F}" type="datetimeFigureOut">
              <a:rPr lang="de-DE"/>
              <a:pPr>
                <a:defRPr/>
              </a:pPr>
              <a:t>03.07.2025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394075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27467"/>
            <a:ext cx="7946072" cy="3056097"/>
          </a:xfrm>
          <a:prstGeom prst="rect">
            <a:avLst/>
          </a:prstGeom>
        </p:spPr>
        <p:txBody>
          <a:bodyPr vert="horz" lIns="91330" tIns="45665" rIns="91330" bIns="45665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3348"/>
            <a:ext cx="4304189" cy="339566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4034" y="6453348"/>
            <a:ext cx="4305777" cy="339566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E3B2D6-8D96-4C95-8B3A-7070CB965CE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E3B2D6-8D96-4C95-8B3A-7070CB965CE7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370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sz="1000" dirty="0"/>
              <a:t>Falltest im Rahmen der Ex-Zertifizierung bei -25°C Gerätetemperatur erforderlich</a:t>
            </a:r>
          </a:p>
          <a:p>
            <a:pPr eaLnBrk="1" hangingPunct="1">
              <a:spcBef>
                <a:spcPct val="0"/>
              </a:spcBef>
            </a:pPr>
            <a:r>
              <a:rPr lang="de-DE" sz="1000" dirty="0"/>
              <a:t>Falltest mit vielen verschiedenen Gehäusematerialien durchgeführt und mit Materialherstellern optimiert</a:t>
            </a:r>
          </a:p>
          <a:p>
            <a:pPr eaLnBrk="1" hangingPunct="1">
              <a:spcBef>
                <a:spcPct val="0"/>
              </a:spcBef>
            </a:pPr>
            <a:r>
              <a:rPr lang="de-DE" sz="1000" dirty="0"/>
              <a:t>USB-Anschlüsse sind abgedichtet, aber Vorsicht vor Schmutz</a:t>
            </a:r>
          </a:p>
          <a:p>
            <a:pPr eaLnBrk="1" hangingPunct="1">
              <a:spcBef>
                <a:spcPct val="0"/>
              </a:spcBef>
            </a:pPr>
            <a:r>
              <a:rPr lang="de-DE" sz="1000" dirty="0"/>
              <a:t>IP-Dichtheit natürlich nur bei eingesteckten Gasanschlüssen, darauf achten, dass kein Wasser eindringen kann, insbesondere am Gaseingang!</a:t>
            </a:r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5477D-78E4-4174-84D7-E6AC5E45507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296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sz="1000" dirty="0"/>
              <a:t>Aufwärmzeit = „Gerät einschalten“ bis „Messbereitschaft“</a:t>
            </a:r>
          </a:p>
          <a:p>
            <a:pPr eaLnBrk="1" hangingPunct="1">
              <a:spcBef>
                <a:spcPct val="0"/>
              </a:spcBef>
            </a:pPr>
            <a:r>
              <a:rPr lang="de-DE" sz="1000" dirty="0" err="1"/>
              <a:t>Messzeit</a:t>
            </a:r>
            <a:r>
              <a:rPr lang="de-DE" sz="1000" dirty="0"/>
              <a:t> = „Messvorgang starten“ bis „Messwert ermittelt“</a:t>
            </a:r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5477D-78E4-4174-84D7-E6AC5E45507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23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z="1000" dirty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5477D-78E4-4174-84D7-E6AC5E45507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5715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sz="1000" noProof="0" dirty="0"/>
              <a:t>Display mit einer Auflösung von 800x480. Gute Ablesbarkeit dank TFT-Display mit weitem Betrachtungswinkel und chemisch entspiegeltem Frontglas. </a:t>
            </a:r>
          </a:p>
          <a:p>
            <a:pPr eaLnBrk="1" hangingPunct="1">
              <a:spcBef>
                <a:spcPct val="0"/>
              </a:spcBef>
            </a:pPr>
            <a:r>
              <a:rPr lang="de-DE" sz="1000" noProof="0" dirty="0"/>
              <a:t>Einstellbare Helligkeit bis zu 500 cd/m²</a:t>
            </a:r>
          </a:p>
          <a:p>
            <a:pPr eaLnBrk="1" hangingPunct="1">
              <a:spcBef>
                <a:spcPct val="0"/>
              </a:spcBef>
            </a:pPr>
            <a:r>
              <a:rPr lang="de-DE" sz="1000" noProof="0" dirty="0"/>
              <a:t>Betriebsumgebungstemperatur: -20...+40°C</a:t>
            </a:r>
          </a:p>
          <a:p>
            <a:pPr eaLnBrk="1" hangingPunct="1">
              <a:spcBef>
                <a:spcPct val="0"/>
              </a:spcBef>
            </a:pPr>
            <a:r>
              <a:rPr lang="de-DE" sz="1000" noProof="0" dirty="0"/>
              <a:t>Lagertemperatur: 0...40°C</a:t>
            </a:r>
          </a:p>
          <a:p>
            <a:pPr eaLnBrk="1" hangingPunct="1">
              <a:spcBef>
                <a:spcPct val="0"/>
              </a:spcBef>
            </a:pPr>
            <a:r>
              <a:rPr lang="de-DE" sz="1000" noProof="0" dirty="0"/>
              <a:t>Umgebungsfeuchtigkeit: irrelevant</a:t>
            </a:r>
          </a:p>
          <a:p>
            <a:pPr eaLnBrk="1" hangingPunct="1">
              <a:spcBef>
                <a:spcPct val="0"/>
              </a:spcBef>
            </a:pPr>
            <a:r>
              <a:rPr lang="de-DE" sz="1000" noProof="0" dirty="0"/>
              <a:t>Umgebungsdruck: 750 ... 1250 mbar</a:t>
            </a:r>
            <a:endParaRPr lang="en-US" sz="1000" noProof="0" dirty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5477D-78E4-4174-84D7-E6AC5E45507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0751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sz="1000" noProof="0" dirty="0"/>
              <a:t>Aufladen nur außerhalb des explosionsgefährdeten Bereichs</a:t>
            </a:r>
          </a:p>
          <a:p>
            <a:pPr eaLnBrk="1" hangingPunct="1">
              <a:spcBef>
                <a:spcPct val="0"/>
              </a:spcBef>
            </a:pPr>
            <a:r>
              <a:rPr lang="de-DE" sz="1000" noProof="0" dirty="0"/>
              <a:t>Datenaustausch nur außerhalb des explosionsgefährdeten Bereichs</a:t>
            </a:r>
          </a:p>
          <a:p>
            <a:pPr eaLnBrk="1" hangingPunct="1">
              <a:spcBef>
                <a:spcPct val="0"/>
              </a:spcBef>
            </a:pPr>
            <a:r>
              <a:rPr lang="de-DE" sz="1000" noProof="0" dirty="0"/>
              <a:t>Temperatursensor innerhalb explosionsgefährdeter Bereiche verwendbar</a:t>
            </a:r>
            <a:endParaRPr lang="de-DE" sz="1000" dirty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5477D-78E4-4174-84D7-E6AC5E45507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0111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sz="1000" noProof="0" dirty="0"/>
              <a:t>Transportkoffer nicht explosionsgeschützt, nicht in explosionsgefährdete Bereiche bringen</a:t>
            </a:r>
          </a:p>
          <a:p>
            <a:pPr eaLnBrk="1" hangingPunct="1">
              <a:spcBef>
                <a:spcPct val="0"/>
              </a:spcBef>
            </a:pPr>
            <a:r>
              <a:rPr lang="de-DE" sz="1000" noProof="0" dirty="0"/>
              <a:t>Partikelfilter blockiert beim Ansaugen von Wasser, muss danach ausgetauscht werden, verhindert aber zuverlässig das Ansaugen von Wasser in den Awi2GO</a:t>
            </a:r>
            <a:endParaRPr lang="de-DE" sz="1000" dirty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5477D-78E4-4174-84D7-E6AC5E45507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236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noProof="0" dirty="0"/>
              <a:t>Temperatursensor für den Einsatz in ex-Bereichen geeignet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noProof="0" dirty="0"/>
              <a:t>Standard-Kalibriergaszusammensetzung:</a:t>
            </a:r>
            <a:endParaRPr lang="de-DE" sz="1000" dirty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5477D-78E4-4174-84D7-E6AC5E45507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556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sz="1000" dirty="0"/>
              <a:t>Messzelle identisch zu stationären Systemen, jedoch temperaturkompensiert, nicht thermostatisiert</a:t>
            </a:r>
          </a:p>
          <a:p>
            <a:pPr eaLnBrk="1" hangingPunct="1">
              <a:spcBef>
                <a:spcPct val="0"/>
              </a:spcBef>
            </a:pPr>
            <a:r>
              <a:rPr lang="de-DE" sz="1000" dirty="0"/>
              <a:t>Anschluss an Gasverteilereinheit mit zwei Schrauben, ohne Schlauchanschlüsse, aber zwei Dichtungsringe</a:t>
            </a:r>
          </a:p>
          <a:p>
            <a:pPr eaLnBrk="1" hangingPunct="1">
              <a:spcBef>
                <a:spcPct val="0"/>
              </a:spcBef>
            </a:pPr>
            <a:r>
              <a:rPr lang="de-DE" sz="1000" dirty="0"/>
              <a:t>Hauptplatine angepasst an mobiles System, eigensichere Ausführung mit passender Anbindung der IR-Komponenten und des Drucksensors</a:t>
            </a:r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5477D-78E4-4174-84D7-E6AC5E45507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753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noProof="0" dirty="0"/>
              <a:t>Der Kunde darf das Gehäuse nicht öffnen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000" noProof="0" dirty="0"/>
              <a:t>nur in besonderen Fällen nach Rücksprache,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000" noProof="0" dirty="0"/>
              <a:t>z.B. nach schwerer Beschädigung des Gehäuses, um den Akku vor dem Versand aus dem Gerät zu entfernen.</a:t>
            </a:r>
            <a:endParaRPr lang="en-US" sz="1000" noProof="0" dirty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5477D-78E4-4174-84D7-E6AC5E45507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3451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368E1-FF62-4D7B-BE56-75C388924EFE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09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z="1000" dirty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5477D-78E4-4174-84D7-E6AC5E45507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917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60 Mitarbeiter</a:t>
            </a:r>
            <a:br>
              <a:rPr lang="de-DE" dirty="0"/>
            </a:br>
            <a:br>
              <a:rPr lang="de-DE" dirty="0"/>
            </a:br>
            <a:r>
              <a:rPr lang="de-DE" dirty="0"/>
              <a:t>Unser Selbstverständnis wir sind Anlagenbauer keine Prozessbiologen</a:t>
            </a:r>
          </a:p>
          <a:p>
            <a:endParaRPr lang="de-DE" dirty="0"/>
          </a:p>
          <a:p>
            <a:r>
              <a:rPr lang="de-DE" dirty="0"/>
              <a:t>Alles unter einem Dach von der Entwicklung, Produktion, Projektierung, Service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368E1-FF62-4D7B-BE56-75C388924EF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68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z="100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16E3F4-E572-4230-9043-96D19B0B2BF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03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z="1000" dirty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16E3F4-E572-4230-9043-96D19B0B2BF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20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27 Vertriebspartner auf dieser Folie</a:t>
            </a:r>
          </a:p>
          <a:p>
            <a:r>
              <a:rPr lang="de-DE" dirty="0"/>
              <a:t>im April 2025 sind 3 neue hinzugekommen</a:t>
            </a:r>
          </a:p>
          <a:p>
            <a:r>
              <a:rPr lang="de-DE" dirty="0"/>
              <a:t>2 Niederlassungen </a:t>
            </a:r>
          </a:p>
          <a:p>
            <a:r>
              <a:rPr lang="de-DE" dirty="0"/>
              <a:t>Internationalisierung 70% der Systeme gehen ins Ausland </a:t>
            </a:r>
            <a:r>
              <a:rPr lang="de-DE" dirty="0">
                <a:sym typeface="Wingdings" panose="05000000000000000000" pitchFamily="2" charset="2"/>
              </a:rPr>
              <a:t> deutsche Biogastechnologie ist gefragt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368E1-FF62-4D7B-BE56-75C388924EF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324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z="1000" dirty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B4087-569C-4985-ADDD-845C2562E428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sz="1000" dirty="0"/>
              <a:t>Beginnend mit dem ersten EEG in Deutschland am 01.04.2000 </a:t>
            </a:r>
          </a:p>
          <a:p>
            <a:pPr eaLnBrk="1" hangingPunct="1">
              <a:spcBef>
                <a:spcPct val="0"/>
              </a:spcBef>
            </a:pPr>
            <a:r>
              <a:rPr lang="de-DE" sz="1000" dirty="0"/>
              <a:t>haben wir uns – wie das EEG – mit vielen Veränderungen, </a:t>
            </a:r>
          </a:p>
          <a:p>
            <a:pPr eaLnBrk="1" hangingPunct="1">
              <a:spcBef>
                <a:spcPct val="0"/>
              </a:spcBef>
            </a:pPr>
            <a:r>
              <a:rPr lang="de-DE" sz="1000" dirty="0"/>
              <a:t>Höhen und Tiefen weiterentwickelt </a:t>
            </a:r>
          </a:p>
          <a:p>
            <a:pPr eaLnBrk="1" hangingPunct="1">
              <a:spcBef>
                <a:spcPct val="0"/>
              </a:spcBef>
            </a:pPr>
            <a:r>
              <a:rPr lang="de-DE" sz="1000" dirty="0"/>
              <a:t>und packen 25 Jahre Branchen-Know-how, Innovation und Enthusiasmus </a:t>
            </a:r>
          </a:p>
          <a:p>
            <a:pPr eaLnBrk="1" hangingPunct="1">
              <a:spcBef>
                <a:spcPct val="0"/>
              </a:spcBef>
            </a:pPr>
            <a:r>
              <a:rPr lang="de-DE" sz="1000" dirty="0"/>
              <a:t>in unser mobiles Gasanalysesystem Awi2GOmobilen Messung</a:t>
            </a:r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8A4A21-8558-4075-9B6D-59D98C0E865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666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4AED2-31B6-6612-427C-119681CE7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>
            <a:extLst>
              <a:ext uri="{FF2B5EF4-FFF2-40B4-BE49-F238E27FC236}">
                <a16:creationId xmlns:a16="http://schemas.microsoft.com/office/drawing/2014/main" id="{2669E5C0-E94E-3159-6147-ACAB2359F0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>
            <a:extLst>
              <a:ext uri="{FF2B5EF4-FFF2-40B4-BE49-F238E27FC236}">
                <a16:creationId xmlns:a16="http://schemas.microsoft.com/office/drawing/2014/main" id="{296C60B8-17F2-CB2A-7155-764A6916E9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sz="1000" dirty="0"/>
              <a:t>Aufladen im Gerät mit dem mitgelieferten USB-Netzteil: 4 Stunden </a:t>
            </a:r>
          </a:p>
          <a:p>
            <a:pPr eaLnBrk="1" hangingPunct="1">
              <a:spcBef>
                <a:spcPct val="0"/>
              </a:spcBef>
            </a:pPr>
            <a:r>
              <a:rPr lang="de-DE" sz="1000" dirty="0"/>
              <a:t>Betriebszeit: Bis zu 5 Stunden</a:t>
            </a:r>
          </a:p>
          <a:p>
            <a:pPr eaLnBrk="1" hangingPunct="1">
              <a:spcBef>
                <a:spcPct val="0"/>
              </a:spcBef>
            </a:pPr>
            <a:r>
              <a:rPr lang="de-DE" sz="1000" dirty="0"/>
              <a:t>Standby-Zeit: Bis zu 30 Tage</a:t>
            </a:r>
          </a:p>
          <a:p>
            <a:pPr eaLnBrk="1" hangingPunct="1">
              <a:spcBef>
                <a:spcPct val="0"/>
              </a:spcBef>
            </a:pPr>
            <a:r>
              <a:rPr lang="de-DE" sz="1000" dirty="0"/>
              <a:t>CH4: 0...100 Vol.-%</a:t>
            </a:r>
          </a:p>
          <a:p>
            <a:pPr eaLnBrk="1" hangingPunct="1">
              <a:spcBef>
                <a:spcPct val="0"/>
              </a:spcBef>
            </a:pPr>
            <a:r>
              <a:rPr lang="de-DE" sz="1000" dirty="0"/>
              <a:t>CO2: 0...100 Vol.-%</a:t>
            </a:r>
          </a:p>
          <a:p>
            <a:pPr eaLnBrk="1" hangingPunct="1">
              <a:spcBef>
                <a:spcPct val="0"/>
              </a:spcBef>
            </a:pPr>
            <a:r>
              <a:rPr lang="de-DE" sz="1000" dirty="0"/>
              <a:t>O2: 0...25 Vol.-%</a:t>
            </a:r>
          </a:p>
          <a:p>
            <a:pPr eaLnBrk="1" hangingPunct="1">
              <a:spcBef>
                <a:spcPct val="0"/>
              </a:spcBef>
            </a:pPr>
            <a:r>
              <a:rPr lang="de-DE" sz="1000" dirty="0"/>
              <a:t>H2S: 0...1.500 ppm / 0...3.000 ppm (Standard) / 0...5.000 ppm / 0...10.000 ppm, durch Kunden umschaltbar</a:t>
            </a:r>
          </a:p>
          <a:p>
            <a:pPr eaLnBrk="1" hangingPunct="1">
              <a:spcBef>
                <a:spcPct val="0"/>
              </a:spcBef>
            </a:pPr>
            <a:r>
              <a:rPr lang="de-DE" sz="1000" dirty="0"/>
              <a:t>H2: 0...2.000 ppm</a:t>
            </a:r>
          </a:p>
          <a:p>
            <a:pPr eaLnBrk="1" hangingPunct="1">
              <a:spcBef>
                <a:spcPct val="0"/>
              </a:spcBef>
            </a:pPr>
            <a:r>
              <a:rPr lang="de-DE" sz="1000" dirty="0"/>
              <a:t>CO: 0...2.000 ppm</a:t>
            </a:r>
          </a:p>
        </p:txBody>
      </p:sp>
      <p:sp>
        <p:nvSpPr>
          <p:cNvPr id="35844" name="Foliennummernplatzhalter 3">
            <a:extLst>
              <a:ext uri="{FF2B5EF4-FFF2-40B4-BE49-F238E27FC236}">
                <a16:creationId xmlns:a16="http://schemas.microsoft.com/office/drawing/2014/main" id="{7D1AFD56-8DD3-32BB-5384-BF3F2DABD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5477D-78E4-4174-84D7-E6AC5E45507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613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awidesktop_01.jpg"/>
          <p:cNvPicPr>
            <a:picLocks noChangeAspect="1"/>
          </p:cNvPicPr>
          <p:nvPr userDrawn="1"/>
        </p:nvPicPr>
        <p:blipFill>
          <a:blip r:embed="rId2" cstate="print"/>
          <a:srcRect t="92957"/>
          <a:stretch>
            <a:fillRect/>
          </a:stretch>
        </p:blipFill>
        <p:spPr bwMode="auto">
          <a:xfrm>
            <a:off x="0" y="6508750"/>
            <a:ext cx="91440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 userDrawn="1"/>
        </p:nvCxnSpPr>
        <p:spPr>
          <a:xfrm flipH="1">
            <a:off x="0" y="814388"/>
            <a:ext cx="9144000" cy="1587"/>
          </a:xfrm>
          <a:prstGeom prst="line">
            <a:avLst/>
          </a:prstGeom>
          <a:ln w="38100">
            <a:solidFill>
              <a:srgbClr val="F7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6845300" y="6623050"/>
            <a:ext cx="2195513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Folie </a:t>
            </a:r>
            <a:fld id="{B183332E-C3A1-41B3-B050-AF91DBA3474B}" type="slidenum">
              <a:rPr lang="de-DE"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1744" y="375047"/>
            <a:ext cx="6694512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Blip>
                <a:blip r:embed="rId3"/>
              </a:buBlip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2050" name="Picture 2" descr="Z:\awite\data\marketing\austausch_jessica_werbeagentur_laemmle_eiden\eiden_sebastian\logo\normal\Awite-3c-Grau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427" y="-12858"/>
            <a:ext cx="1527579" cy="108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2C962-C6ED-4F4D-B653-0AF88C2EE360}" type="datetime1">
              <a:rPr lang="de-DE" smtClean="0"/>
              <a:t>03.07.2025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4D63-D1BE-4F50-90E8-9A07D42949E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F91B-41CB-47EB-8B42-AD597FCAB75E}" type="datetime1">
              <a:rPr lang="de-DE" smtClean="0"/>
              <a:t>03.07.2025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50305-704D-4303-9514-4BEA66457B0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F817-82D6-4AC9-B3B6-758F4E4A5CD7}" type="datetime1">
              <a:rPr lang="de-DE" smtClean="0"/>
              <a:t>03.07.2025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4DEC-7024-447F-AAA9-60AB347094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F9DD8-DCA4-44F9-9944-C3B9183EF57A}" type="datetime1">
              <a:rPr lang="de-DE" smtClean="0"/>
              <a:t>03.07.2025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C210F-2290-48E2-A3B6-D85955ACB60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9180-3B64-49E3-B76E-B6E3CBDC0B1D}" type="datetime1">
              <a:rPr lang="de-DE" smtClean="0"/>
              <a:t>03.07.2025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AF042-69DE-49C2-824F-6A21FAF5BE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44A0E-4897-437E-A0A6-6436A68C4240}" type="datetime1">
              <a:rPr lang="de-DE" smtClean="0"/>
              <a:t>03.07.2025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34C8-76AA-444C-A29B-0038F831141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6AA4C-CEA4-4689-AB29-45A7CB90A9A8}" type="datetime1">
              <a:rPr lang="de-DE" smtClean="0"/>
              <a:t>03.07.2025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D603-BCD2-441E-AB9C-57B4903773D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C2A1-B836-40A7-B999-462E7C4C4108}" type="datetime1">
              <a:rPr lang="de-DE" smtClean="0"/>
              <a:t>03.07.2025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A26A-D585-467D-983B-1A7B34E6B54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84BAC-2FD3-450D-8DEB-D1073964ECE7}" type="datetime1">
              <a:rPr lang="de-DE" smtClean="0"/>
              <a:t>03.07.2025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1E77-7DF3-443B-BA49-DAE121465DD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980F-DF5B-432A-98BC-0EFB4E80BA06}" type="datetime1">
              <a:rPr lang="de-DE" smtClean="0"/>
              <a:t>03.07.2025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BF3C5-9213-4AE6-B00C-0B481BDAAA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7C7658-4E75-4611-8F3C-C7C2DEE6ED14}" type="datetime1">
              <a:rPr lang="de-DE" smtClean="0"/>
              <a:t>03.07.2025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8D462C-B24C-4A81-8C27-590D9B3ACA0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6.jpe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12700" y="5778500"/>
            <a:ext cx="3995738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123950" y="0"/>
            <a:ext cx="80200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3076" name="Grafik 12" descr="awidesktop_01.jpg"/>
          <p:cNvPicPr>
            <a:picLocks noChangeAspect="1"/>
          </p:cNvPicPr>
          <p:nvPr/>
        </p:nvPicPr>
        <p:blipFill>
          <a:blip r:embed="rId3" cstate="print"/>
          <a:srcRect t="54681"/>
          <a:stretch>
            <a:fillRect/>
          </a:stretch>
        </p:blipFill>
        <p:spPr bwMode="auto">
          <a:xfrm>
            <a:off x="0" y="4540250"/>
            <a:ext cx="91440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ck 30"/>
          <p:cNvSpPr/>
          <p:nvPr/>
        </p:nvSpPr>
        <p:spPr>
          <a:xfrm>
            <a:off x="12700" y="333375"/>
            <a:ext cx="3995738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987143" y="2485557"/>
            <a:ext cx="716971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  <a:latin typeface="Avenir LT Std 45 Book" pitchFamily="34" charset="0"/>
            </a:endParaRPr>
          </a:p>
          <a:p>
            <a:pPr>
              <a:defRPr/>
            </a:pPr>
            <a:r>
              <a:rPr lang="de-DE" sz="1600" dirty="0">
                <a:solidFill>
                  <a:srgbClr val="5D686E"/>
                </a:solidFill>
                <a:latin typeface="Avenir LT Std 45 Book" pitchFamily="34" charset="0"/>
              </a:rPr>
              <a:t>Der neueste Wurf aus dem Hause </a:t>
            </a:r>
            <a:r>
              <a:rPr lang="de-DE" sz="1600" dirty="0" err="1">
                <a:solidFill>
                  <a:srgbClr val="5D686E"/>
                </a:solidFill>
                <a:latin typeface="Avenir LT Std 45 Book" pitchFamily="34" charset="0"/>
              </a:rPr>
              <a:t>Awite</a:t>
            </a:r>
            <a:r>
              <a:rPr lang="de-DE" sz="1600" dirty="0">
                <a:solidFill>
                  <a:srgbClr val="5D686E"/>
                </a:solidFill>
                <a:latin typeface="Avenir LT Std 45 Book" pitchFamily="34" charset="0"/>
              </a:rPr>
              <a:t>: </a:t>
            </a:r>
          </a:p>
          <a:p>
            <a:pPr>
              <a:defRPr/>
            </a:pPr>
            <a:r>
              <a:rPr lang="de-DE" sz="2800" dirty="0">
                <a:solidFill>
                  <a:srgbClr val="5D686E"/>
                </a:solidFill>
                <a:latin typeface="Avenir LT Std 45 Book" pitchFamily="34" charset="0"/>
              </a:rPr>
              <a:t>Awi2GO – Das mobile Gasmessgerät</a:t>
            </a:r>
          </a:p>
          <a:p>
            <a:pPr>
              <a:defRPr/>
            </a:pPr>
            <a:r>
              <a:rPr lang="de-DE" sz="1200" dirty="0">
                <a:solidFill>
                  <a:srgbClr val="5D686E"/>
                </a:solidFill>
                <a:latin typeface="Avenir LT Std 45 Book" pitchFamily="34" charset="0"/>
              </a:rPr>
              <a:t>Moritz Anzenberger</a:t>
            </a: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Avenir LT Std 45 Book" pitchFamily="34" charset="0"/>
            </a:endParaRPr>
          </a:p>
          <a:p>
            <a:pPr>
              <a:defRPr/>
            </a:pP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  <a:latin typeface="Avenir LT Std 45 Book" pitchFamily="34" charset="0"/>
            </a:endParaRPr>
          </a:p>
          <a:p>
            <a:pPr>
              <a:defRPr/>
            </a:pP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Avenir LT Std 45 Book" pitchFamily="34" charset="0"/>
            </a:endParaRPr>
          </a:p>
        </p:txBody>
      </p:sp>
      <p:pic>
        <p:nvPicPr>
          <p:cNvPr id="1026" name="Picture 2" descr="Z:\awite\data\marketing\austausch_jessica_werbeagentur_laemmle_eiden\eiden_sebastian\logo\normal\Awite-3c-Gra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9374" y="-84119"/>
            <a:ext cx="2880000" cy="2036158"/>
          </a:xfrm>
          <a:prstGeom prst="rect">
            <a:avLst/>
          </a:prstGeom>
          <a:noFill/>
        </p:spPr>
      </p:pic>
      <p:pic>
        <p:nvPicPr>
          <p:cNvPr id="3" name="Grafik 2" descr="Ein Bild, das Clipart, Animierter Cartoon, Smiley, Animation enthält.&#10;&#10;KI-generierte Inhalte können fehlerhaft sein.">
            <a:extLst>
              <a:ext uri="{FF2B5EF4-FFF2-40B4-BE49-F238E27FC236}">
                <a16:creationId xmlns:a16="http://schemas.microsoft.com/office/drawing/2014/main" id="{ED88FB44-28E0-5EB8-6AC9-3FB523105B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" y="4643379"/>
            <a:ext cx="2054344" cy="18489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el 4"/>
          <p:cNvSpPr>
            <a:spLocks noGrp="1"/>
          </p:cNvSpPr>
          <p:nvPr>
            <p:ph type="ctrTitle"/>
          </p:nvPr>
        </p:nvSpPr>
        <p:spPr bwMode="auto">
          <a:xfrm>
            <a:off x="180975" y="374799"/>
            <a:ext cx="7453402" cy="461665"/>
          </a:xfrm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cap="all" dirty="0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Eigenschaften</a:t>
            </a:r>
          </a:p>
        </p:txBody>
      </p:sp>
      <p:sp>
        <p:nvSpPr>
          <p:cNvPr id="14" name="Untertitel 3"/>
          <p:cNvSpPr>
            <a:spLocks noGrp="1"/>
          </p:cNvSpPr>
          <p:nvPr/>
        </p:nvSpPr>
        <p:spPr bwMode="auto">
          <a:xfrm>
            <a:off x="240860" y="1262063"/>
            <a:ext cx="7917488" cy="50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de-DE" i="1" dirty="0">
              <a:solidFill>
                <a:srgbClr val="898989"/>
              </a:solidFill>
              <a:latin typeface="Avenir LT Std 45 Book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FE7C90-2692-852C-70C8-29639745B709}"/>
              </a:ext>
            </a:extLst>
          </p:cNvPr>
          <p:cNvSpPr txBox="1"/>
          <p:nvPr/>
        </p:nvSpPr>
        <p:spPr>
          <a:xfrm>
            <a:off x="180973" y="1161535"/>
            <a:ext cx="6858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Stabilität in Falltests geprüft und optimiert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Wasser- und Staubdichtigkeit in IP67-Tests geprüft</a:t>
            </a:r>
            <a:endParaRPr lang="en-US" sz="2000" dirty="0">
              <a:solidFill>
                <a:srgbClr val="5D686E"/>
              </a:solidFill>
              <a:latin typeface="Avenir LT Std 45 Book" pitchFamily="34" charset="0"/>
            </a:endParaRPr>
          </a:p>
        </p:txBody>
      </p:sp>
      <p:pic>
        <p:nvPicPr>
          <p:cNvPr id="5" name="Grafik 4" descr="Ein Bild, das draußen, Gebäude, Rad, Reifen enthält.&#10;&#10;Automatisch generierte Beschreibung">
            <a:extLst>
              <a:ext uri="{FF2B5EF4-FFF2-40B4-BE49-F238E27FC236}">
                <a16:creationId xmlns:a16="http://schemas.microsoft.com/office/drawing/2014/main" id="{66B48CF5-82C7-2777-D53E-C4D5D6BD4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4" y="2428053"/>
            <a:ext cx="1355630" cy="3615014"/>
          </a:xfrm>
          <a:prstGeom prst="rect">
            <a:avLst/>
          </a:prstGeom>
        </p:spPr>
      </p:pic>
      <p:pic>
        <p:nvPicPr>
          <p:cNvPr id="7" name="Grafik 6" descr="Ein Bild, das Softdrink, Flasche, Text, Grün enthält.&#10;&#10;Automatisch generierte Beschreibung">
            <a:extLst>
              <a:ext uri="{FF2B5EF4-FFF2-40B4-BE49-F238E27FC236}">
                <a16:creationId xmlns:a16="http://schemas.microsoft.com/office/drawing/2014/main" id="{25304E28-D087-74F1-2F0B-1902B97A1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06" y="2428053"/>
            <a:ext cx="2216912" cy="3615015"/>
          </a:xfrm>
          <a:prstGeom prst="rect">
            <a:avLst/>
          </a:prstGeom>
        </p:spPr>
      </p:pic>
      <p:pic>
        <p:nvPicPr>
          <p:cNvPr id="9" name="Grafik 8" descr="Ein Bild, das Gelände, Grau, Kabel, Schnee enthält.&#10;&#10;Automatisch generierte Beschreibung">
            <a:extLst>
              <a:ext uri="{FF2B5EF4-FFF2-40B4-BE49-F238E27FC236}">
                <a16:creationId xmlns:a16="http://schemas.microsoft.com/office/drawing/2014/main" id="{3E80FCBF-361A-323D-CDF4-CC8F06E88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35" y="2428052"/>
            <a:ext cx="2691613" cy="360262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5AC8616-7E03-BA37-BF27-76B7C0DF6206}"/>
              </a:ext>
            </a:extLst>
          </p:cNvPr>
          <p:cNvSpPr txBox="1"/>
          <p:nvPr/>
        </p:nvSpPr>
        <p:spPr>
          <a:xfrm>
            <a:off x="249555" y="6483201"/>
            <a:ext cx="29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D686E"/>
                </a:solidFill>
                <a:latin typeface="Arial Nova Cond Light" panose="020F0502020204030204" pitchFamily="34" charset="0"/>
              </a:rPr>
              <a:t>04.07.2025 - Biogasgrillen</a:t>
            </a:r>
          </a:p>
        </p:txBody>
      </p:sp>
    </p:spTree>
    <p:extLst>
      <p:ext uri="{BB962C8B-B14F-4D97-AF65-F5344CB8AC3E}">
        <p14:creationId xmlns:p14="http://schemas.microsoft.com/office/powerpoint/2010/main" val="239653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el 4"/>
          <p:cNvSpPr>
            <a:spLocks noGrp="1"/>
          </p:cNvSpPr>
          <p:nvPr>
            <p:ph type="ctrTitle"/>
          </p:nvPr>
        </p:nvSpPr>
        <p:spPr bwMode="auto">
          <a:xfrm>
            <a:off x="180975" y="374799"/>
            <a:ext cx="7453402" cy="461665"/>
          </a:xfrm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cap="all" dirty="0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Eigenschaften</a:t>
            </a:r>
          </a:p>
        </p:txBody>
      </p:sp>
      <p:sp>
        <p:nvSpPr>
          <p:cNvPr id="14" name="Untertitel 3"/>
          <p:cNvSpPr>
            <a:spLocks noGrp="1"/>
          </p:cNvSpPr>
          <p:nvPr/>
        </p:nvSpPr>
        <p:spPr bwMode="auto">
          <a:xfrm>
            <a:off x="240860" y="1262063"/>
            <a:ext cx="7917488" cy="50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de-DE" i="1" dirty="0">
              <a:solidFill>
                <a:srgbClr val="898989"/>
              </a:solidFill>
              <a:latin typeface="Avenir LT Std 45 Book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FE7C90-2692-852C-70C8-29639745B709}"/>
              </a:ext>
            </a:extLst>
          </p:cNvPr>
          <p:cNvSpPr txBox="1"/>
          <p:nvPr/>
        </p:nvSpPr>
        <p:spPr>
          <a:xfrm>
            <a:off x="180974" y="1161535"/>
            <a:ext cx="863790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Vollautomatisierter Messprozess inkl. Messwertspeicherung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Messwerte temperatur- und druckkompensiert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Kalibrierung der Sensoren ohne Einschicken des Gerätes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Auswechselbarer Partikelfilter mit Wasserschutzfunktion (extern)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Erkennung von verschlossenen Anschlüssen und Pumpenfehlfunktion durch Druckmessung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Interner Datenspeicher für bis zu:</a:t>
            </a:r>
          </a:p>
          <a:p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 	2000 Anlagen</a:t>
            </a:r>
          </a:p>
          <a:p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	4000 Messstellen</a:t>
            </a:r>
          </a:p>
          <a:p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	75000 Messwerte</a:t>
            </a:r>
          </a:p>
          <a:p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	5000 Meldungen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Aufwärmzeit: &lt; 1 Minute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5D686E"/>
                </a:solidFill>
                <a:latin typeface="Avenir LT Std 45 Book" pitchFamily="34" charset="0"/>
              </a:rPr>
              <a:t>Messzeit</a:t>
            </a: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: &lt; 2 Minuten</a:t>
            </a:r>
            <a:endParaRPr lang="en-US" sz="2000" dirty="0">
              <a:solidFill>
                <a:srgbClr val="5D686E"/>
              </a:solidFill>
              <a:latin typeface="Avenir LT Std 45 Book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9EF039E-3731-B87A-BDC2-80E1E7E998E6}"/>
              </a:ext>
            </a:extLst>
          </p:cNvPr>
          <p:cNvSpPr txBox="1"/>
          <p:nvPr/>
        </p:nvSpPr>
        <p:spPr>
          <a:xfrm>
            <a:off x="249555" y="6483201"/>
            <a:ext cx="29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D686E"/>
                </a:solidFill>
                <a:latin typeface="Arial Nova Cond Light" panose="020F0502020204030204" pitchFamily="34" charset="0"/>
              </a:rPr>
              <a:t>04.07.2025 - Biogasgrillen</a:t>
            </a:r>
          </a:p>
        </p:txBody>
      </p:sp>
    </p:spTree>
    <p:extLst>
      <p:ext uri="{BB962C8B-B14F-4D97-AF65-F5344CB8AC3E}">
        <p14:creationId xmlns:p14="http://schemas.microsoft.com/office/powerpoint/2010/main" val="98689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el 4"/>
          <p:cNvSpPr>
            <a:spLocks noGrp="1"/>
          </p:cNvSpPr>
          <p:nvPr>
            <p:ph type="ctrTitle"/>
          </p:nvPr>
        </p:nvSpPr>
        <p:spPr bwMode="auto">
          <a:xfrm>
            <a:off x="180975" y="374799"/>
            <a:ext cx="7453402" cy="461665"/>
          </a:xfrm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cap="all" dirty="0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Eigenschaften</a:t>
            </a:r>
          </a:p>
        </p:txBody>
      </p:sp>
      <p:sp>
        <p:nvSpPr>
          <p:cNvPr id="14" name="Untertitel 3"/>
          <p:cNvSpPr>
            <a:spLocks noGrp="1"/>
          </p:cNvSpPr>
          <p:nvPr/>
        </p:nvSpPr>
        <p:spPr bwMode="auto">
          <a:xfrm>
            <a:off x="240860" y="1262063"/>
            <a:ext cx="7917488" cy="50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de-DE" i="1" dirty="0">
              <a:solidFill>
                <a:srgbClr val="898989"/>
              </a:solidFill>
              <a:latin typeface="Avenir LT Std 45 Book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FE7C90-2692-852C-70C8-29639745B709}"/>
              </a:ext>
            </a:extLst>
          </p:cNvPr>
          <p:cNvSpPr txBox="1"/>
          <p:nvPr/>
        </p:nvSpPr>
        <p:spPr>
          <a:xfrm>
            <a:off x="180974" y="1161535"/>
            <a:ext cx="570166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Menügeführte Bedienung mit den Bereichen: 	Messung</a:t>
            </a:r>
          </a:p>
          <a:p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	Einstellungen</a:t>
            </a:r>
          </a:p>
          <a:p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	Kalibrierung</a:t>
            </a:r>
          </a:p>
          <a:p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 	Meldungen	</a:t>
            </a:r>
          </a:p>
          <a:p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	Archiv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Automatisierte vollständige Datensicherung auf USB-Stick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Datenauswertung und -bearbeitung über auf USB-Stick gespeicherte CSV-Dateien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Datenimportfunktion zur Datenbearbeitung und –</a:t>
            </a:r>
            <a:r>
              <a:rPr lang="de-DE" sz="2000" dirty="0" err="1">
                <a:solidFill>
                  <a:srgbClr val="5D686E"/>
                </a:solidFill>
                <a:latin typeface="Avenir LT Std 45 Book" pitchFamily="34" charset="0"/>
              </a:rPr>
              <a:t>wiederherstellung</a:t>
            </a:r>
            <a:endParaRPr lang="en-US" sz="2000" dirty="0">
              <a:solidFill>
                <a:srgbClr val="5D686E"/>
              </a:solidFill>
              <a:latin typeface="Avenir LT Std 45 Book" pitchFamily="34" charset="0"/>
            </a:endParaRPr>
          </a:p>
        </p:txBody>
      </p:sp>
      <p:pic>
        <p:nvPicPr>
          <p:cNvPr id="4" name="Grafik 3" descr="Ein Bild, das Screenshot, Kreis, Design enthält.&#10;&#10;Automatisch generierte Beschreibung">
            <a:extLst>
              <a:ext uri="{FF2B5EF4-FFF2-40B4-BE49-F238E27FC236}">
                <a16:creationId xmlns:a16="http://schemas.microsoft.com/office/drawing/2014/main" id="{C2F74257-FE7D-FB34-0524-7C4AD4EF3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44" y="1161535"/>
            <a:ext cx="2964882" cy="4958080"/>
          </a:xfrm>
          <a:prstGeom prst="rect">
            <a:avLst/>
          </a:prstGeom>
        </p:spPr>
      </p:pic>
      <p:pic>
        <p:nvPicPr>
          <p:cNvPr id="2" name="Grafik 1" descr="Ein Bild, das Clipart, Animierter Cartoon, Smiley, Animation enthält.&#10;&#10;KI-generierte Inhalte können fehlerhaft sein.">
            <a:extLst>
              <a:ext uri="{FF2B5EF4-FFF2-40B4-BE49-F238E27FC236}">
                <a16:creationId xmlns:a16="http://schemas.microsoft.com/office/drawing/2014/main" id="{AEA0DDF5-3F52-35AA-8648-E7D027A12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08" y="5300842"/>
            <a:ext cx="1208576" cy="10877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187695D-DCA0-FC2B-C943-A79C2E4194AB}"/>
              </a:ext>
            </a:extLst>
          </p:cNvPr>
          <p:cNvSpPr txBox="1"/>
          <p:nvPr/>
        </p:nvSpPr>
        <p:spPr>
          <a:xfrm>
            <a:off x="249555" y="6483201"/>
            <a:ext cx="29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D686E"/>
                </a:solidFill>
                <a:latin typeface="Arial Nova Cond Light" panose="020F0502020204030204" pitchFamily="34" charset="0"/>
              </a:rPr>
              <a:t>04.07.2025 - Biogasgrillen</a:t>
            </a:r>
          </a:p>
        </p:txBody>
      </p:sp>
    </p:spTree>
    <p:extLst>
      <p:ext uri="{BB962C8B-B14F-4D97-AF65-F5344CB8AC3E}">
        <p14:creationId xmlns:p14="http://schemas.microsoft.com/office/powerpoint/2010/main" val="92216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el 4"/>
          <p:cNvSpPr>
            <a:spLocks noGrp="1"/>
          </p:cNvSpPr>
          <p:nvPr>
            <p:ph type="ctrTitle"/>
          </p:nvPr>
        </p:nvSpPr>
        <p:spPr bwMode="auto">
          <a:xfrm>
            <a:off x="180975" y="374799"/>
            <a:ext cx="7453402" cy="461665"/>
          </a:xfrm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all" dirty="0" err="1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anschlüsse</a:t>
            </a:r>
            <a:endParaRPr lang="en-US" cap="all" noProof="0" dirty="0">
              <a:solidFill>
                <a:srgbClr val="5D686E"/>
              </a:solidFill>
              <a:latin typeface="Avenir LT Std 65 Medium" pitchFamily="34" charset="0"/>
              <a:cs typeface="Arial" charset="0"/>
            </a:endParaRPr>
          </a:p>
        </p:txBody>
      </p:sp>
      <p:sp>
        <p:nvSpPr>
          <p:cNvPr id="14" name="Untertitel 3"/>
          <p:cNvSpPr>
            <a:spLocks noGrp="1"/>
          </p:cNvSpPr>
          <p:nvPr/>
        </p:nvSpPr>
        <p:spPr bwMode="auto">
          <a:xfrm>
            <a:off x="240860" y="1262063"/>
            <a:ext cx="7917488" cy="50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de-DE" i="1" dirty="0">
              <a:solidFill>
                <a:srgbClr val="898989"/>
              </a:solidFill>
              <a:latin typeface="Avenir LT Std 45 Book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FE7C90-2692-852C-70C8-29639745B709}"/>
              </a:ext>
            </a:extLst>
          </p:cNvPr>
          <p:cNvSpPr txBox="1"/>
          <p:nvPr/>
        </p:nvSpPr>
        <p:spPr>
          <a:xfrm>
            <a:off x="649332" y="2030073"/>
            <a:ext cx="87221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Both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Display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Drei Touch Tasten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Gehäuse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000" dirty="0" err="1">
                <a:solidFill>
                  <a:srgbClr val="5D686E"/>
                </a:solidFill>
                <a:latin typeface="Avenir LT Std 45 Book" pitchFamily="34" charset="0"/>
              </a:rPr>
              <a:t>Gripelemente</a:t>
            </a:r>
            <a:endParaRPr lang="de-DE" sz="2000" dirty="0">
              <a:solidFill>
                <a:srgbClr val="5D686E"/>
              </a:solidFill>
              <a:latin typeface="Avenir LT Std 45 Book" pitchFamily="34" charset="0"/>
            </a:endParaRPr>
          </a:p>
        </p:txBody>
      </p:sp>
      <p:pic>
        <p:nvPicPr>
          <p:cNvPr id="4" name="Grafik 3" descr="Ein Bild, das Gerät, Elektronisches Gerät, Elektronik, Multimedia enthält.&#10;&#10;Automatisch generierte Beschreibung">
            <a:extLst>
              <a:ext uri="{FF2B5EF4-FFF2-40B4-BE49-F238E27FC236}">
                <a16:creationId xmlns:a16="http://schemas.microsoft.com/office/drawing/2014/main" id="{D4044835-1EA1-402F-A8D6-3AFCE3A96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70" y="1669970"/>
            <a:ext cx="4228655" cy="333221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FBAF26F-0159-A5DA-B092-6D2CA3D96BBC}"/>
              </a:ext>
            </a:extLst>
          </p:cNvPr>
          <p:cNvSpPr txBox="1"/>
          <p:nvPr/>
        </p:nvSpPr>
        <p:spPr>
          <a:xfrm>
            <a:off x="249555" y="6483201"/>
            <a:ext cx="29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D686E"/>
                </a:solidFill>
                <a:latin typeface="Arial Nova Cond Light" panose="020F0502020204030204" pitchFamily="34" charset="0"/>
              </a:rPr>
              <a:t>04.07.2025 - Biogasgrillen</a:t>
            </a:r>
          </a:p>
        </p:txBody>
      </p:sp>
    </p:spTree>
    <p:extLst>
      <p:ext uri="{BB962C8B-B14F-4D97-AF65-F5344CB8AC3E}">
        <p14:creationId xmlns:p14="http://schemas.microsoft.com/office/powerpoint/2010/main" val="2989619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el 4"/>
          <p:cNvSpPr>
            <a:spLocks noGrp="1"/>
          </p:cNvSpPr>
          <p:nvPr>
            <p:ph type="ctrTitle"/>
          </p:nvPr>
        </p:nvSpPr>
        <p:spPr bwMode="auto">
          <a:xfrm>
            <a:off x="180975" y="374799"/>
            <a:ext cx="7453402" cy="461665"/>
          </a:xfrm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all" noProof="0" dirty="0" err="1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Anschlüsse</a:t>
            </a:r>
            <a:endParaRPr lang="en-US" cap="all" noProof="0" dirty="0">
              <a:solidFill>
                <a:srgbClr val="5D686E"/>
              </a:solidFill>
              <a:latin typeface="Avenir LT Std 65 Medium" pitchFamily="34" charset="0"/>
              <a:cs typeface="Arial" charset="0"/>
            </a:endParaRPr>
          </a:p>
        </p:txBody>
      </p:sp>
      <p:sp>
        <p:nvSpPr>
          <p:cNvPr id="14" name="Untertitel 3"/>
          <p:cNvSpPr>
            <a:spLocks noGrp="1"/>
          </p:cNvSpPr>
          <p:nvPr/>
        </p:nvSpPr>
        <p:spPr bwMode="auto">
          <a:xfrm>
            <a:off x="240860" y="1262063"/>
            <a:ext cx="7917488" cy="50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de-DE" i="1" dirty="0">
              <a:solidFill>
                <a:srgbClr val="898989"/>
              </a:solidFill>
              <a:latin typeface="Avenir LT Std 45 Book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FE7C90-2692-852C-70C8-29639745B709}"/>
              </a:ext>
            </a:extLst>
          </p:cNvPr>
          <p:cNvSpPr txBox="1"/>
          <p:nvPr/>
        </p:nvSpPr>
        <p:spPr>
          <a:xfrm>
            <a:off x="385205" y="4272498"/>
            <a:ext cx="5281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Both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USB-C-Anschluss (Laden)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Gaseinlass (Schnellkupplung) und Gasauslass 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USB-A-Anschluss (Datenaustausch und optionaler externer Temperatursensor)</a:t>
            </a:r>
            <a:endParaRPr lang="en-GB" sz="2000" dirty="0">
              <a:solidFill>
                <a:srgbClr val="5D686E"/>
              </a:solidFill>
              <a:latin typeface="Avenir LT Std 45 Book" pitchFamily="34" charset="0"/>
            </a:endParaRPr>
          </a:p>
        </p:txBody>
      </p:sp>
      <p:pic>
        <p:nvPicPr>
          <p:cNvPr id="5" name="Grafik 4" descr="Ein Bild, das Elektronik, Text, Gerät, Elektronisches Gerät enthält.&#10;&#10;Automatisch generierte Beschreibung">
            <a:extLst>
              <a:ext uri="{FF2B5EF4-FFF2-40B4-BE49-F238E27FC236}">
                <a16:creationId xmlns:a16="http://schemas.microsoft.com/office/drawing/2014/main" id="{C6121BA2-9E9A-8455-B160-B5DEA0F59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82" y="1330260"/>
            <a:ext cx="5420093" cy="272897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823EF98-9DC0-811E-1853-3BAC68B92366}"/>
              </a:ext>
            </a:extLst>
          </p:cNvPr>
          <p:cNvSpPr txBox="1"/>
          <p:nvPr/>
        </p:nvSpPr>
        <p:spPr>
          <a:xfrm>
            <a:off x="249555" y="6483201"/>
            <a:ext cx="29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D686E"/>
                </a:solidFill>
                <a:latin typeface="Arial Nova Cond Light" panose="020F0502020204030204" pitchFamily="34" charset="0"/>
              </a:rPr>
              <a:t>04.07.2025 - Biogasgrillen</a:t>
            </a:r>
          </a:p>
        </p:txBody>
      </p:sp>
    </p:spTree>
    <p:extLst>
      <p:ext uri="{BB962C8B-B14F-4D97-AF65-F5344CB8AC3E}">
        <p14:creationId xmlns:p14="http://schemas.microsoft.com/office/powerpoint/2010/main" val="214112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el 4"/>
          <p:cNvSpPr>
            <a:spLocks noGrp="1"/>
          </p:cNvSpPr>
          <p:nvPr>
            <p:ph type="ctrTitle"/>
          </p:nvPr>
        </p:nvSpPr>
        <p:spPr bwMode="auto">
          <a:xfrm>
            <a:off x="180975" y="374799"/>
            <a:ext cx="7453402" cy="461665"/>
          </a:xfrm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cap="all" dirty="0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Lieferumfang</a:t>
            </a:r>
          </a:p>
        </p:txBody>
      </p:sp>
      <p:sp>
        <p:nvSpPr>
          <p:cNvPr id="14" name="Untertitel 3"/>
          <p:cNvSpPr>
            <a:spLocks noGrp="1"/>
          </p:cNvSpPr>
          <p:nvPr/>
        </p:nvSpPr>
        <p:spPr bwMode="auto">
          <a:xfrm>
            <a:off x="240860" y="1262063"/>
            <a:ext cx="7917488" cy="50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de-DE" i="1" dirty="0">
              <a:solidFill>
                <a:srgbClr val="898989"/>
              </a:solidFill>
              <a:latin typeface="Avenir LT Std 45 Book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FE7C90-2692-852C-70C8-29639745B709}"/>
              </a:ext>
            </a:extLst>
          </p:cNvPr>
          <p:cNvSpPr txBox="1"/>
          <p:nvPr/>
        </p:nvSpPr>
        <p:spPr>
          <a:xfrm>
            <a:off x="180974" y="1161535"/>
            <a:ext cx="86379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Awi2GO inkl. Akkupack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Transportkoffer inkl. Service-Versandmodul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USB-Netzteil und 1,5 m Ladekabel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USB-Stick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6/4 mm Messschlauch mit Schnellkupplung und Partikelfilter mit Wasserschutzfunktion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Abluftschlauch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Ersatz-Partikelfilter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Messstellenanschluss ½“  </a:t>
            </a:r>
          </a:p>
        </p:txBody>
      </p:sp>
      <p:pic>
        <p:nvPicPr>
          <p:cNvPr id="4" name="Grafik 3" descr="Ein Bild, das Text, Elektronik, Screenshot, Kamera enthält.&#10;&#10;KI-generierte Inhalte können fehlerhaft sein.">
            <a:extLst>
              <a:ext uri="{FF2B5EF4-FFF2-40B4-BE49-F238E27FC236}">
                <a16:creationId xmlns:a16="http://schemas.microsoft.com/office/drawing/2014/main" id="{04A8FCF8-517E-9A7B-3EC4-EB6C95ED7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77" y="2785929"/>
            <a:ext cx="5780123" cy="343108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700AFBB-8DA5-6285-07FD-096105AAD5EF}"/>
              </a:ext>
            </a:extLst>
          </p:cNvPr>
          <p:cNvSpPr txBox="1"/>
          <p:nvPr/>
        </p:nvSpPr>
        <p:spPr>
          <a:xfrm>
            <a:off x="249555" y="6483201"/>
            <a:ext cx="29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D686E"/>
                </a:solidFill>
                <a:latin typeface="Arial Nova Cond Light" panose="020F0502020204030204" pitchFamily="34" charset="0"/>
              </a:rPr>
              <a:t>04.07.2025 - Biogasgrillen</a:t>
            </a:r>
          </a:p>
        </p:txBody>
      </p:sp>
    </p:spTree>
    <p:extLst>
      <p:ext uri="{BB962C8B-B14F-4D97-AF65-F5344CB8AC3E}">
        <p14:creationId xmlns:p14="http://schemas.microsoft.com/office/powerpoint/2010/main" val="10306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30E56AD-EAF5-E5A9-E072-57FE7EC1C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31" y="3602746"/>
            <a:ext cx="2451370" cy="17217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F63BB4F-7889-10CA-FF04-8E76A8962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158" y="836464"/>
            <a:ext cx="2890029" cy="2040361"/>
          </a:xfrm>
          <a:prstGeom prst="rect">
            <a:avLst/>
          </a:prstGeom>
        </p:spPr>
      </p:pic>
      <p:sp>
        <p:nvSpPr>
          <p:cNvPr id="6147" name="Titel 4"/>
          <p:cNvSpPr>
            <a:spLocks noGrp="1"/>
          </p:cNvSpPr>
          <p:nvPr>
            <p:ph type="ctrTitle"/>
          </p:nvPr>
        </p:nvSpPr>
        <p:spPr bwMode="auto">
          <a:xfrm>
            <a:off x="180975" y="374799"/>
            <a:ext cx="7453402" cy="461665"/>
          </a:xfrm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cap="all" dirty="0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Optionales</a:t>
            </a:r>
            <a:r>
              <a:rPr lang="en-US" cap="all" noProof="0" dirty="0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 </a:t>
            </a:r>
            <a:r>
              <a:rPr lang="de-DE" cap="all" dirty="0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Zubehör</a:t>
            </a:r>
          </a:p>
        </p:txBody>
      </p:sp>
      <p:sp>
        <p:nvSpPr>
          <p:cNvPr id="14" name="Untertitel 3"/>
          <p:cNvSpPr>
            <a:spLocks noGrp="1"/>
          </p:cNvSpPr>
          <p:nvPr/>
        </p:nvSpPr>
        <p:spPr bwMode="auto">
          <a:xfrm>
            <a:off x="240860" y="1262063"/>
            <a:ext cx="7917488" cy="50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de-DE" i="1" dirty="0">
              <a:solidFill>
                <a:srgbClr val="898989"/>
              </a:solidFill>
              <a:latin typeface="Avenir LT Std 45 Book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FE7C90-2692-852C-70C8-29639745B709}"/>
              </a:ext>
            </a:extLst>
          </p:cNvPr>
          <p:cNvSpPr txBox="1"/>
          <p:nvPr/>
        </p:nvSpPr>
        <p:spPr>
          <a:xfrm>
            <a:off x="180974" y="1161535"/>
            <a:ext cx="600416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Externer Temperaturfühler:	</a:t>
            </a:r>
          </a:p>
          <a:p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	Pt1000-Fühler in 50x6 mm Edelstahl-	Messhülse	</a:t>
            </a:r>
          </a:p>
          <a:p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	1,5 m Kabellänge</a:t>
            </a:r>
          </a:p>
          <a:p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	Messbereich -20 ... +90 °C</a:t>
            </a:r>
          </a:p>
          <a:p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	</a:t>
            </a:r>
            <a:r>
              <a:rPr lang="de-DE" sz="2000" dirty="0" err="1">
                <a:solidFill>
                  <a:srgbClr val="5D686E"/>
                </a:solidFill>
                <a:latin typeface="Avenir LT Std 45 Book" pitchFamily="34" charset="0"/>
              </a:rPr>
              <a:t>Umspritzter</a:t>
            </a: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 USB-A-Stecker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Kalibrierset (Kalibrierflasche mit Druckregler, Kalibrierflasche auch separat erhältlich)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Messstellenanschluss-Set, bestehend aus: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Messstellenanschluss aus Edelstahl für kundenseitigen 1/8"-Innengewindeanschluss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Messstellenadapter aus Edelstahl für kundenseitigen 1“ Innengewindeanschluss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Edelstahl-Messstellenanschluss für kundenseitigen ½"-Außengewindeanschluss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56E3A79-7E38-8594-9669-75A816016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997" y="1521544"/>
            <a:ext cx="1934702" cy="261702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63E356C-ACAE-6E3F-73A6-8060768FC70F}"/>
              </a:ext>
            </a:extLst>
          </p:cNvPr>
          <p:cNvSpPr txBox="1"/>
          <p:nvPr/>
        </p:nvSpPr>
        <p:spPr>
          <a:xfrm>
            <a:off x="249555" y="6483201"/>
            <a:ext cx="29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D686E"/>
                </a:solidFill>
                <a:latin typeface="Arial Nova Cond Light" panose="020F0502020204030204" pitchFamily="34" charset="0"/>
              </a:rPr>
              <a:t>04.07.2025 - Biogasgrillen</a:t>
            </a:r>
          </a:p>
        </p:txBody>
      </p:sp>
    </p:spTree>
    <p:extLst>
      <p:ext uri="{BB962C8B-B14F-4D97-AF65-F5344CB8AC3E}">
        <p14:creationId xmlns:p14="http://schemas.microsoft.com/office/powerpoint/2010/main" val="4234973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el 4"/>
          <p:cNvSpPr>
            <a:spLocks noGrp="1"/>
          </p:cNvSpPr>
          <p:nvPr>
            <p:ph type="ctrTitle"/>
          </p:nvPr>
        </p:nvSpPr>
        <p:spPr bwMode="auto">
          <a:xfrm>
            <a:off x="180975" y="374799"/>
            <a:ext cx="7453402" cy="461665"/>
          </a:xfrm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all" noProof="0" dirty="0" err="1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Sensoren</a:t>
            </a:r>
            <a:endParaRPr lang="en-US" cap="all" noProof="0" dirty="0">
              <a:solidFill>
                <a:srgbClr val="5D686E"/>
              </a:solidFill>
              <a:latin typeface="Avenir LT Std 65 Medium" pitchFamily="34" charset="0"/>
              <a:cs typeface="Arial" charset="0"/>
            </a:endParaRPr>
          </a:p>
        </p:txBody>
      </p:sp>
      <p:sp>
        <p:nvSpPr>
          <p:cNvPr id="14" name="Untertitel 3"/>
          <p:cNvSpPr>
            <a:spLocks noGrp="1"/>
          </p:cNvSpPr>
          <p:nvPr/>
        </p:nvSpPr>
        <p:spPr bwMode="auto">
          <a:xfrm>
            <a:off x="240860" y="1262063"/>
            <a:ext cx="7917488" cy="50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de-DE" i="1" dirty="0">
              <a:solidFill>
                <a:srgbClr val="898989"/>
              </a:solidFill>
              <a:latin typeface="Avenir LT Std 45 Book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FE7C90-2692-852C-70C8-29639745B709}"/>
              </a:ext>
            </a:extLst>
          </p:cNvPr>
          <p:cNvSpPr txBox="1"/>
          <p:nvPr/>
        </p:nvSpPr>
        <p:spPr>
          <a:xfrm>
            <a:off x="180974" y="1161535"/>
            <a:ext cx="5840264" cy="185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arenBoth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Variante S: CH₄, CO₂, O₂, H₂S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arenBoth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Variante M: CH₄, CO₂, O₂, H₂S, H₂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arenBoth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Variante L: CH₄, CO₂, O₂, H₂S, H₂, CO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EE3000E-AA17-795B-2C4A-5EB41C2A9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5" y="3220415"/>
            <a:ext cx="7942700" cy="1991584"/>
          </a:xfrm>
          <a:prstGeom prst="rect">
            <a:avLst/>
          </a:prstGeom>
          <a:noFill/>
        </p:spPr>
      </p:pic>
      <p:pic>
        <p:nvPicPr>
          <p:cNvPr id="4" name="Grafik 3" descr="Ein Bild, das Clipart, Animierter Cartoon, Smiley, Animation enthält.&#10;&#10;KI-generierte Inhalte können fehlerhaft sein.">
            <a:extLst>
              <a:ext uri="{FF2B5EF4-FFF2-40B4-BE49-F238E27FC236}">
                <a16:creationId xmlns:a16="http://schemas.microsoft.com/office/drawing/2014/main" id="{251B6D14-F54F-9954-F92F-69D205DA1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48" y="5752960"/>
            <a:ext cx="1202137" cy="108192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87B17D2-E7A0-89B4-366D-206F88F737C3}"/>
              </a:ext>
            </a:extLst>
          </p:cNvPr>
          <p:cNvSpPr txBox="1"/>
          <p:nvPr/>
        </p:nvSpPr>
        <p:spPr>
          <a:xfrm>
            <a:off x="249555" y="6483201"/>
            <a:ext cx="29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D686E"/>
                </a:solidFill>
                <a:latin typeface="Arial Nova Cond Light" panose="020F0502020204030204" pitchFamily="34" charset="0"/>
              </a:rPr>
              <a:t>04.07.2025 - Biogasgrillen</a:t>
            </a:r>
          </a:p>
        </p:txBody>
      </p:sp>
    </p:spTree>
    <p:extLst>
      <p:ext uri="{BB962C8B-B14F-4D97-AF65-F5344CB8AC3E}">
        <p14:creationId xmlns:p14="http://schemas.microsoft.com/office/powerpoint/2010/main" val="311487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el 4"/>
          <p:cNvSpPr>
            <a:spLocks noGrp="1"/>
          </p:cNvSpPr>
          <p:nvPr>
            <p:ph type="ctrTitle"/>
          </p:nvPr>
        </p:nvSpPr>
        <p:spPr bwMode="auto">
          <a:xfrm>
            <a:off x="180975" y="374799"/>
            <a:ext cx="7453402" cy="461665"/>
          </a:xfrm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cap="all" dirty="0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Kalibrierung und Service</a:t>
            </a:r>
          </a:p>
        </p:txBody>
      </p:sp>
      <p:sp>
        <p:nvSpPr>
          <p:cNvPr id="14" name="Untertitel 3"/>
          <p:cNvSpPr>
            <a:spLocks noGrp="1"/>
          </p:cNvSpPr>
          <p:nvPr/>
        </p:nvSpPr>
        <p:spPr bwMode="auto">
          <a:xfrm>
            <a:off x="240860" y="1262063"/>
            <a:ext cx="7917488" cy="50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de-DE" i="1" dirty="0">
              <a:solidFill>
                <a:srgbClr val="898989"/>
              </a:solidFill>
              <a:latin typeface="Avenir LT Std 45 Book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FE7C90-2692-852C-70C8-29639745B709}"/>
              </a:ext>
            </a:extLst>
          </p:cNvPr>
          <p:cNvSpPr txBox="1"/>
          <p:nvPr/>
        </p:nvSpPr>
        <p:spPr>
          <a:xfrm>
            <a:off x="240860" y="1560027"/>
            <a:ext cx="8383906" cy="4205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Kalibrierung durch Kunde, Servicepartner oder Awite möglich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mindestens einmal pro Jahr notwendig, bei höheren Genauigkeitsanforderungen auch häufiger möglich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Kalibrierset bei </a:t>
            </a:r>
            <a:r>
              <a:rPr lang="de-DE" sz="2000" dirty="0" err="1">
                <a:solidFill>
                  <a:srgbClr val="5D686E"/>
                </a:solidFill>
                <a:latin typeface="Avenir LT Std 45 Book" pitchFamily="34" charset="0"/>
              </a:rPr>
              <a:t>Awite</a:t>
            </a: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 erhältlich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Nur ein Gas für alle möglichen Sensorkonfigurationen erforderlich (Außer bei Kohlenstoffmonoxid)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Jährlicher Service umfasst Überprüfung der allgemeinen Funktion, des Akkupacks, des Displays und der Bedienelemente, der </a:t>
            </a:r>
            <a:r>
              <a:rPr lang="de-DE" sz="2000" dirty="0" err="1">
                <a:solidFill>
                  <a:srgbClr val="5D686E"/>
                </a:solidFill>
                <a:latin typeface="Avenir LT Std 45 Book" pitchFamily="34" charset="0"/>
              </a:rPr>
              <a:t>Gaspumpe</a:t>
            </a: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, des eingebauten Filters und der Funktion der Sensoren</a:t>
            </a:r>
            <a:endParaRPr lang="en-GB" sz="2000" dirty="0">
              <a:solidFill>
                <a:srgbClr val="5D686E"/>
              </a:solidFill>
              <a:latin typeface="Avenir LT Std 45 Book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7ADBDD8-E4E1-6C97-E7FC-2EE7FD07BF2B}"/>
              </a:ext>
            </a:extLst>
          </p:cNvPr>
          <p:cNvSpPr txBox="1"/>
          <p:nvPr/>
        </p:nvSpPr>
        <p:spPr>
          <a:xfrm>
            <a:off x="249555" y="6483201"/>
            <a:ext cx="29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D686E"/>
                </a:solidFill>
                <a:latin typeface="Arial Nova Cond Light" panose="020F0502020204030204" pitchFamily="34" charset="0"/>
              </a:rPr>
              <a:t>04.07.2025 - Biogasgrillen</a:t>
            </a:r>
          </a:p>
        </p:txBody>
      </p:sp>
    </p:spTree>
    <p:extLst>
      <p:ext uri="{BB962C8B-B14F-4D97-AF65-F5344CB8AC3E}">
        <p14:creationId xmlns:p14="http://schemas.microsoft.com/office/powerpoint/2010/main" val="2993450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12700" y="5778500"/>
            <a:ext cx="3995738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131888" y="12700"/>
            <a:ext cx="80200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12700" y="333375"/>
            <a:ext cx="3995738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264984" y="4296257"/>
            <a:ext cx="570547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  <a:latin typeface="Avenir LT Std 45 Book" pitchFamily="34" charset="0"/>
            </a:endParaRPr>
          </a:p>
          <a:p>
            <a:pPr>
              <a:defRPr/>
            </a:pP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  <a:latin typeface="Avenir LT Std 45 Book" pitchFamily="34" charset="0"/>
            </a:endParaRPr>
          </a:p>
          <a:p>
            <a:pPr>
              <a:defRPr/>
            </a:pPr>
            <a:r>
              <a:rPr lang="de-DE" sz="2800" dirty="0">
                <a:solidFill>
                  <a:srgbClr val="F7A600"/>
                </a:solidFill>
                <a:latin typeface="Avenir LT Std 65 Medium" pitchFamily="34" charset="0"/>
              </a:rPr>
              <a:t>VIELEN DANK!</a:t>
            </a:r>
          </a:p>
          <a:p>
            <a:pPr>
              <a:defRPr/>
            </a:pP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  <a:latin typeface="Avenir LT Std 45 Book" pitchFamily="34" charset="0"/>
            </a:endParaRPr>
          </a:p>
          <a:p>
            <a:pPr>
              <a:defRPr/>
            </a:pP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Avenir LT Std 45 Book" pitchFamily="34" charset="0"/>
            </a:endParaRPr>
          </a:p>
        </p:txBody>
      </p:sp>
      <p:pic>
        <p:nvPicPr>
          <p:cNvPr id="131079" name="Grafik 11" descr="AW_Monster-vh_Anlagen.png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887" y="6375237"/>
            <a:ext cx="2551113" cy="4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C5CFEC1-9D41-C7AA-4B05-5CEBC925E3B5}"/>
              </a:ext>
            </a:extLst>
          </p:cNvPr>
          <p:cNvSpPr/>
          <p:nvPr/>
        </p:nvSpPr>
        <p:spPr>
          <a:xfrm>
            <a:off x="3140254" y="-28943"/>
            <a:ext cx="3430101" cy="6899643"/>
          </a:xfrm>
          <a:prstGeom prst="rect">
            <a:avLst/>
          </a:prstGeom>
          <a:solidFill>
            <a:srgbClr val="E49311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rtlCol="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de-DE" sz="2000" dirty="0">
              <a:solidFill>
                <a:schemeClr val="bg1">
                  <a:lumMod val="75000"/>
                </a:schemeClr>
              </a:solidFill>
              <a:latin typeface="Avenir LT Std 45 Book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4F368E-41DB-874B-9F68-52E15F1D047F}"/>
              </a:ext>
            </a:extLst>
          </p:cNvPr>
          <p:cNvSpPr txBox="1"/>
          <p:nvPr/>
        </p:nvSpPr>
        <p:spPr>
          <a:xfrm>
            <a:off x="3357255" y="2857023"/>
            <a:ext cx="3213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chemeClr val="bg1"/>
                </a:solidFill>
                <a:latin typeface="Avenir LT Std 45 Book" pitchFamily="34" charset="0"/>
              </a:rPr>
              <a:t>AWITE BIOENERGIE GMBH</a:t>
            </a:r>
            <a:br>
              <a:rPr lang="de-DE" sz="1800" cap="all" dirty="0">
                <a:solidFill>
                  <a:schemeClr val="bg1"/>
                </a:solidFill>
                <a:latin typeface="Avenir LT Std 45 Book" pitchFamily="34" charset="0"/>
                <a:cs typeface="Arial" pitchFamily="34" charset="0"/>
              </a:rPr>
            </a:br>
            <a:r>
              <a:rPr lang="de-DE" sz="1800" cap="all" dirty="0">
                <a:solidFill>
                  <a:schemeClr val="bg1"/>
                </a:solidFill>
                <a:latin typeface="Avenir LT Std 45 Book" pitchFamily="34" charset="0"/>
                <a:cs typeface="Arial" pitchFamily="34" charset="0"/>
              </a:rPr>
              <a:t>INFO@awite.de www.awite.de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cap="all" dirty="0">
                <a:solidFill>
                  <a:schemeClr val="bg1"/>
                </a:solidFill>
                <a:latin typeface="Avenir LT Std 45 Book" pitchFamily="34" charset="0"/>
                <a:cs typeface="Arial" pitchFamily="34" charset="0"/>
              </a:rPr>
              <a:t>Tel. +49 (0)8761 / 72162-0</a:t>
            </a:r>
          </a:p>
          <a:p>
            <a:endParaRPr lang="de-DE" dirty="0"/>
          </a:p>
        </p:txBody>
      </p:sp>
      <p:pic>
        <p:nvPicPr>
          <p:cNvPr id="4" name="Picture 2" descr="Z:\awite\data\office\vorlagen\marketing_v\awite-logo\3c_aiwte-logo-2019.jpg">
            <a:extLst>
              <a:ext uri="{FF2B5EF4-FFF2-40B4-BE49-F238E27FC236}">
                <a16:creationId xmlns:a16="http://schemas.microsoft.com/office/drawing/2014/main" id="{6063C18D-919F-008E-6B28-11D89255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73" y="2358380"/>
            <a:ext cx="2983481" cy="2184400"/>
          </a:xfrm>
          <a:prstGeom prst="rect">
            <a:avLst/>
          </a:prstGeom>
          <a:noFill/>
        </p:spPr>
      </p:pic>
      <p:pic>
        <p:nvPicPr>
          <p:cNvPr id="5" name="Grafik 4" descr="Ein Bild, das Clipart, Animierter Cartoon, Smiley, Animation enthält.&#10;&#10;KI-generierte Inhalte können fehlerhaft sein.">
            <a:extLst>
              <a:ext uri="{FF2B5EF4-FFF2-40B4-BE49-F238E27FC236}">
                <a16:creationId xmlns:a16="http://schemas.microsoft.com/office/drawing/2014/main" id="{0C92D759-8DA9-0F31-BAA9-38D3A41BCA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83" y="4699189"/>
            <a:ext cx="2358159" cy="212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3433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el 4"/>
          <p:cNvSpPr>
            <a:spLocks noGrp="1"/>
          </p:cNvSpPr>
          <p:nvPr>
            <p:ph type="ctrTitle"/>
          </p:nvPr>
        </p:nvSpPr>
        <p:spPr bwMode="auto">
          <a:xfrm>
            <a:off x="180975" y="374799"/>
            <a:ext cx="7453402" cy="461665"/>
          </a:xfrm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all" noProof="0" dirty="0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Agenda</a:t>
            </a:r>
          </a:p>
        </p:txBody>
      </p:sp>
      <p:sp>
        <p:nvSpPr>
          <p:cNvPr id="14" name="Untertitel 3"/>
          <p:cNvSpPr>
            <a:spLocks noGrp="1"/>
          </p:cNvSpPr>
          <p:nvPr/>
        </p:nvSpPr>
        <p:spPr bwMode="auto">
          <a:xfrm>
            <a:off x="240860" y="1262063"/>
            <a:ext cx="7917488" cy="50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de-DE" i="1" dirty="0">
              <a:solidFill>
                <a:srgbClr val="898989"/>
              </a:solidFill>
              <a:latin typeface="Avenir LT Std 45 Book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FE7C90-2692-852C-70C8-29639745B709}"/>
              </a:ext>
            </a:extLst>
          </p:cNvPr>
          <p:cNvSpPr txBox="1"/>
          <p:nvPr/>
        </p:nvSpPr>
        <p:spPr>
          <a:xfrm>
            <a:off x="180974" y="1161535"/>
            <a:ext cx="4460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D686E"/>
              </a:solidFill>
              <a:latin typeface="Avenir LT Std 45 Book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D686E"/>
              </a:solidFill>
              <a:latin typeface="Avenir LT Std 45 Book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57E363-6177-95E0-125B-CD05900FC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826" y="2239169"/>
            <a:ext cx="3469707" cy="1828629"/>
          </a:xfrm>
          <a:prstGeom prst="rect">
            <a:avLst/>
          </a:prstGeom>
        </p:spPr>
      </p:pic>
      <p:sp>
        <p:nvSpPr>
          <p:cNvPr id="6" name="Textfeld 5">
            <a:hlinkClick r:id="rId4" action="ppaction://hlinksldjump"/>
            <a:extLst>
              <a:ext uri="{FF2B5EF4-FFF2-40B4-BE49-F238E27FC236}">
                <a16:creationId xmlns:a16="http://schemas.microsoft.com/office/drawing/2014/main" id="{8DF5BBB4-056E-586C-88CA-E79CE5C58CC7}"/>
              </a:ext>
            </a:extLst>
          </p:cNvPr>
          <p:cNvSpPr txBox="1"/>
          <p:nvPr/>
        </p:nvSpPr>
        <p:spPr>
          <a:xfrm>
            <a:off x="240860" y="2364513"/>
            <a:ext cx="4845259" cy="392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F7A600"/>
              </a:buClr>
              <a:buFont typeface="+mj-lt"/>
              <a:buAutoNum type="arabicPeriod"/>
              <a:defRPr/>
            </a:pPr>
            <a:r>
              <a:rPr lang="de-DE" sz="1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itchFamily="34" charset="0"/>
                <a:cs typeface="Arial" pitchFamily="34" charset="0"/>
              </a:rPr>
              <a:t>Einleitung – </a:t>
            </a:r>
            <a:r>
              <a:rPr lang="de-DE" sz="16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itchFamily="34" charset="0"/>
                <a:cs typeface="Arial" pitchFamily="34" charset="0"/>
              </a:rPr>
              <a:t>awite</a:t>
            </a:r>
            <a:endParaRPr lang="de-DE" sz="1600" cap="all" dirty="0">
              <a:solidFill>
                <a:schemeClr val="tx1">
                  <a:lumMod val="65000"/>
                  <a:lumOff val="35000"/>
                </a:schemeClr>
              </a:solidFill>
              <a:latin typeface="Avenir LT Std 45 Book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F7A600"/>
              </a:buClr>
              <a:buFont typeface="+mj-lt"/>
              <a:buAutoNum type="arabicPeriod"/>
              <a:defRPr/>
            </a:pPr>
            <a:r>
              <a:rPr lang="de-DE" sz="1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itchFamily="34" charset="0"/>
                <a:cs typeface="Arial" pitchFamily="34" charset="0"/>
              </a:rPr>
              <a:t>Produkte</a:t>
            </a:r>
          </a:p>
          <a:p>
            <a:pPr marL="342900" indent="-342900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F7A600"/>
              </a:buClr>
              <a:buFont typeface="+mj-lt"/>
              <a:buAutoNum type="arabicPeriod"/>
              <a:defRPr/>
            </a:pPr>
            <a:r>
              <a:rPr lang="de-DE" sz="1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itchFamily="34" charset="0"/>
                <a:cs typeface="Arial" pitchFamily="34" charset="0"/>
              </a:rPr>
              <a:t>Mobile Gasanalyse</a:t>
            </a:r>
          </a:p>
          <a:p>
            <a:pPr marL="265113" indent="-26511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7A600"/>
              </a:buClr>
              <a:defRPr/>
            </a:pPr>
            <a:endParaRPr lang="de-DE" cap="all" dirty="0">
              <a:solidFill>
                <a:srgbClr val="5D686E"/>
              </a:solidFill>
              <a:latin typeface="Avenir LT Std 45 Book" pitchFamily="34" charset="0"/>
              <a:cs typeface="Arial" pitchFamily="34" charset="0"/>
            </a:endParaRPr>
          </a:p>
          <a:p>
            <a:pPr marL="265113" indent="-26511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7A600"/>
              </a:buClr>
              <a:defRPr/>
            </a:pPr>
            <a:endParaRPr lang="de-DE" cap="all" dirty="0">
              <a:solidFill>
                <a:srgbClr val="5D686E"/>
              </a:solidFill>
              <a:latin typeface="Avenir LT Std 45 Book" pitchFamily="34" charset="0"/>
              <a:cs typeface="Arial" pitchFamily="34" charset="0"/>
            </a:endParaRPr>
          </a:p>
          <a:p>
            <a:pPr marL="265113" indent="-26511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7A600"/>
              </a:buClr>
              <a:defRPr/>
            </a:pPr>
            <a:endParaRPr lang="de-DE" cap="all" dirty="0">
              <a:solidFill>
                <a:srgbClr val="5D686E"/>
              </a:solidFill>
              <a:latin typeface="Avenir LT Std 45 Book" pitchFamily="34" charset="0"/>
              <a:cs typeface="Arial" pitchFamily="34" charset="0"/>
            </a:endParaRPr>
          </a:p>
          <a:p>
            <a:pPr marL="265113" indent="-26511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7A600"/>
              </a:buClr>
              <a:defRPr/>
            </a:pPr>
            <a:endParaRPr lang="de-DE" cap="all" dirty="0">
              <a:solidFill>
                <a:srgbClr val="5D686E"/>
              </a:solidFill>
              <a:latin typeface="Avenir LT Std 45 Book" pitchFamily="34" charset="0"/>
              <a:cs typeface="Arial" pitchFamily="34" charset="0"/>
            </a:endParaRPr>
          </a:p>
          <a:p>
            <a:pPr marL="265113" indent="-265113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de-DE" cap="all" dirty="0">
              <a:solidFill>
                <a:srgbClr val="5D686E"/>
              </a:solidFill>
              <a:latin typeface="Avenir LT Std 45 Book" pitchFamily="34" charset="0"/>
              <a:cs typeface="Arial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8CA814B-EBCA-6969-32E0-D70E5E4F0E82}"/>
              </a:ext>
            </a:extLst>
          </p:cNvPr>
          <p:cNvSpPr/>
          <p:nvPr/>
        </p:nvSpPr>
        <p:spPr>
          <a:xfrm>
            <a:off x="5072360" y="2239169"/>
            <a:ext cx="217487" cy="1828629"/>
          </a:xfrm>
          <a:prstGeom prst="rect">
            <a:avLst/>
          </a:prstGeom>
          <a:solidFill>
            <a:srgbClr val="F7A824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rtlCol="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de-DE" sz="2000" dirty="0">
              <a:solidFill>
                <a:schemeClr val="bg1">
                  <a:lumMod val="75000"/>
                </a:schemeClr>
              </a:solidFill>
              <a:latin typeface="Avenir LT Std 45 Book" pitchFamily="34" charset="0"/>
            </a:endParaRPr>
          </a:p>
        </p:txBody>
      </p:sp>
      <p:pic>
        <p:nvPicPr>
          <p:cNvPr id="8" name="Grafik 7" descr="Ein Bild, das Clipart, Animierter Cartoon, Smiley, Animation enthält.&#10;&#10;KI-generierte Inhalte können fehlerhaft sein.">
            <a:extLst>
              <a:ext uri="{FF2B5EF4-FFF2-40B4-BE49-F238E27FC236}">
                <a16:creationId xmlns:a16="http://schemas.microsoft.com/office/drawing/2014/main" id="{229E138A-1697-B80B-D72E-239E0D8896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97" y="5044904"/>
            <a:ext cx="2054344" cy="184891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FD815C-F053-908B-1E74-A73D149CD43A}"/>
              </a:ext>
            </a:extLst>
          </p:cNvPr>
          <p:cNvSpPr txBox="1"/>
          <p:nvPr/>
        </p:nvSpPr>
        <p:spPr>
          <a:xfrm>
            <a:off x="249555" y="6483201"/>
            <a:ext cx="29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D686E"/>
                </a:solidFill>
                <a:latin typeface="Arial Nova Cond Light" panose="020F0502020204030204" pitchFamily="34" charset="0"/>
              </a:rPr>
              <a:t>04.07.2025 - Biogasgrillen</a:t>
            </a:r>
          </a:p>
        </p:txBody>
      </p:sp>
    </p:spTree>
    <p:extLst>
      <p:ext uri="{BB962C8B-B14F-4D97-AF65-F5344CB8AC3E}">
        <p14:creationId xmlns:p14="http://schemas.microsoft.com/office/powerpoint/2010/main" val="321073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>
            <a:extLst>
              <a:ext uri="{FF2B5EF4-FFF2-40B4-BE49-F238E27FC236}">
                <a16:creationId xmlns:a16="http://schemas.microsoft.com/office/drawing/2014/main" id="{859F6313-D2FB-5DA9-76B8-44660652E63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80975" y="374799"/>
            <a:ext cx="7402080" cy="461665"/>
          </a:xfrm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cap="all" dirty="0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Einleitung</a:t>
            </a:r>
          </a:p>
        </p:txBody>
      </p:sp>
      <p:sp>
        <p:nvSpPr>
          <p:cNvPr id="9" name="Freihandform 10">
            <a:extLst>
              <a:ext uri="{FF2B5EF4-FFF2-40B4-BE49-F238E27FC236}">
                <a16:creationId xmlns:a16="http://schemas.microsoft.com/office/drawing/2014/main" id="{F21CE727-6D8E-8665-BCED-AAD93170CBF5}"/>
              </a:ext>
            </a:extLst>
          </p:cNvPr>
          <p:cNvSpPr/>
          <p:nvPr/>
        </p:nvSpPr>
        <p:spPr>
          <a:xfrm>
            <a:off x="4566171" y="1157388"/>
            <a:ext cx="3953707" cy="3014711"/>
          </a:xfrm>
          <a:custGeom>
            <a:avLst/>
            <a:gdLst>
              <a:gd name="connsiteX0" fmla="*/ 0 w 2507456"/>
              <a:gd name="connsiteY0" fmla="*/ 0 h 432000"/>
              <a:gd name="connsiteX1" fmla="*/ 2507456 w 2507456"/>
              <a:gd name="connsiteY1" fmla="*/ 0 h 432000"/>
              <a:gd name="connsiteX2" fmla="*/ 2507456 w 2507456"/>
              <a:gd name="connsiteY2" fmla="*/ 432000 h 432000"/>
              <a:gd name="connsiteX3" fmla="*/ 0 w 2507456"/>
              <a:gd name="connsiteY3" fmla="*/ 432000 h 432000"/>
              <a:gd name="connsiteX4" fmla="*/ 0 w 2507456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432000">
                <a:moveTo>
                  <a:pt x="0" y="0"/>
                </a:moveTo>
                <a:lnTo>
                  <a:pt x="2507456" y="0"/>
                </a:lnTo>
                <a:lnTo>
                  <a:pt x="2507456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anchor="t"/>
          <a:lstStyle/>
          <a:p>
            <a:pPr defTabSz="666750" fontAlgn="auto">
              <a:lnSpc>
                <a:spcPct val="15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400" b="1" dirty="0">
                <a:solidFill>
                  <a:srgbClr val="F7A600"/>
                </a:solidFill>
                <a:latin typeface="Avenir LT Std 45 Book" pitchFamily="34" charset="0"/>
              </a:rPr>
              <a:t>Das sind wir…</a:t>
            </a:r>
            <a:r>
              <a:rPr lang="de-DE" sz="1400" b="1" dirty="0">
                <a:solidFill>
                  <a:srgbClr val="D0730D"/>
                </a:solidFill>
                <a:latin typeface="Avenir LT Std 45 Book" pitchFamily="34" charset="0"/>
              </a:rPr>
              <a:t> </a:t>
            </a:r>
          </a:p>
          <a:p>
            <a:pPr marL="180975" indent="-180975" defTabSz="666750" fontAlgn="auto">
              <a:lnSpc>
                <a:spcPct val="150000"/>
              </a:lnSpc>
              <a:spcBef>
                <a:spcPts val="0"/>
              </a:spcBef>
              <a:spcAft>
                <a:spcPct val="35000"/>
              </a:spcAft>
              <a:buClr>
                <a:srgbClr val="777777"/>
              </a:buClr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5D686E"/>
                </a:solidFill>
                <a:latin typeface="Avenir LT Std 45 Book" pitchFamily="34" charset="0"/>
              </a:rPr>
              <a:t>Mittelständisches, bayerisches Technologie-Unternehmen</a:t>
            </a:r>
          </a:p>
          <a:p>
            <a:pPr marL="180975" indent="-180975" defTabSz="666750" fontAlgn="auto">
              <a:lnSpc>
                <a:spcPct val="150000"/>
              </a:lnSpc>
              <a:spcBef>
                <a:spcPts val="0"/>
              </a:spcBef>
              <a:spcAft>
                <a:spcPct val="35000"/>
              </a:spcAft>
              <a:buClr>
                <a:srgbClr val="777777"/>
              </a:buClr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5D686E"/>
                </a:solidFill>
                <a:latin typeface="Avenir LT Std 45 Book" pitchFamily="34" charset="0"/>
              </a:rPr>
              <a:t>Mit eigener Entwicklung &amp; Produktion </a:t>
            </a:r>
          </a:p>
          <a:p>
            <a:pPr defTabSz="666750" fontAlgn="auto">
              <a:lnSpc>
                <a:spcPct val="150000"/>
              </a:lnSpc>
              <a:spcBef>
                <a:spcPts val="0"/>
              </a:spcBef>
              <a:spcAft>
                <a:spcPct val="35000"/>
              </a:spcAft>
              <a:buClr>
                <a:srgbClr val="777777"/>
              </a:buClr>
              <a:defRPr/>
            </a:pPr>
            <a:br>
              <a:rPr lang="de-DE" sz="1400" b="1" dirty="0">
                <a:solidFill>
                  <a:srgbClr val="0075BF"/>
                </a:solidFill>
                <a:latin typeface="Avenir LT Std 45 Book" pitchFamily="34" charset="0"/>
                <a:sym typeface="Wingdings" panose="05000000000000000000" pitchFamily="2" charset="2"/>
              </a:rPr>
            </a:br>
            <a:br>
              <a:rPr lang="de-DE" sz="1100" b="1" dirty="0">
                <a:solidFill>
                  <a:srgbClr val="5D686E"/>
                </a:solidFill>
                <a:latin typeface="Avenir LT Std 45 Book" pitchFamily="34" charset="0"/>
              </a:rPr>
            </a:br>
            <a:br>
              <a:rPr lang="de-DE" sz="1100" b="1" dirty="0">
                <a:solidFill>
                  <a:srgbClr val="5D686E"/>
                </a:solidFill>
                <a:latin typeface="Avenir LT Std 45 Book" pitchFamily="34" charset="0"/>
              </a:rPr>
            </a:br>
            <a:endParaRPr lang="de-DE" sz="1100" b="1" dirty="0">
              <a:solidFill>
                <a:srgbClr val="5D686E"/>
              </a:solidFill>
              <a:latin typeface="Avenir LT Std 45 Book" pitchFamily="34" charset="0"/>
            </a:endParaRPr>
          </a:p>
          <a:p>
            <a:pPr defTabSz="666750" fontAlgn="auto">
              <a:lnSpc>
                <a:spcPct val="15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de-DE" sz="1100" b="1" dirty="0">
              <a:solidFill>
                <a:srgbClr val="5D686E"/>
              </a:solidFill>
              <a:latin typeface="Avenir LT Std 45 Book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ED522E-14FE-C261-393D-2221CCF408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517" b="2208"/>
          <a:stretch/>
        </p:blipFill>
        <p:spPr>
          <a:xfrm>
            <a:off x="563566" y="1138256"/>
            <a:ext cx="3387029" cy="4562071"/>
          </a:xfrm>
          <a:prstGeom prst="rect">
            <a:avLst/>
          </a:prstGeom>
          <a:effectLst>
            <a:softEdge rad="0"/>
          </a:effectLst>
        </p:spPr>
      </p:pic>
      <p:sp>
        <p:nvSpPr>
          <p:cNvPr id="11" name="Freihandform 10">
            <a:extLst>
              <a:ext uri="{FF2B5EF4-FFF2-40B4-BE49-F238E27FC236}">
                <a16:creationId xmlns:a16="http://schemas.microsoft.com/office/drawing/2014/main" id="{C85EBE9F-16E5-0181-F60A-7FC6E9287598}"/>
              </a:ext>
            </a:extLst>
          </p:cNvPr>
          <p:cNvSpPr/>
          <p:nvPr/>
        </p:nvSpPr>
        <p:spPr>
          <a:xfrm>
            <a:off x="4512776" y="2886217"/>
            <a:ext cx="3857000" cy="2330301"/>
          </a:xfrm>
          <a:custGeom>
            <a:avLst/>
            <a:gdLst>
              <a:gd name="connsiteX0" fmla="*/ 0 w 2507456"/>
              <a:gd name="connsiteY0" fmla="*/ 0 h 432000"/>
              <a:gd name="connsiteX1" fmla="*/ 2507456 w 2507456"/>
              <a:gd name="connsiteY1" fmla="*/ 0 h 432000"/>
              <a:gd name="connsiteX2" fmla="*/ 2507456 w 2507456"/>
              <a:gd name="connsiteY2" fmla="*/ 432000 h 432000"/>
              <a:gd name="connsiteX3" fmla="*/ 0 w 2507456"/>
              <a:gd name="connsiteY3" fmla="*/ 432000 h 432000"/>
              <a:gd name="connsiteX4" fmla="*/ 0 w 2507456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432000">
                <a:moveTo>
                  <a:pt x="0" y="0"/>
                </a:moveTo>
                <a:lnTo>
                  <a:pt x="2507456" y="0"/>
                </a:lnTo>
                <a:lnTo>
                  <a:pt x="2507456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anchor="t"/>
          <a:lstStyle/>
          <a:p>
            <a:pPr defTabSz="666750" fontAlgn="auto">
              <a:lnSpc>
                <a:spcPct val="15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400" b="1" dirty="0">
                <a:solidFill>
                  <a:srgbClr val="F7A600"/>
                </a:solidFill>
                <a:latin typeface="Avenir LT Std 45 Book" pitchFamily="34" charset="0"/>
              </a:rPr>
              <a:t>…und das können wir! </a:t>
            </a:r>
          </a:p>
          <a:p>
            <a:pPr marL="171450" indent="-171450" defTabSz="666750" fontAlgn="auto">
              <a:lnSpc>
                <a:spcPct val="15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5D686E"/>
                </a:solidFill>
                <a:latin typeface="Avenir LT Std 45 Book" pitchFamily="34" charset="0"/>
              </a:rPr>
              <a:t>Kundenspezifische Gasanalysesysteme in höchster Qualität für die erneuerbaren Anwendungsbereiche Biogas, Biogasaufbereitung, Power-</a:t>
            </a:r>
            <a:r>
              <a:rPr lang="de-DE" sz="1200" dirty="0" err="1">
                <a:solidFill>
                  <a:srgbClr val="5D686E"/>
                </a:solidFill>
                <a:latin typeface="Avenir LT Std 45 Book" pitchFamily="34" charset="0"/>
              </a:rPr>
              <a:t>To</a:t>
            </a:r>
            <a:r>
              <a:rPr lang="de-DE" sz="1200" dirty="0">
                <a:solidFill>
                  <a:srgbClr val="5D686E"/>
                </a:solidFill>
                <a:latin typeface="Avenir LT Std 45 Book" pitchFamily="34" charset="0"/>
              </a:rPr>
              <a:t>-Gas, Klärgas</a:t>
            </a:r>
            <a:br>
              <a:rPr lang="de-DE" sz="1200" dirty="0">
                <a:solidFill>
                  <a:srgbClr val="5D686E"/>
                </a:solidFill>
                <a:latin typeface="Avenir LT Std 45 Book" pitchFamily="34" charset="0"/>
              </a:rPr>
            </a:br>
            <a:r>
              <a:rPr lang="de-DE" sz="1200" dirty="0">
                <a:solidFill>
                  <a:srgbClr val="5D686E"/>
                </a:solidFill>
                <a:latin typeface="Avenir LT Std 45 Book" pitchFamily="34" charset="0"/>
              </a:rPr>
              <a:t>Trockenfermentation, Deponiegas, </a:t>
            </a:r>
            <a:r>
              <a:rPr lang="de-DE" sz="1200" dirty="0" err="1">
                <a:solidFill>
                  <a:srgbClr val="5D686E"/>
                </a:solidFill>
                <a:latin typeface="Avenir LT Std 45 Book" pitchFamily="34" charset="0"/>
              </a:rPr>
              <a:t>Syngas</a:t>
            </a:r>
            <a:r>
              <a:rPr lang="de-DE" sz="1200" dirty="0">
                <a:solidFill>
                  <a:srgbClr val="5D686E"/>
                </a:solidFill>
                <a:latin typeface="Avenir LT Std 45 Book" pitchFamily="34" charset="0"/>
              </a:rPr>
              <a:t>, Laboranlagen…</a:t>
            </a:r>
          </a:p>
          <a:p>
            <a:pPr marL="171450" indent="-171450" defTabSz="666750" fontAlgn="auto">
              <a:lnSpc>
                <a:spcPct val="15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5D686E"/>
                </a:solidFill>
                <a:latin typeface="Avenir LT Std 45 Book" pitchFamily="34" charset="0"/>
              </a:rPr>
              <a:t>Langjährige Partnerschaften und Rundumbetreuung</a:t>
            </a:r>
          </a:p>
          <a:p>
            <a:pPr marL="171450" indent="-171450" defTabSz="666750" fontAlgn="auto">
              <a:lnSpc>
                <a:spcPct val="15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endParaRPr lang="de-DE" sz="1100" b="1" dirty="0">
              <a:solidFill>
                <a:srgbClr val="5D686E"/>
              </a:solidFill>
              <a:latin typeface="Avenir LT Std 45 Book" pitchFamily="34" charset="0"/>
            </a:endParaRPr>
          </a:p>
          <a:p>
            <a:pPr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de-DE" sz="1400" dirty="0">
              <a:solidFill>
                <a:srgbClr val="5D686E"/>
              </a:solidFill>
              <a:latin typeface="Avenir LT Std 45 Book" pitchFamily="34" charset="0"/>
            </a:endParaRPr>
          </a:p>
          <a:p>
            <a:pPr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br>
              <a:rPr lang="de-DE" sz="1400" dirty="0">
                <a:solidFill>
                  <a:srgbClr val="5D686E"/>
                </a:solidFill>
                <a:latin typeface="Avenir LT Std 45 Book" pitchFamily="34" charset="0"/>
              </a:rPr>
            </a:br>
            <a:endParaRPr lang="de-DE" sz="1600" dirty="0">
              <a:solidFill>
                <a:srgbClr val="5D686E"/>
              </a:solidFill>
              <a:latin typeface="Avenir LT Std 45 Book" pitchFamily="34" charset="0"/>
            </a:endParaRPr>
          </a:p>
          <a:p>
            <a:pPr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de-DE" dirty="0">
              <a:latin typeface="Avenir LT Std 65 Medium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873D040-FC92-DDD2-8045-989F89FAA49C}"/>
              </a:ext>
            </a:extLst>
          </p:cNvPr>
          <p:cNvSpPr/>
          <p:nvPr/>
        </p:nvSpPr>
        <p:spPr>
          <a:xfrm>
            <a:off x="249555" y="1138258"/>
            <a:ext cx="216000" cy="4562069"/>
          </a:xfrm>
          <a:prstGeom prst="rect">
            <a:avLst/>
          </a:prstGeom>
          <a:solidFill>
            <a:srgbClr val="F7A600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rtlCol="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de-DE" sz="2000" dirty="0">
              <a:solidFill>
                <a:schemeClr val="bg1">
                  <a:lumMod val="75000"/>
                </a:schemeClr>
              </a:solidFill>
              <a:latin typeface="Avenir LT Std 45 Book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1E878CC-67B3-F0DE-C85D-4EA76F6343AD}"/>
              </a:ext>
            </a:extLst>
          </p:cNvPr>
          <p:cNvSpPr/>
          <p:nvPr/>
        </p:nvSpPr>
        <p:spPr>
          <a:xfrm>
            <a:off x="4350171" y="2945342"/>
            <a:ext cx="216000" cy="288000"/>
          </a:xfrm>
          <a:prstGeom prst="rect">
            <a:avLst/>
          </a:prstGeom>
          <a:solidFill>
            <a:srgbClr val="F7A600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rtlCol="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6F9FB91-B61D-70EF-FF01-D1E46C892F08}"/>
              </a:ext>
            </a:extLst>
          </p:cNvPr>
          <p:cNvSpPr/>
          <p:nvPr/>
        </p:nvSpPr>
        <p:spPr>
          <a:xfrm>
            <a:off x="4350171" y="1267621"/>
            <a:ext cx="216000" cy="288000"/>
          </a:xfrm>
          <a:prstGeom prst="rect">
            <a:avLst/>
          </a:prstGeom>
          <a:solidFill>
            <a:srgbClr val="F7A600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rtlCol="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DD0D8AA-301F-6353-7697-C8FFF040DCFA}"/>
              </a:ext>
            </a:extLst>
          </p:cNvPr>
          <p:cNvSpPr txBox="1"/>
          <p:nvPr/>
        </p:nvSpPr>
        <p:spPr>
          <a:xfrm>
            <a:off x="249555" y="6483201"/>
            <a:ext cx="29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D686E"/>
                </a:solidFill>
                <a:latin typeface="Arial Nova Cond Light" panose="020F0502020204030204" pitchFamily="34" charset="0"/>
              </a:rPr>
              <a:t>04.07.2025 - Biogasgrillen</a:t>
            </a:r>
          </a:p>
        </p:txBody>
      </p:sp>
    </p:spTree>
    <p:extLst>
      <p:ext uri="{BB962C8B-B14F-4D97-AF65-F5344CB8AC3E}">
        <p14:creationId xmlns:p14="http://schemas.microsoft.com/office/powerpoint/2010/main" val="142313247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 4"/>
          <p:cNvSpPr>
            <a:spLocks noGrp="1"/>
          </p:cNvSpPr>
          <p:nvPr>
            <p:ph type="ctrTitle"/>
          </p:nvPr>
        </p:nvSpPr>
        <p:spPr bwMode="auto">
          <a:xfrm>
            <a:off x="181744" y="355591"/>
            <a:ext cx="7435606" cy="461665"/>
          </a:xfrm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FIRMENGESCHICHTE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AEFE2AE-93D7-5222-B2D0-B6ADA6DA2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44" y="997415"/>
            <a:ext cx="8468078" cy="529788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819E9DA-049F-5E0E-7ABF-0BF52B93FAD6}"/>
              </a:ext>
            </a:extLst>
          </p:cNvPr>
          <p:cNvSpPr txBox="1"/>
          <p:nvPr/>
        </p:nvSpPr>
        <p:spPr>
          <a:xfrm>
            <a:off x="249555" y="6483201"/>
            <a:ext cx="29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D686E"/>
                </a:solidFill>
                <a:latin typeface="Arial Nova Cond Light" panose="020F0502020204030204" pitchFamily="34" charset="0"/>
              </a:rPr>
              <a:t>04.07.2025 - Biogasgrillen</a:t>
            </a:r>
          </a:p>
        </p:txBody>
      </p:sp>
    </p:spTree>
    <p:extLst>
      <p:ext uri="{BB962C8B-B14F-4D97-AF65-F5344CB8AC3E}">
        <p14:creationId xmlns:p14="http://schemas.microsoft.com/office/powerpoint/2010/main" val="412955158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Grafik 14" descr="awite_history_bub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881" y="5759477"/>
            <a:ext cx="761819" cy="87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2" name="Titel 4"/>
          <p:cNvSpPr>
            <a:spLocks noGrp="1"/>
          </p:cNvSpPr>
          <p:nvPr>
            <p:ph type="ctrTitle"/>
          </p:nvPr>
        </p:nvSpPr>
        <p:spPr bwMode="auto">
          <a:xfrm>
            <a:off x="176652" y="347522"/>
            <a:ext cx="7728956" cy="461665"/>
          </a:xfrm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INNOVATIONEN &amp; ENTWICKLUNGEN</a:t>
            </a:r>
          </a:p>
        </p:txBody>
      </p:sp>
      <p:cxnSp>
        <p:nvCxnSpPr>
          <p:cNvPr id="60" name="Gerade Verbindung 15"/>
          <p:cNvCxnSpPr>
            <a:cxnSpLocks noChangeShapeType="1"/>
          </p:cNvCxnSpPr>
          <p:nvPr/>
        </p:nvCxnSpPr>
        <p:spPr bwMode="auto">
          <a:xfrm flipV="1">
            <a:off x="1863805" y="2409910"/>
            <a:ext cx="3208848" cy="3507137"/>
          </a:xfrm>
          <a:prstGeom prst="line">
            <a:avLst/>
          </a:prstGeom>
          <a:noFill/>
          <a:ln w="38100" algn="ctr">
            <a:solidFill>
              <a:srgbClr val="F7A600"/>
            </a:solidFill>
            <a:round/>
            <a:headEnd/>
            <a:tailEnd/>
          </a:ln>
        </p:spPr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4FB2221E-759E-752D-DDBE-F5EDF1EE9C27}"/>
              </a:ext>
            </a:extLst>
          </p:cNvPr>
          <p:cNvSpPr txBox="1"/>
          <p:nvPr/>
        </p:nvSpPr>
        <p:spPr>
          <a:xfrm>
            <a:off x="2578109" y="5788281"/>
            <a:ext cx="3815703" cy="190240"/>
          </a:xfrm>
          <a:prstGeom prst="rect">
            <a:avLst/>
          </a:prstGeom>
          <a:noFill/>
        </p:spPr>
        <p:txBody>
          <a:bodyPr wrap="square" lIns="0" tIns="0" rIns="0" bIns="36000" anchor="ctr">
            <a:spAutoFit/>
          </a:bodyPr>
          <a:lstStyle/>
          <a:p>
            <a:pPr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err="1">
                <a:solidFill>
                  <a:srgbClr val="F7A824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AwiFLEX</a:t>
            </a:r>
            <a:r>
              <a:rPr lang="de-DE" sz="1000" b="1" dirty="0">
                <a:solidFill>
                  <a:srgbClr val="F7A824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 </a:t>
            </a:r>
            <a:r>
              <a:rPr lang="de-DE" sz="1000" b="1" dirty="0">
                <a:solidFill>
                  <a:srgbClr val="5D686E"/>
                </a:solidFill>
                <a:latin typeface="Avenir LT Std 45 Book" charset="0"/>
              </a:rPr>
              <a:t>- </a:t>
            </a:r>
            <a:r>
              <a:rPr lang="de-DE" sz="1000" b="1" dirty="0">
                <a:solidFill>
                  <a:srgbClr val="5D686E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1. Gasanalyse zur Messung von H</a:t>
            </a:r>
            <a:r>
              <a:rPr lang="de-DE" sz="1000" b="1" baseline="-18000" dirty="0">
                <a:solidFill>
                  <a:srgbClr val="5D686E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2</a:t>
            </a:r>
            <a:r>
              <a:rPr lang="de-DE" sz="1000" b="1" dirty="0">
                <a:solidFill>
                  <a:srgbClr val="5D686E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S in Biogas</a:t>
            </a:r>
          </a:p>
        </p:txBody>
      </p:sp>
      <p:cxnSp>
        <p:nvCxnSpPr>
          <p:cNvPr id="16" name="Gerade Verbindung 81">
            <a:extLst>
              <a:ext uri="{FF2B5EF4-FFF2-40B4-BE49-F238E27FC236}">
                <a16:creationId xmlns:a16="http://schemas.microsoft.com/office/drawing/2014/main" id="{19B2CE78-4A7F-3223-606F-4B4326F1E19E}"/>
              </a:ext>
            </a:extLst>
          </p:cNvPr>
          <p:cNvCxnSpPr>
            <a:cxnSpLocks/>
          </p:cNvCxnSpPr>
          <p:nvPr/>
        </p:nvCxnSpPr>
        <p:spPr>
          <a:xfrm flipH="1">
            <a:off x="2132876" y="5856992"/>
            <a:ext cx="348585" cy="3"/>
          </a:xfrm>
          <a:prstGeom prst="line">
            <a:avLst/>
          </a:prstGeom>
          <a:ln w="28575">
            <a:solidFill>
              <a:srgbClr val="F7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C3EB14A1-DCEE-1A54-EB22-1983D902E651}"/>
              </a:ext>
            </a:extLst>
          </p:cNvPr>
          <p:cNvSpPr txBox="1"/>
          <p:nvPr/>
        </p:nvSpPr>
        <p:spPr bwMode="auto">
          <a:xfrm>
            <a:off x="4695986" y="3444107"/>
            <a:ext cx="3023843" cy="234414"/>
          </a:xfrm>
          <a:prstGeom prst="rect">
            <a:avLst/>
          </a:prstGeom>
          <a:noFill/>
        </p:spPr>
        <p:txBody>
          <a:bodyPr wrap="square" lIns="0" tIns="72000" rIns="0" bIns="0">
            <a:spAutoFit/>
          </a:bodyPr>
          <a:lstStyle/>
          <a:p>
            <a:pPr fontAlgn="auto">
              <a:lnSpc>
                <a:spcPts val="1340"/>
              </a:lnSpc>
              <a:spcBef>
                <a:spcPts val="300"/>
              </a:spcBef>
              <a:spcAft>
                <a:spcPts val="300"/>
              </a:spcAft>
              <a:tabLst>
                <a:tab pos="304800" algn="r"/>
                <a:tab pos="306388" algn="l"/>
                <a:tab pos="387350" algn="l"/>
              </a:tabLst>
              <a:defRPr/>
            </a:pPr>
            <a:r>
              <a:rPr lang="de-DE" sz="1000" b="1" dirty="0" err="1">
                <a:solidFill>
                  <a:srgbClr val="F7A600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AwiCool</a:t>
            </a:r>
            <a:r>
              <a:rPr lang="de-DE" sz="1000" b="1" dirty="0">
                <a:solidFill>
                  <a:srgbClr val="5D686E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 - Gaskühler</a:t>
            </a:r>
          </a:p>
        </p:txBody>
      </p:sp>
      <p:cxnSp>
        <p:nvCxnSpPr>
          <p:cNvPr id="47" name="Gerade Verbindung 81">
            <a:extLst>
              <a:ext uri="{FF2B5EF4-FFF2-40B4-BE49-F238E27FC236}">
                <a16:creationId xmlns:a16="http://schemas.microsoft.com/office/drawing/2014/main" id="{E67F7BC3-519E-E471-F692-5F4501AEEB45}"/>
              </a:ext>
            </a:extLst>
          </p:cNvPr>
          <p:cNvCxnSpPr>
            <a:cxnSpLocks/>
          </p:cNvCxnSpPr>
          <p:nvPr/>
        </p:nvCxnSpPr>
        <p:spPr>
          <a:xfrm flipH="1">
            <a:off x="4248767" y="3604268"/>
            <a:ext cx="348585" cy="3"/>
          </a:xfrm>
          <a:prstGeom prst="line">
            <a:avLst/>
          </a:prstGeom>
          <a:ln w="28575">
            <a:solidFill>
              <a:srgbClr val="F7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id="{0E413B1E-6F0F-7D13-94CC-59D0B577E8EB}"/>
              </a:ext>
            </a:extLst>
          </p:cNvPr>
          <p:cNvSpPr txBox="1"/>
          <p:nvPr/>
        </p:nvSpPr>
        <p:spPr>
          <a:xfrm>
            <a:off x="5110507" y="2950535"/>
            <a:ext cx="3537229" cy="205372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>
              <a:lnSpc>
                <a:spcPts val="134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de-DE" sz="1000" b="1" dirty="0" err="1">
                <a:solidFill>
                  <a:srgbClr val="F7A600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InfraFRED</a:t>
            </a:r>
            <a:r>
              <a:rPr lang="de-DE" sz="1000" b="1" dirty="0">
                <a:solidFill>
                  <a:srgbClr val="5D686E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 - </a:t>
            </a:r>
            <a:r>
              <a:rPr lang="de-DE" sz="1000" b="1" dirty="0" err="1">
                <a:solidFill>
                  <a:srgbClr val="5D686E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Multigas</a:t>
            </a:r>
            <a:r>
              <a:rPr lang="de-DE" sz="1000" b="1" dirty="0">
                <a:solidFill>
                  <a:srgbClr val="5D686E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 NDIR Sensor</a:t>
            </a:r>
            <a:endParaRPr lang="de-DE" sz="1000" dirty="0">
              <a:solidFill>
                <a:srgbClr val="5D686E"/>
              </a:solidFill>
              <a:latin typeface="Avenir LT Std 45 Book" charset="0"/>
              <a:ea typeface="Avenir LT Std 45 Book" charset="0"/>
              <a:cs typeface="Avenir LT Std 45 Book" charset="0"/>
            </a:endParaRPr>
          </a:p>
        </p:txBody>
      </p:sp>
      <p:cxnSp>
        <p:nvCxnSpPr>
          <p:cNvPr id="63" name="Gerade Verbindung 81">
            <a:extLst>
              <a:ext uri="{FF2B5EF4-FFF2-40B4-BE49-F238E27FC236}">
                <a16:creationId xmlns:a16="http://schemas.microsoft.com/office/drawing/2014/main" id="{27C63E27-5977-9F9B-037E-5B014BFB3177}"/>
              </a:ext>
            </a:extLst>
          </p:cNvPr>
          <p:cNvCxnSpPr>
            <a:cxnSpLocks/>
          </p:cNvCxnSpPr>
          <p:nvPr/>
        </p:nvCxnSpPr>
        <p:spPr>
          <a:xfrm flipH="1">
            <a:off x="4693336" y="3040213"/>
            <a:ext cx="348585" cy="3"/>
          </a:xfrm>
          <a:prstGeom prst="line">
            <a:avLst/>
          </a:prstGeom>
          <a:ln w="28575">
            <a:solidFill>
              <a:srgbClr val="F7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630CF56-D536-C467-320A-A03AF0BAC0D1}"/>
              </a:ext>
            </a:extLst>
          </p:cNvPr>
          <p:cNvGrpSpPr/>
          <p:nvPr/>
        </p:nvGrpSpPr>
        <p:grpSpPr>
          <a:xfrm>
            <a:off x="1749926" y="5552552"/>
            <a:ext cx="504825" cy="498143"/>
            <a:chOff x="1618515" y="5667975"/>
            <a:chExt cx="504825" cy="498143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436471-FD33-0E79-10C3-6AB31F2CF588}"/>
                </a:ext>
              </a:extLst>
            </p:cNvPr>
            <p:cNvSpPr/>
            <p:nvPr/>
          </p:nvSpPr>
          <p:spPr>
            <a:xfrm rot="5400000">
              <a:off x="1618516" y="5667975"/>
              <a:ext cx="498143" cy="4981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A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06680" tIns="60960" rIns="106680" bIns="60960" spcCol="1270" rtlCol="0" anchor="ctr"/>
            <a:lstStyle/>
            <a:p>
              <a:pPr algn="ctr"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GB" sz="1000" dirty="0">
                <a:solidFill>
                  <a:srgbClr val="F7A600"/>
                </a:solidFill>
                <a:latin typeface="Avenir LT Std 45 Book" pitchFamily="34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29CD014-EDC9-F8D4-5801-7C595FD2BF93}"/>
                </a:ext>
              </a:extLst>
            </p:cNvPr>
            <p:cNvSpPr txBox="1"/>
            <p:nvPr/>
          </p:nvSpPr>
          <p:spPr>
            <a:xfrm>
              <a:off x="1618515" y="5811159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5D686E"/>
                  </a:solidFill>
                  <a:latin typeface="Avenir LT Std 45 Book" pitchFamily="34" charset="0"/>
                </a:rPr>
                <a:t>2000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E7A14BC-B082-AF82-D0C8-6C3AB2FA6A21}"/>
              </a:ext>
            </a:extLst>
          </p:cNvPr>
          <p:cNvGrpSpPr/>
          <p:nvPr/>
        </p:nvGrpSpPr>
        <p:grpSpPr>
          <a:xfrm>
            <a:off x="3766139" y="3307775"/>
            <a:ext cx="507742" cy="498143"/>
            <a:chOff x="3307835" y="3791258"/>
            <a:chExt cx="507742" cy="498143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92B33CB3-1D12-D625-8431-B8EFDC6966FF}"/>
                </a:ext>
              </a:extLst>
            </p:cNvPr>
            <p:cNvSpPr/>
            <p:nvPr/>
          </p:nvSpPr>
          <p:spPr>
            <a:xfrm rot="5400000">
              <a:off x="3307835" y="3791258"/>
              <a:ext cx="498143" cy="4981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A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06680" tIns="60960" rIns="106680" bIns="60960" spcCol="1270" rtlCol="0" anchor="ctr"/>
            <a:lstStyle/>
            <a:p>
              <a:pPr algn="ctr"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GB" sz="1000" dirty="0">
                <a:solidFill>
                  <a:srgbClr val="F7A600"/>
                </a:solidFill>
                <a:latin typeface="Avenir LT Std 45 Book" pitchFamily="34" charset="0"/>
              </a:endParaRP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8C208078-794B-E026-E9D9-567D6BD132FF}"/>
                </a:ext>
              </a:extLst>
            </p:cNvPr>
            <p:cNvSpPr txBox="1"/>
            <p:nvPr/>
          </p:nvSpPr>
          <p:spPr>
            <a:xfrm>
              <a:off x="3310752" y="3922321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5D686E"/>
                  </a:solidFill>
                  <a:latin typeface="Avenir LT Std 45 Book" pitchFamily="34" charset="0"/>
                </a:rPr>
                <a:t>2012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BD46EE5-B0D2-C8BB-07A9-6CD24743F359}"/>
              </a:ext>
            </a:extLst>
          </p:cNvPr>
          <p:cNvGrpSpPr/>
          <p:nvPr/>
        </p:nvGrpSpPr>
        <p:grpSpPr>
          <a:xfrm>
            <a:off x="4260118" y="2788940"/>
            <a:ext cx="511650" cy="498143"/>
            <a:chOff x="3905962" y="3132911"/>
            <a:chExt cx="511650" cy="498143"/>
          </a:xfrm>
        </p:grpSpPr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ED4D7098-37AA-61C9-9115-7B672031E1DE}"/>
                </a:ext>
              </a:extLst>
            </p:cNvPr>
            <p:cNvSpPr/>
            <p:nvPr/>
          </p:nvSpPr>
          <p:spPr>
            <a:xfrm rot="5400000">
              <a:off x="3905962" y="3132911"/>
              <a:ext cx="498143" cy="4981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A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06680" tIns="60960" rIns="106680" bIns="60960" spcCol="1270" rtlCol="0" anchor="ctr"/>
            <a:lstStyle/>
            <a:p>
              <a:pPr algn="ctr"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GB" sz="1000" dirty="0">
                <a:solidFill>
                  <a:srgbClr val="F7A600"/>
                </a:solidFill>
                <a:latin typeface="Avenir LT Std 45 Book" pitchFamily="34" charset="0"/>
              </a:endParaRP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A0DF10AD-07A5-3AAB-1340-E11BE6AA8889}"/>
                </a:ext>
              </a:extLst>
            </p:cNvPr>
            <p:cNvSpPr txBox="1"/>
            <p:nvPr/>
          </p:nvSpPr>
          <p:spPr>
            <a:xfrm>
              <a:off x="3912787" y="3264016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5D686E"/>
                  </a:solidFill>
                  <a:latin typeface="Avenir LT Std 45 Book" pitchFamily="34" charset="0"/>
                </a:rPr>
                <a:t>2016</a:t>
              </a:r>
            </a:p>
          </p:txBody>
        </p:sp>
      </p:grpSp>
      <p:sp>
        <p:nvSpPr>
          <p:cNvPr id="83" name="Textfeld 82">
            <a:extLst>
              <a:ext uri="{FF2B5EF4-FFF2-40B4-BE49-F238E27FC236}">
                <a16:creationId xmlns:a16="http://schemas.microsoft.com/office/drawing/2014/main" id="{A5C1756C-4864-6585-2BD6-76EF6107E0D1}"/>
              </a:ext>
            </a:extLst>
          </p:cNvPr>
          <p:cNvSpPr txBox="1"/>
          <p:nvPr/>
        </p:nvSpPr>
        <p:spPr bwMode="auto">
          <a:xfrm>
            <a:off x="4200406" y="3991710"/>
            <a:ext cx="4748307" cy="478071"/>
          </a:xfrm>
          <a:prstGeom prst="rect">
            <a:avLst/>
          </a:prstGeom>
          <a:noFill/>
        </p:spPr>
        <p:txBody>
          <a:bodyPr wrap="square" lIns="0" tIns="72000" rIns="0" bIns="0">
            <a:spAutoFit/>
          </a:bodyPr>
          <a:lstStyle/>
          <a:p>
            <a:pPr fontAlgn="auto">
              <a:lnSpc>
                <a:spcPts val="1340"/>
              </a:lnSpc>
              <a:spcBef>
                <a:spcPts val="300"/>
              </a:spcBef>
              <a:spcAft>
                <a:spcPts val="300"/>
              </a:spcAft>
              <a:tabLst>
                <a:tab pos="304800" algn="r"/>
                <a:tab pos="306388" algn="l"/>
                <a:tab pos="387350" algn="l"/>
              </a:tabLst>
              <a:defRPr/>
            </a:pPr>
            <a:r>
              <a:rPr lang="de-DE" sz="1000" b="1" dirty="0" err="1">
                <a:solidFill>
                  <a:srgbClr val="F7A600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AwiTronic</a:t>
            </a:r>
            <a:r>
              <a:rPr lang="de-DE" sz="1000" b="1" dirty="0">
                <a:solidFill>
                  <a:srgbClr val="5D686E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 - Messumformer für elektrochemische Sensoren</a:t>
            </a:r>
          </a:p>
          <a:p>
            <a:pPr fontAlgn="auto">
              <a:lnSpc>
                <a:spcPts val="1340"/>
              </a:lnSpc>
              <a:spcBef>
                <a:spcPts val="300"/>
              </a:spcBef>
              <a:spcAft>
                <a:spcPts val="300"/>
              </a:spcAft>
              <a:tabLst>
                <a:tab pos="304800" algn="r"/>
                <a:tab pos="306388" algn="l"/>
                <a:tab pos="387350" algn="l"/>
              </a:tabLst>
              <a:defRPr/>
            </a:pPr>
            <a:r>
              <a:rPr lang="de-DE" sz="1000" b="1" dirty="0" err="1">
                <a:solidFill>
                  <a:srgbClr val="F7A600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AwiCore</a:t>
            </a:r>
            <a:r>
              <a:rPr lang="de-DE" sz="1000" b="1" dirty="0">
                <a:solidFill>
                  <a:srgbClr val="F7A600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 </a:t>
            </a:r>
            <a:r>
              <a:rPr lang="de-DE" sz="1000" b="1" dirty="0">
                <a:solidFill>
                  <a:srgbClr val="5D686E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- SPS für Gasanalysesystem</a:t>
            </a:r>
          </a:p>
        </p:txBody>
      </p:sp>
      <p:cxnSp>
        <p:nvCxnSpPr>
          <p:cNvPr id="85" name="Gerade Verbindung 81">
            <a:extLst>
              <a:ext uri="{FF2B5EF4-FFF2-40B4-BE49-F238E27FC236}">
                <a16:creationId xmlns:a16="http://schemas.microsoft.com/office/drawing/2014/main" id="{8EE62BD8-F3CF-32C0-DF25-AF264C511674}"/>
              </a:ext>
            </a:extLst>
          </p:cNvPr>
          <p:cNvCxnSpPr>
            <a:cxnSpLocks/>
          </p:cNvCxnSpPr>
          <p:nvPr/>
        </p:nvCxnSpPr>
        <p:spPr>
          <a:xfrm flipH="1">
            <a:off x="3766140" y="4137687"/>
            <a:ext cx="348585" cy="3"/>
          </a:xfrm>
          <a:prstGeom prst="line">
            <a:avLst/>
          </a:prstGeom>
          <a:ln w="28575">
            <a:solidFill>
              <a:srgbClr val="F7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60F250E-686F-6DB5-1912-2E5E48AC1762}"/>
              </a:ext>
            </a:extLst>
          </p:cNvPr>
          <p:cNvGrpSpPr/>
          <p:nvPr/>
        </p:nvGrpSpPr>
        <p:grpSpPr>
          <a:xfrm>
            <a:off x="3263442" y="3866050"/>
            <a:ext cx="507742" cy="498143"/>
            <a:chOff x="2730590" y="4424644"/>
            <a:chExt cx="507742" cy="498143"/>
          </a:xfrm>
        </p:grpSpPr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D66A2004-38AB-E831-A35C-99415F9E03BA}"/>
                </a:ext>
              </a:extLst>
            </p:cNvPr>
            <p:cNvSpPr/>
            <p:nvPr/>
          </p:nvSpPr>
          <p:spPr>
            <a:xfrm rot="5400000">
              <a:off x="2730590" y="4424644"/>
              <a:ext cx="498143" cy="4981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A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06680" tIns="60960" rIns="106680" bIns="60960" spcCol="1270" rtlCol="0" anchor="ctr"/>
            <a:lstStyle/>
            <a:p>
              <a:pPr algn="ctr"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GB" sz="1000" dirty="0">
                <a:solidFill>
                  <a:srgbClr val="F7A600"/>
                </a:solidFill>
                <a:latin typeface="Avenir LT Std 45 Book" pitchFamily="34" charset="0"/>
              </a:endParaRPr>
            </a:p>
          </p:txBody>
        </p: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A58D13F9-30F2-6CC1-4B35-7223E1B6C140}"/>
                </a:ext>
              </a:extLst>
            </p:cNvPr>
            <p:cNvSpPr txBox="1"/>
            <p:nvPr/>
          </p:nvSpPr>
          <p:spPr>
            <a:xfrm>
              <a:off x="2733507" y="4555707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5D686E"/>
                  </a:solidFill>
                  <a:latin typeface="Avenir LT Std 45 Book" pitchFamily="34" charset="0"/>
                </a:rPr>
                <a:t>2011</a:t>
              </a:r>
            </a:p>
          </p:txBody>
        </p:sp>
      </p:grpSp>
      <p:sp>
        <p:nvSpPr>
          <p:cNvPr id="87" name="Textfeld 86">
            <a:extLst>
              <a:ext uri="{FF2B5EF4-FFF2-40B4-BE49-F238E27FC236}">
                <a16:creationId xmlns:a16="http://schemas.microsoft.com/office/drawing/2014/main" id="{C46CC461-CB8D-E106-D4A3-F88FF763699C}"/>
              </a:ext>
            </a:extLst>
          </p:cNvPr>
          <p:cNvSpPr txBox="1"/>
          <p:nvPr/>
        </p:nvSpPr>
        <p:spPr bwMode="auto">
          <a:xfrm>
            <a:off x="5666166" y="2341571"/>
            <a:ext cx="3023843" cy="401126"/>
          </a:xfrm>
          <a:prstGeom prst="rect">
            <a:avLst/>
          </a:prstGeom>
          <a:noFill/>
        </p:spPr>
        <p:txBody>
          <a:bodyPr wrap="square" lIns="0" tIns="72000" rIns="0" bIns="0">
            <a:spAutoFit/>
          </a:bodyPr>
          <a:lstStyle/>
          <a:p>
            <a:pPr fontAlgn="auto">
              <a:lnSpc>
                <a:spcPts val="1340"/>
              </a:lnSpc>
              <a:spcBef>
                <a:spcPts val="300"/>
              </a:spcBef>
              <a:spcAft>
                <a:spcPts val="300"/>
              </a:spcAft>
              <a:tabLst>
                <a:tab pos="304800" algn="r"/>
                <a:tab pos="306388" algn="l"/>
                <a:tab pos="387350" algn="l"/>
              </a:tabLst>
              <a:defRPr/>
            </a:pPr>
            <a:r>
              <a:rPr lang="de-DE" sz="1000" b="1" dirty="0" err="1">
                <a:solidFill>
                  <a:srgbClr val="F7A600"/>
                </a:solidFill>
                <a:latin typeface="Avenir LT Std 45 Book" charset="0"/>
              </a:rPr>
              <a:t>AwiLAB</a:t>
            </a:r>
            <a:r>
              <a:rPr lang="de-DE" sz="1000" b="1" dirty="0">
                <a:solidFill>
                  <a:srgbClr val="F7A600"/>
                </a:solidFill>
                <a:latin typeface="Avenir LT Std 45 Book" charset="0"/>
              </a:rPr>
              <a:t> </a:t>
            </a:r>
            <a:r>
              <a:rPr lang="de-DE" sz="1000" b="1" dirty="0" err="1">
                <a:solidFill>
                  <a:srgbClr val="F7A600"/>
                </a:solidFill>
                <a:latin typeface="Avenir LT Std 45 Book" charset="0"/>
              </a:rPr>
              <a:t>Digester</a:t>
            </a:r>
            <a:r>
              <a:rPr lang="de-DE" sz="1000" b="1" dirty="0">
                <a:solidFill>
                  <a:srgbClr val="F7A600"/>
                </a:solidFill>
                <a:latin typeface="Avenir LT Std 45 Book" charset="0"/>
              </a:rPr>
              <a:t> - </a:t>
            </a:r>
            <a:r>
              <a:rPr lang="de-DE" sz="1000" b="1" dirty="0">
                <a:solidFill>
                  <a:srgbClr val="5D686E"/>
                </a:solidFill>
                <a:latin typeface="Avenir LT Std 45 Book" charset="0"/>
              </a:rPr>
              <a:t>Modulare &amp; mobile Laboranlage</a:t>
            </a:r>
          </a:p>
        </p:txBody>
      </p:sp>
      <p:cxnSp>
        <p:nvCxnSpPr>
          <p:cNvPr id="89" name="Gerade Verbindung 81">
            <a:extLst>
              <a:ext uri="{FF2B5EF4-FFF2-40B4-BE49-F238E27FC236}">
                <a16:creationId xmlns:a16="http://schemas.microsoft.com/office/drawing/2014/main" id="{FA744A68-FD53-6DFB-43AE-0F5667EB0D07}"/>
              </a:ext>
            </a:extLst>
          </p:cNvPr>
          <p:cNvCxnSpPr>
            <a:cxnSpLocks/>
          </p:cNvCxnSpPr>
          <p:nvPr/>
        </p:nvCxnSpPr>
        <p:spPr>
          <a:xfrm flipH="1">
            <a:off x="5216658" y="2498279"/>
            <a:ext cx="348585" cy="3"/>
          </a:xfrm>
          <a:prstGeom prst="line">
            <a:avLst/>
          </a:prstGeom>
          <a:ln w="28575">
            <a:solidFill>
              <a:srgbClr val="F7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41E767F-10C0-E683-6630-C4F3E07865CE}"/>
              </a:ext>
            </a:extLst>
          </p:cNvPr>
          <p:cNvSpPr txBox="1"/>
          <p:nvPr/>
        </p:nvSpPr>
        <p:spPr bwMode="auto">
          <a:xfrm>
            <a:off x="3111010" y="5144116"/>
            <a:ext cx="6027758" cy="408436"/>
          </a:xfrm>
          <a:prstGeom prst="rect">
            <a:avLst/>
          </a:prstGeom>
          <a:noFill/>
        </p:spPr>
        <p:txBody>
          <a:bodyPr wrap="square" lIns="0" tIns="72000" rIns="0" bIns="0">
            <a:spAutoFit/>
          </a:bodyPr>
          <a:lstStyle/>
          <a:p>
            <a:pPr fontAlgn="auto">
              <a:lnSpc>
                <a:spcPts val="1340"/>
              </a:lnSpc>
              <a:spcBef>
                <a:spcPts val="300"/>
              </a:spcBef>
              <a:spcAft>
                <a:spcPts val="300"/>
              </a:spcAft>
              <a:tabLst>
                <a:tab pos="304800" algn="r"/>
                <a:tab pos="306388" algn="l"/>
                <a:tab pos="387350" algn="l"/>
              </a:tabLst>
              <a:defRPr/>
            </a:pPr>
            <a:r>
              <a:rPr lang="de-DE" sz="1000" b="1" dirty="0" err="1">
                <a:solidFill>
                  <a:srgbClr val="F7A600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AwiDESULF</a:t>
            </a:r>
            <a:r>
              <a:rPr lang="de-DE" sz="1000" b="1" dirty="0">
                <a:solidFill>
                  <a:srgbClr val="5D686E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 - System zur geregelten, </a:t>
            </a:r>
            <a:br>
              <a:rPr lang="de-DE" sz="1000" b="1" dirty="0">
                <a:solidFill>
                  <a:srgbClr val="5D686E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</a:br>
            <a:r>
              <a:rPr lang="de-DE" sz="1000" b="1" dirty="0">
                <a:solidFill>
                  <a:srgbClr val="5D686E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intelligenten Luftzugabe für biologische Entschwefelung</a:t>
            </a:r>
          </a:p>
        </p:txBody>
      </p:sp>
      <p:cxnSp>
        <p:nvCxnSpPr>
          <p:cNvPr id="6" name="Gerade Verbindung 81">
            <a:extLst>
              <a:ext uri="{FF2B5EF4-FFF2-40B4-BE49-F238E27FC236}">
                <a16:creationId xmlns:a16="http://schemas.microsoft.com/office/drawing/2014/main" id="{CF267AAD-2CB6-EAE2-7711-C405722BDFD4}"/>
              </a:ext>
            </a:extLst>
          </p:cNvPr>
          <p:cNvCxnSpPr>
            <a:cxnSpLocks/>
          </p:cNvCxnSpPr>
          <p:nvPr/>
        </p:nvCxnSpPr>
        <p:spPr>
          <a:xfrm flipH="1">
            <a:off x="2675091" y="5279255"/>
            <a:ext cx="348585" cy="3"/>
          </a:xfrm>
          <a:prstGeom prst="line">
            <a:avLst/>
          </a:prstGeom>
          <a:ln w="28575">
            <a:solidFill>
              <a:srgbClr val="F7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5E68327-E9BC-2C1A-BDCA-02285D6ED2AF}"/>
              </a:ext>
            </a:extLst>
          </p:cNvPr>
          <p:cNvGrpSpPr/>
          <p:nvPr/>
        </p:nvGrpSpPr>
        <p:grpSpPr>
          <a:xfrm>
            <a:off x="2254752" y="4997829"/>
            <a:ext cx="507742" cy="498143"/>
            <a:chOff x="2146935" y="5030180"/>
            <a:chExt cx="507742" cy="498143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35A3B34D-F118-C4C2-E7A8-192E318AAA4D}"/>
                </a:ext>
              </a:extLst>
            </p:cNvPr>
            <p:cNvSpPr/>
            <p:nvPr/>
          </p:nvSpPr>
          <p:spPr>
            <a:xfrm rot="5400000">
              <a:off x="2146935" y="5030180"/>
              <a:ext cx="498143" cy="4981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A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06680" tIns="60960" rIns="106680" bIns="60960" spcCol="1270" rtlCol="0" anchor="ctr"/>
            <a:lstStyle/>
            <a:p>
              <a:pPr algn="ctr"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GB" sz="1000" dirty="0">
                <a:solidFill>
                  <a:srgbClr val="F7A600"/>
                </a:solidFill>
                <a:latin typeface="Avenir LT Std 45 Book" pitchFamily="34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0304882-5462-4253-5B4A-4C3E9E844836}"/>
                </a:ext>
              </a:extLst>
            </p:cNvPr>
            <p:cNvSpPr txBox="1"/>
            <p:nvPr/>
          </p:nvSpPr>
          <p:spPr>
            <a:xfrm>
              <a:off x="2149852" y="516124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5D686E"/>
                  </a:solidFill>
                  <a:latin typeface="Avenir LT Std 45 Book" pitchFamily="34" charset="0"/>
                </a:rPr>
                <a:t>2005</a:t>
              </a:r>
            </a:p>
          </p:txBody>
        </p:sp>
      </p:grpSp>
      <p:cxnSp>
        <p:nvCxnSpPr>
          <p:cNvPr id="12" name="Gerade Verbindung 15">
            <a:extLst>
              <a:ext uri="{FF2B5EF4-FFF2-40B4-BE49-F238E27FC236}">
                <a16:creationId xmlns:a16="http://schemas.microsoft.com/office/drawing/2014/main" id="{F85C7464-1289-F004-E34D-817AE8FE04F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53013" y="1049868"/>
            <a:ext cx="1265761" cy="1382275"/>
          </a:xfrm>
          <a:prstGeom prst="line">
            <a:avLst/>
          </a:prstGeom>
          <a:noFill/>
          <a:ln w="38100" algn="ctr">
            <a:solidFill>
              <a:srgbClr val="F7A600"/>
            </a:solidFill>
            <a:prstDash val="sysDash"/>
            <a:round/>
            <a:headEnd/>
            <a:tailEnd/>
          </a:ln>
        </p:spPr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861A6BBE-B3D5-8512-B308-58B51B646481}"/>
              </a:ext>
            </a:extLst>
          </p:cNvPr>
          <p:cNvSpPr txBox="1"/>
          <p:nvPr/>
        </p:nvSpPr>
        <p:spPr bwMode="auto">
          <a:xfrm>
            <a:off x="6132522" y="1903857"/>
            <a:ext cx="2172871" cy="234414"/>
          </a:xfrm>
          <a:prstGeom prst="rect">
            <a:avLst/>
          </a:prstGeom>
          <a:noFill/>
        </p:spPr>
        <p:txBody>
          <a:bodyPr wrap="square" lIns="0" tIns="72000" rIns="0" bIns="0">
            <a:spAutoFit/>
          </a:bodyPr>
          <a:lstStyle/>
          <a:p>
            <a:pPr fontAlgn="auto">
              <a:lnSpc>
                <a:spcPts val="1340"/>
              </a:lnSpc>
              <a:spcBef>
                <a:spcPts val="300"/>
              </a:spcBef>
              <a:spcAft>
                <a:spcPts val="300"/>
              </a:spcAft>
              <a:tabLst>
                <a:tab pos="304800" algn="r"/>
                <a:tab pos="306388" algn="l"/>
                <a:tab pos="387350" algn="l"/>
              </a:tabLst>
              <a:defRPr/>
            </a:pPr>
            <a:r>
              <a:rPr lang="de-DE" sz="1000" b="1" dirty="0">
                <a:solidFill>
                  <a:srgbClr val="F7A600"/>
                </a:solidFill>
                <a:latin typeface="Avenir LT Std 45 Book" charset="0"/>
              </a:rPr>
              <a:t>Awi2GO</a:t>
            </a:r>
            <a:r>
              <a:rPr lang="de-DE" sz="1000" b="1" dirty="0">
                <a:solidFill>
                  <a:srgbClr val="5D686E"/>
                </a:solidFill>
                <a:latin typeface="Avenir LT Std 45 Book" charset="0"/>
              </a:rPr>
              <a:t> - Mobiles Gasmessgerät</a:t>
            </a:r>
            <a:endParaRPr lang="de-DE" sz="1000" b="1" dirty="0">
              <a:solidFill>
                <a:srgbClr val="0070C0"/>
              </a:solidFill>
              <a:latin typeface="Avenir LT Std 45 Book" charset="0"/>
              <a:ea typeface="Avenir LT Std 45 Book" charset="0"/>
              <a:cs typeface="Avenir LT Std 45 Book" charset="0"/>
            </a:endParaRPr>
          </a:p>
        </p:txBody>
      </p:sp>
      <p:cxnSp>
        <p:nvCxnSpPr>
          <p:cNvPr id="20" name="Gerade Verbindung 81">
            <a:extLst>
              <a:ext uri="{FF2B5EF4-FFF2-40B4-BE49-F238E27FC236}">
                <a16:creationId xmlns:a16="http://schemas.microsoft.com/office/drawing/2014/main" id="{74D199AB-BEFD-45B4-828E-3EACA63C8B7D}"/>
              </a:ext>
            </a:extLst>
          </p:cNvPr>
          <p:cNvCxnSpPr>
            <a:cxnSpLocks/>
          </p:cNvCxnSpPr>
          <p:nvPr/>
        </p:nvCxnSpPr>
        <p:spPr>
          <a:xfrm flipH="1">
            <a:off x="5666166" y="2053742"/>
            <a:ext cx="348585" cy="3"/>
          </a:xfrm>
          <a:prstGeom prst="line">
            <a:avLst/>
          </a:prstGeom>
          <a:ln w="28575">
            <a:solidFill>
              <a:srgbClr val="F7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5319154-4A21-1F78-1A12-715CBB9C5389}"/>
              </a:ext>
            </a:extLst>
          </p:cNvPr>
          <p:cNvGrpSpPr/>
          <p:nvPr/>
        </p:nvGrpSpPr>
        <p:grpSpPr>
          <a:xfrm>
            <a:off x="5206812" y="1730054"/>
            <a:ext cx="507742" cy="498143"/>
            <a:chOff x="5072654" y="1872870"/>
            <a:chExt cx="507742" cy="498143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86A7E7A2-5885-7244-405E-1B96BCDA17A1}"/>
                </a:ext>
              </a:extLst>
            </p:cNvPr>
            <p:cNvSpPr/>
            <p:nvPr/>
          </p:nvSpPr>
          <p:spPr>
            <a:xfrm rot="5400000">
              <a:off x="5072654" y="1872870"/>
              <a:ext cx="498143" cy="4981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A6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06680" tIns="60960" rIns="106680" bIns="60960" spcCol="1270" rtlCol="0" anchor="ctr"/>
            <a:lstStyle/>
            <a:p>
              <a:pPr algn="ctr"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GB" sz="1000" dirty="0">
                <a:solidFill>
                  <a:srgbClr val="F7A600"/>
                </a:solidFill>
                <a:latin typeface="Avenir LT Std 45 Book" pitchFamily="34" charset="0"/>
              </a:endParaRP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ACC3E467-EB6C-8165-1044-3CA99ED92331}"/>
                </a:ext>
              </a:extLst>
            </p:cNvPr>
            <p:cNvSpPr txBox="1"/>
            <p:nvPr/>
          </p:nvSpPr>
          <p:spPr>
            <a:xfrm>
              <a:off x="5075571" y="200393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5D686E"/>
                  </a:solidFill>
                  <a:latin typeface="Avenir LT Std 45 Book" pitchFamily="34" charset="0"/>
                </a:rPr>
                <a:t>2025</a:t>
              </a:r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F31527B2-ADF4-EA7B-DAF0-FF327A26086E}"/>
              </a:ext>
            </a:extLst>
          </p:cNvPr>
          <p:cNvSpPr txBox="1"/>
          <p:nvPr/>
        </p:nvSpPr>
        <p:spPr bwMode="auto">
          <a:xfrm>
            <a:off x="6632205" y="1363669"/>
            <a:ext cx="3920991" cy="234414"/>
          </a:xfrm>
          <a:prstGeom prst="rect">
            <a:avLst/>
          </a:prstGeom>
          <a:noFill/>
        </p:spPr>
        <p:txBody>
          <a:bodyPr wrap="square" lIns="0" tIns="72000" rIns="0" bIns="0">
            <a:spAutoFit/>
          </a:bodyPr>
          <a:lstStyle/>
          <a:p>
            <a:pPr fontAlgn="auto">
              <a:lnSpc>
                <a:spcPts val="1340"/>
              </a:lnSpc>
              <a:spcBef>
                <a:spcPts val="300"/>
              </a:spcBef>
              <a:spcAft>
                <a:spcPts val="300"/>
              </a:spcAft>
              <a:tabLst>
                <a:tab pos="304800" algn="r"/>
                <a:tab pos="306388" algn="l"/>
                <a:tab pos="387350" algn="l"/>
              </a:tabLst>
              <a:defRPr/>
            </a:pPr>
            <a:r>
              <a:rPr lang="de-DE" sz="1000" b="1" dirty="0" err="1">
                <a:solidFill>
                  <a:srgbClr val="F7A600"/>
                </a:solidFill>
                <a:latin typeface="Avenir LT Std 45 Book" charset="0"/>
              </a:rPr>
              <a:t>AwiEMI</a:t>
            </a:r>
            <a:r>
              <a:rPr lang="de-DE" sz="1000" b="1" dirty="0">
                <a:solidFill>
                  <a:srgbClr val="5D686E"/>
                </a:solidFill>
                <a:latin typeface="Avenir LT Std 45 Book" charset="0"/>
              </a:rPr>
              <a:t> - Gaswarn- &amp; Emissionssensor</a:t>
            </a:r>
          </a:p>
        </p:txBody>
      </p:sp>
      <p:cxnSp>
        <p:nvCxnSpPr>
          <p:cNvPr id="24" name="Gerade Verbindung 81">
            <a:extLst>
              <a:ext uri="{FF2B5EF4-FFF2-40B4-BE49-F238E27FC236}">
                <a16:creationId xmlns:a16="http://schemas.microsoft.com/office/drawing/2014/main" id="{7E288054-FA00-4A84-B7B3-23CE26A18BDB}"/>
              </a:ext>
            </a:extLst>
          </p:cNvPr>
          <p:cNvCxnSpPr>
            <a:cxnSpLocks/>
          </p:cNvCxnSpPr>
          <p:nvPr/>
        </p:nvCxnSpPr>
        <p:spPr>
          <a:xfrm flipH="1">
            <a:off x="6167229" y="1527004"/>
            <a:ext cx="348585" cy="3"/>
          </a:xfrm>
          <a:prstGeom prst="line">
            <a:avLst/>
          </a:prstGeom>
          <a:ln w="28575">
            <a:solidFill>
              <a:srgbClr val="F7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60FECDF-B5E3-3EC5-7A94-EC03076C19D9}"/>
              </a:ext>
            </a:extLst>
          </p:cNvPr>
          <p:cNvGrpSpPr/>
          <p:nvPr/>
        </p:nvGrpSpPr>
        <p:grpSpPr>
          <a:xfrm>
            <a:off x="5685893" y="1206975"/>
            <a:ext cx="507742" cy="498143"/>
            <a:chOff x="5666167" y="1258479"/>
            <a:chExt cx="507742" cy="498143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5031F866-01E4-CC48-4B50-F0CE718091F9}"/>
                </a:ext>
              </a:extLst>
            </p:cNvPr>
            <p:cNvSpPr/>
            <p:nvPr/>
          </p:nvSpPr>
          <p:spPr>
            <a:xfrm rot="5400000">
              <a:off x="5666167" y="1258479"/>
              <a:ext cx="498143" cy="4981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A6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06680" tIns="60960" rIns="106680" bIns="60960" spcCol="1270" rtlCol="0" anchor="ctr"/>
            <a:lstStyle/>
            <a:p>
              <a:pPr algn="ctr"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GB" sz="2000" dirty="0">
                <a:solidFill>
                  <a:srgbClr val="F7A600"/>
                </a:solidFill>
                <a:latin typeface="Avenir LT Std 45 Book" pitchFamily="34" charset="0"/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B5CA283-A9B6-701A-B8B6-8FD7ED63227E}"/>
                </a:ext>
              </a:extLst>
            </p:cNvPr>
            <p:cNvSpPr txBox="1"/>
            <p:nvPr/>
          </p:nvSpPr>
          <p:spPr>
            <a:xfrm>
              <a:off x="5669084" y="1389542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5D686E"/>
                  </a:solidFill>
                  <a:latin typeface="Avenir LT Std 45 Book" pitchFamily="34" charset="0"/>
                </a:rPr>
                <a:t>2026</a:t>
              </a:r>
            </a:p>
          </p:txBody>
        </p:sp>
      </p:grpSp>
      <p:cxnSp>
        <p:nvCxnSpPr>
          <p:cNvPr id="10" name="Gerade Verbindung 15">
            <a:extLst>
              <a:ext uri="{FF2B5EF4-FFF2-40B4-BE49-F238E27FC236}">
                <a16:creationId xmlns:a16="http://schemas.microsoft.com/office/drawing/2014/main" id="{701AEAD8-627A-DF8E-B394-11B3DB9AA70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360535" y="985320"/>
            <a:ext cx="28575" cy="197644"/>
          </a:xfrm>
          <a:prstGeom prst="line">
            <a:avLst/>
          </a:prstGeom>
          <a:noFill/>
          <a:ln w="38100" algn="ctr">
            <a:solidFill>
              <a:srgbClr val="F7A600"/>
            </a:solidFill>
            <a:round/>
            <a:headEnd/>
            <a:tailEnd/>
          </a:ln>
        </p:spPr>
      </p:cxnSp>
      <p:cxnSp>
        <p:nvCxnSpPr>
          <p:cNvPr id="13" name="Gerade Verbindung 15">
            <a:extLst>
              <a:ext uri="{FF2B5EF4-FFF2-40B4-BE49-F238E27FC236}">
                <a16:creationId xmlns:a16="http://schemas.microsoft.com/office/drawing/2014/main" id="{4D8002C8-FD2F-B8AC-C0A9-03E80731E8D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59548" y="974177"/>
            <a:ext cx="216400" cy="32027"/>
          </a:xfrm>
          <a:prstGeom prst="line">
            <a:avLst/>
          </a:prstGeom>
          <a:noFill/>
          <a:ln w="38100" algn="ctr">
            <a:solidFill>
              <a:srgbClr val="F7A600"/>
            </a:solidFill>
            <a:round/>
            <a:headEnd/>
            <a:tailEnd/>
          </a:ln>
        </p:spPr>
      </p:cxnSp>
      <p:pic>
        <p:nvPicPr>
          <p:cNvPr id="8" name="Grafik 7" descr="Ein Bild, das Wand, drinnen, Haushaltsgerät, Küchengerät enthält.&#10;&#10;Automatisch generierte Beschreibung">
            <a:extLst>
              <a:ext uri="{FF2B5EF4-FFF2-40B4-BE49-F238E27FC236}">
                <a16:creationId xmlns:a16="http://schemas.microsoft.com/office/drawing/2014/main" id="{A9615072-A6E9-7CC5-F8EA-BE52D3E4DF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34" y="1122987"/>
            <a:ext cx="1729778" cy="2309700"/>
          </a:xfrm>
          <a:prstGeom prst="rect">
            <a:avLst/>
          </a:prstGeom>
          <a:effectLst>
            <a:softEdge rad="0"/>
          </a:effec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7C01E31C-1E5C-FF7D-F985-E029EA95353B}"/>
              </a:ext>
            </a:extLst>
          </p:cNvPr>
          <p:cNvSpPr/>
          <p:nvPr/>
        </p:nvSpPr>
        <p:spPr>
          <a:xfrm>
            <a:off x="262377" y="1119300"/>
            <a:ext cx="216000" cy="2309700"/>
          </a:xfrm>
          <a:prstGeom prst="rect">
            <a:avLst/>
          </a:prstGeom>
          <a:solidFill>
            <a:srgbClr val="F7A600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rtlCol="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de-DE" sz="2000" dirty="0">
              <a:solidFill>
                <a:schemeClr val="bg1">
                  <a:lumMod val="75000"/>
                </a:schemeClr>
              </a:solidFill>
              <a:latin typeface="Avenir LT Std 45 Book" pitchFamily="34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46F092A-2C04-AE45-8C63-342C1C3A4391}"/>
              </a:ext>
            </a:extLst>
          </p:cNvPr>
          <p:cNvGrpSpPr/>
          <p:nvPr/>
        </p:nvGrpSpPr>
        <p:grpSpPr>
          <a:xfrm>
            <a:off x="4755880" y="2205252"/>
            <a:ext cx="504825" cy="498143"/>
            <a:chOff x="4515609" y="2507150"/>
            <a:chExt cx="504825" cy="498143"/>
          </a:xfrm>
        </p:grpSpPr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1643D0F6-FE7D-D366-805C-AD718D27C60C}"/>
                </a:ext>
              </a:extLst>
            </p:cNvPr>
            <p:cNvSpPr/>
            <p:nvPr/>
          </p:nvSpPr>
          <p:spPr>
            <a:xfrm rot="5400000">
              <a:off x="4516784" y="2507150"/>
              <a:ext cx="498143" cy="4981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A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06680" tIns="60960" rIns="106680" bIns="60960" spcCol="1270" rtlCol="0" anchor="ctr"/>
            <a:lstStyle/>
            <a:p>
              <a:pPr algn="ctr"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GB" sz="1000" dirty="0">
                <a:solidFill>
                  <a:srgbClr val="F7A600"/>
                </a:solidFill>
                <a:latin typeface="Avenir LT Std 45 Book" pitchFamily="34" charset="0"/>
              </a:endParaRPr>
            </a:p>
          </p:txBody>
        </p: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FA0D8010-6C3A-06B3-6001-B89D41FEF2C6}"/>
                </a:ext>
              </a:extLst>
            </p:cNvPr>
            <p:cNvSpPr txBox="1"/>
            <p:nvPr/>
          </p:nvSpPr>
          <p:spPr>
            <a:xfrm>
              <a:off x="4515609" y="2646662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5D686E"/>
                  </a:solidFill>
                  <a:latin typeface="Avenir LT Std 45 Book" pitchFamily="34" charset="0"/>
                </a:rPr>
                <a:t>2018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98709662-4AD8-7AF2-E295-ED4F8CEFA635}"/>
              </a:ext>
            </a:extLst>
          </p:cNvPr>
          <p:cNvGrpSpPr/>
          <p:nvPr/>
        </p:nvGrpSpPr>
        <p:grpSpPr>
          <a:xfrm>
            <a:off x="2762494" y="4420410"/>
            <a:ext cx="507742" cy="498143"/>
            <a:chOff x="2730590" y="4424644"/>
            <a:chExt cx="507742" cy="498143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2712EB01-7714-EA1F-4068-A42E3BE1D134}"/>
                </a:ext>
              </a:extLst>
            </p:cNvPr>
            <p:cNvSpPr/>
            <p:nvPr/>
          </p:nvSpPr>
          <p:spPr>
            <a:xfrm rot="5400000">
              <a:off x="2730590" y="4424644"/>
              <a:ext cx="498143" cy="4981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A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06680" tIns="60960" rIns="106680" bIns="60960" spcCol="1270" rtlCol="0" anchor="ctr"/>
            <a:lstStyle/>
            <a:p>
              <a:pPr algn="ctr"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GB" sz="1000" dirty="0">
                <a:solidFill>
                  <a:srgbClr val="F7A600"/>
                </a:solidFill>
                <a:latin typeface="Avenir LT Std 45 Book" pitchFamily="34" charset="0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960FDA81-A8B1-2340-F9C6-FF79BB86736A}"/>
                </a:ext>
              </a:extLst>
            </p:cNvPr>
            <p:cNvSpPr txBox="1"/>
            <p:nvPr/>
          </p:nvSpPr>
          <p:spPr>
            <a:xfrm>
              <a:off x="2733507" y="4555707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5D686E"/>
                  </a:solidFill>
                  <a:latin typeface="Avenir LT Std 45 Book" pitchFamily="34" charset="0"/>
                </a:rPr>
                <a:t>2008</a:t>
              </a:r>
            </a:p>
          </p:txBody>
        </p: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28141236-8019-70BC-1524-8008BE23F58C}"/>
              </a:ext>
            </a:extLst>
          </p:cNvPr>
          <p:cNvSpPr txBox="1"/>
          <p:nvPr/>
        </p:nvSpPr>
        <p:spPr bwMode="auto">
          <a:xfrm>
            <a:off x="3618326" y="4560571"/>
            <a:ext cx="6027758" cy="234414"/>
          </a:xfrm>
          <a:prstGeom prst="rect">
            <a:avLst/>
          </a:prstGeom>
          <a:noFill/>
        </p:spPr>
        <p:txBody>
          <a:bodyPr wrap="square" lIns="0" tIns="72000" rIns="0" bIns="0">
            <a:spAutoFit/>
          </a:bodyPr>
          <a:lstStyle/>
          <a:p>
            <a:pPr fontAlgn="auto">
              <a:lnSpc>
                <a:spcPts val="1340"/>
              </a:lnSpc>
              <a:spcBef>
                <a:spcPts val="300"/>
              </a:spcBef>
              <a:spcAft>
                <a:spcPts val="300"/>
              </a:spcAft>
              <a:tabLst>
                <a:tab pos="304800" algn="r"/>
                <a:tab pos="306388" algn="l"/>
                <a:tab pos="387350" algn="l"/>
              </a:tabLst>
              <a:defRPr/>
            </a:pPr>
            <a:r>
              <a:rPr lang="de-DE" sz="1000" b="1" dirty="0" err="1">
                <a:solidFill>
                  <a:srgbClr val="F7A600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AwiECO</a:t>
            </a:r>
            <a:r>
              <a:rPr lang="de-DE" sz="1000" b="1" dirty="0">
                <a:solidFill>
                  <a:srgbClr val="5D686E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 – Standardisiertes, kostengünstiges System</a:t>
            </a:r>
          </a:p>
        </p:txBody>
      </p:sp>
      <p:cxnSp>
        <p:nvCxnSpPr>
          <p:cNvPr id="34" name="Gerade Verbindung 81">
            <a:extLst>
              <a:ext uri="{FF2B5EF4-FFF2-40B4-BE49-F238E27FC236}">
                <a16:creationId xmlns:a16="http://schemas.microsoft.com/office/drawing/2014/main" id="{F38291BF-65DD-CAA1-BE9F-C7A448BE4BB2}"/>
              </a:ext>
            </a:extLst>
          </p:cNvPr>
          <p:cNvCxnSpPr>
            <a:cxnSpLocks/>
          </p:cNvCxnSpPr>
          <p:nvPr/>
        </p:nvCxnSpPr>
        <p:spPr>
          <a:xfrm flipH="1">
            <a:off x="3249147" y="4723436"/>
            <a:ext cx="348585" cy="3"/>
          </a:xfrm>
          <a:prstGeom prst="line">
            <a:avLst/>
          </a:prstGeom>
          <a:ln w="28575">
            <a:solidFill>
              <a:srgbClr val="F7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F9169D68-17EC-1D4B-263C-202EAEF2F447}"/>
              </a:ext>
            </a:extLst>
          </p:cNvPr>
          <p:cNvSpPr txBox="1"/>
          <p:nvPr/>
        </p:nvSpPr>
        <p:spPr>
          <a:xfrm>
            <a:off x="249555" y="6483201"/>
            <a:ext cx="29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D686E"/>
                </a:solidFill>
                <a:latin typeface="Arial Nova Cond Light" panose="020F0502020204030204" pitchFamily="34" charset="0"/>
              </a:rPr>
              <a:t>04.07.2025 - Biogasgrillen</a:t>
            </a:r>
          </a:p>
        </p:txBody>
      </p:sp>
    </p:spTree>
    <p:extLst>
      <p:ext uri="{BB962C8B-B14F-4D97-AF65-F5344CB8AC3E}">
        <p14:creationId xmlns:p14="http://schemas.microsoft.com/office/powerpoint/2010/main" val="126933743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-Überschrift">
            <a:extLst>
              <a:ext uri="{FF2B5EF4-FFF2-40B4-BE49-F238E27FC236}">
                <a16:creationId xmlns:a16="http://schemas.microsoft.com/office/drawing/2014/main" id="{B7A0D33F-DFFA-0EFE-32AD-6DDB60D442FF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95723" y="374650"/>
            <a:ext cx="7199313" cy="461963"/>
          </a:xfrm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cap="all" dirty="0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UNSERE PARTNER – </a:t>
            </a:r>
            <a:r>
              <a:rPr lang="de-DE" dirty="0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WELTWEIT</a:t>
            </a:r>
            <a:endParaRPr lang="de-DE" cap="all" dirty="0">
              <a:solidFill>
                <a:srgbClr val="5D686E"/>
              </a:solidFill>
              <a:latin typeface="Avenir LT Std 65 Medium" pitchFamily="34" charset="0"/>
              <a:cs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B15A21-99A9-F541-9B85-9F22E15EC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1"/>
          <a:stretch/>
        </p:blipFill>
        <p:spPr>
          <a:xfrm>
            <a:off x="-98924" y="1036216"/>
            <a:ext cx="9242924" cy="49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0B97085-D737-782B-2E9C-8F09914B93B0}"/>
              </a:ext>
            </a:extLst>
          </p:cNvPr>
          <p:cNvSpPr txBox="1"/>
          <p:nvPr/>
        </p:nvSpPr>
        <p:spPr>
          <a:xfrm>
            <a:off x="249555" y="6483201"/>
            <a:ext cx="29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D686E"/>
                </a:solidFill>
                <a:latin typeface="Arial Nova Cond Light" panose="020F0502020204030204" pitchFamily="34" charset="0"/>
              </a:rPr>
              <a:t>04.07.2025 - Biogasgrillen</a:t>
            </a:r>
          </a:p>
        </p:txBody>
      </p:sp>
    </p:spTree>
    <p:extLst>
      <p:ext uri="{BB962C8B-B14F-4D97-AF65-F5344CB8AC3E}">
        <p14:creationId xmlns:p14="http://schemas.microsoft.com/office/powerpoint/2010/main" val="254426328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8" name="Grafik 27" descr="awidesulf.png"/>
          <p:cNvPicPr>
            <a:picLocks noChangeAspect="1"/>
          </p:cNvPicPr>
          <p:nvPr/>
        </p:nvPicPr>
        <p:blipFill>
          <a:blip r:embed="rId3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9257" y="1829653"/>
            <a:ext cx="1102494" cy="105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Freihandform 44"/>
          <p:cNvSpPr/>
          <p:nvPr/>
        </p:nvSpPr>
        <p:spPr>
          <a:xfrm>
            <a:off x="3527789" y="3104549"/>
            <a:ext cx="2691845" cy="468498"/>
          </a:xfrm>
          <a:custGeom>
            <a:avLst/>
            <a:gdLst>
              <a:gd name="connsiteX0" fmla="*/ 0 w 2507456"/>
              <a:gd name="connsiteY0" fmla="*/ 0 h 432000"/>
              <a:gd name="connsiteX1" fmla="*/ 2507456 w 2507456"/>
              <a:gd name="connsiteY1" fmla="*/ 0 h 432000"/>
              <a:gd name="connsiteX2" fmla="*/ 2507456 w 2507456"/>
              <a:gd name="connsiteY2" fmla="*/ 432000 h 432000"/>
              <a:gd name="connsiteX3" fmla="*/ 0 w 2507456"/>
              <a:gd name="connsiteY3" fmla="*/ 432000 h 432000"/>
              <a:gd name="connsiteX4" fmla="*/ 0 w 2507456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432000">
                <a:moveTo>
                  <a:pt x="0" y="0"/>
                </a:moveTo>
                <a:lnTo>
                  <a:pt x="2507456" y="0"/>
                </a:lnTo>
                <a:lnTo>
                  <a:pt x="2507456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/>
          <a:lstStyle/>
          <a:p>
            <a:pPr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600" dirty="0">
                <a:solidFill>
                  <a:srgbClr val="777777"/>
                </a:solidFill>
                <a:latin typeface="Avenir LT Std 45 Book" pitchFamily="34" charset="0"/>
              </a:rPr>
              <a:t>ENTSCHWEFELUNG</a:t>
            </a:r>
          </a:p>
        </p:txBody>
      </p:sp>
      <p:sp>
        <p:nvSpPr>
          <p:cNvPr id="10245" name="Titel 4"/>
          <p:cNvSpPr>
            <a:spLocks noGrp="1"/>
          </p:cNvSpPr>
          <p:nvPr>
            <p:ph type="ctrTitle"/>
          </p:nvPr>
        </p:nvSpPr>
        <p:spPr bwMode="auto">
          <a:xfrm>
            <a:off x="180975" y="374650"/>
            <a:ext cx="7199313" cy="461963"/>
          </a:xfrm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PRODUKTE</a:t>
            </a:r>
          </a:p>
        </p:txBody>
      </p:sp>
      <p:pic>
        <p:nvPicPr>
          <p:cNvPr id="21530" name="Grafik 20" descr="awieco_flex.png"/>
          <p:cNvPicPr>
            <a:picLocks noChangeAspect="1"/>
          </p:cNvPicPr>
          <p:nvPr/>
        </p:nvPicPr>
        <p:blipFill>
          <a:blip r:embed="rId4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68" y="1628952"/>
            <a:ext cx="971732" cy="121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24" name="Grafik 24" descr="awiplus.png"/>
          <p:cNvPicPr>
            <a:picLocks noChangeAspect="1"/>
          </p:cNvPicPr>
          <p:nvPr/>
        </p:nvPicPr>
        <p:blipFill>
          <a:blip r:embed="rId5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2244" y="4117474"/>
            <a:ext cx="1224000" cy="102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Freihandform 42"/>
          <p:cNvSpPr/>
          <p:nvPr/>
        </p:nvSpPr>
        <p:spPr>
          <a:xfrm>
            <a:off x="447511" y="3095464"/>
            <a:ext cx="2851851" cy="468924"/>
          </a:xfrm>
          <a:custGeom>
            <a:avLst/>
            <a:gdLst>
              <a:gd name="connsiteX0" fmla="*/ 0 w 2507456"/>
              <a:gd name="connsiteY0" fmla="*/ 0 h 432000"/>
              <a:gd name="connsiteX1" fmla="*/ 2507456 w 2507456"/>
              <a:gd name="connsiteY1" fmla="*/ 0 h 432000"/>
              <a:gd name="connsiteX2" fmla="*/ 2507456 w 2507456"/>
              <a:gd name="connsiteY2" fmla="*/ 432000 h 432000"/>
              <a:gd name="connsiteX3" fmla="*/ 0 w 2507456"/>
              <a:gd name="connsiteY3" fmla="*/ 432000 h 432000"/>
              <a:gd name="connsiteX4" fmla="*/ 0 w 2507456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432000">
                <a:moveTo>
                  <a:pt x="0" y="0"/>
                </a:moveTo>
                <a:lnTo>
                  <a:pt x="2507456" y="0"/>
                </a:lnTo>
                <a:lnTo>
                  <a:pt x="2507456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/>
          <a:lstStyle/>
          <a:p>
            <a:pPr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600" dirty="0">
                <a:solidFill>
                  <a:srgbClr val="777777"/>
                </a:solidFill>
                <a:latin typeface="Avenir LT Std 45 Book" pitchFamily="34" charset="0"/>
              </a:rPr>
              <a:t>STATIONÄRE GASANALYSE</a:t>
            </a:r>
          </a:p>
        </p:txBody>
      </p:sp>
      <p:sp>
        <p:nvSpPr>
          <p:cNvPr id="44" name="Freihandform 43"/>
          <p:cNvSpPr/>
          <p:nvPr/>
        </p:nvSpPr>
        <p:spPr>
          <a:xfrm>
            <a:off x="6219634" y="5285885"/>
            <a:ext cx="2700337" cy="468925"/>
          </a:xfrm>
          <a:custGeom>
            <a:avLst/>
            <a:gdLst>
              <a:gd name="connsiteX0" fmla="*/ 0 w 2507456"/>
              <a:gd name="connsiteY0" fmla="*/ 0 h 432000"/>
              <a:gd name="connsiteX1" fmla="*/ 2507456 w 2507456"/>
              <a:gd name="connsiteY1" fmla="*/ 0 h 432000"/>
              <a:gd name="connsiteX2" fmla="*/ 2507456 w 2507456"/>
              <a:gd name="connsiteY2" fmla="*/ 432000 h 432000"/>
              <a:gd name="connsiteX3" fmla="*/ 0 w 2507456"/>
              <a:gd name="connsiteY3" fmla="*/ 432000 h 432000"/>
              <a:gd name="connsiteX4" fmla="*/ 0 w 2507456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432000">
                <a:moveTo>
                  <a:pt x="0" y="0"/>
                </a:moveTo>
                <a:lnTo>
                  <a:pt x="2507456" y="0"/>
                </a:lnTo>
                <a:lnTo>
                  <a:pt x="2507456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/>
          <a:lstStyle/>
          <a:p>
            <a:pPr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600" dirty="0">
                <a:solidFill>
                  <a:srgbClr val="777777"/>
                </a:solidFill>
                <a:latin typeface="Avenir LT Std 45 Book" pitchFamily="34" charset="0"/>
              </a:rPr>
              <a:t>SERVICE</a:t>
            </a:r>
          </a:p>
        </p:txBody>
      </p:sp>
      <p:pic>
        <p:nvPicPr>
          <p:cNvPr id="21532" name="Grafik 18" descr="awiflow.png"/>
          <p:cNvPicPr>
            <a:picLocks noChangeAspect="1"/>
          </p:cNvPicPr>
          <p:nvPr/>
        </p:nvPicPr>
        <p:blipFill>
          <a:blip r:embed="rId6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6016" y="1857934"/>
            <a:ext cx="1127355" cy="99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Freihandform 46"/>
          <p:cNvSpPr/>
          <p:nvPr/>
        </p:nvSpPr>
        <p:spPr>
          <a:xfrm>
            <a:off x="6219634" y="3105283"/>
            <a:ext cx="2709171" cy="466725"/>
          </a:xfrm>
          <a:custGeom>
            <a:avLst/>
            <a:gdLst>
              <a:gd name="connsiteX0" fmla="*/ 0 w 2507456"/>
              <a:gd name="connsiteY0" fmla="*/ 0 h 432000"/>
              <a:gd name="connsiteX1" fmla="*/ 2507456 w 2507456"/>
              <a:gd name="connsiteY1" fmla="*/ 0 h 432000"/>
              <a:gd name="connsiteX2" fmla="*/ 2507456 w 2507456"/>
              <a:gd name="connsiteY2" fmla="*/ 432000 h 432000"/>
              <a:gd name="connsiteX3" fmla="*/ 0 w 2507456"/>
              <a:gd name="connsiteY3" fmla="*/ 432000 h 432000"/>
              <a:gd name="connsiteX4" fmla="*/ 0 w 2507456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432000">
                <a:moveTo>
                  <a:pt x="0" y="0"/>
                </a:moveTo>
                <a:lnTo>
                  <a:pt x="2507456" y="0"/>
                </a:lnTo>
                <a:lnTo>
                  <a:pt x="2507456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/>
          <a:lstStyle/>
          <a:p>
            <a:pPr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600" dirty="0">
                <a:solidFill>
                  <a:srgbClr val="777777"/>
                </a:solidFill>
                <a:latin typeface="Avenir LT Std 45 Book" pitchFamily="34" charset="0"/>
              </a:rPr>
              <a:t>DURCHFLUSSMESSUNG</a:t>
            </a:r>
          </a:p>
        </p:txBody>
      </p:sp>
      <p:sp>
        <p:nvSpPr>
          <p:cNvPr id="31" name="Freihandform 47">
            <a:extLst>
              <a:ext uri="{FF2B5EF4-FFF2-40B4-BE49-F238E27FC236}">
                <a16:creationId xmlns:a16="http://schemas.microsoft.com/office/drawing/2014/main" id="{8833F5BE-2D03-47B2-AC53-BECA307C2299}"/>
              </a:ext>
            </a:extLst>
          </p:cNvPr>
          <p:cNvSpPr/>
          <p:nvPr/>
        </p:nvSpPr>
        <p:spPr>
          <a:xfrm>
            <a:off x="3549064" y="5293182"/>
            <a:ext cx="2700338" cy="468720"/>
          </a:xfrm>
          <a:custGeom>
            <a:avLst/>
            <a:gdLst>
              <a:gd name="connsiteX0" fmla="*/ 0 w 2507456"/>
              <a:gd name="connsiteY0" fmla="*/ 0 h 432000"/>
              <a:gd name="connsiteX1" fmla="*/ 2507456 w 2507456"/>
              <a:gd name="connsiteY1" fmla="*/ 0 h 432000"/>
              <a:gd name="connsiteX2" fmla="*/ 2507456 w 2507456"/>
              <a:gd name="connsiteY2" fmla="*/ 432000 h 432000"/>
              <a:gd name="connsiteX3" fmla="*/ 0 w 2507456"/>
              <a:gd name="connsiteY3" fmla="*/ 432000 h 432000"/>
              <a:gd name="connsiteX4" fmla="*/ 0 w 2507456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432000">
                <a:moveTo>
                  <a:pt x="0" y="0"/>
                </a:moveTo>
                <a:lnTo>
                  <a:pt x="2507456" y="0"/>
                </a:lnTo>
                <a:lnTo>
                  <a:pt x="2507456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/>
          <a:lstStyle/>
          <a:p>
            <a:pPr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600" dirty="0">
                <a:solidFill>
                  <a:srgbClr val="777777"/>
                </a:solidFill>
                <a:latin typeface="Avenir LT Std 45 Book" pitchFamily="34" charset="0"/>
              </a:rPr>
              <a:t>LABORANLAGEN</a:t>
            </a:r>
          </a:p>
        </p:txBody>
      </p:sp>
      <p:pic>
        <p:nvPicPr>
          <p:cNvPr id="32" name="Picture 3" descr="Z:\awite\data\office\vorlagen\marketing_v\awite-product_icons\awilab-transparent.PNG">
            <a:extLst>
              <a:ext uri="{FF2B5EF4-FFF2-40B4-BE49-F238E27FC236}">
                <a16:creationId xmlns:a16="http://schemas.microsoft.com/office/drawing/2014/main" id="{6DED288F-5AE4-45C8-8FE6-10DDC2A8F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317" y="4037693"/>
            <a:ext cx="10572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37C9810-F519-35FE-F765-4D03ECF6B2ED}"/>
              </a:ext>
            </a:extLst>
          </p:cNvPr>
          <p:cNvSpPr/>
          <p:nvPr/>
        </p:nvSpPr>
        <p:spPr>
          <a:xfrm>
            <a:off x="269368" y="3103815"/>
            <a:ext cx="216000" cy="288000"/>
          </a:xfrm>
          <a:prstGeom prst="rect">
            <a:avLst/>
          </a:prstGeom>
          <a:solidFill>
            <a:srgbClr val="F7A600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rtlCol="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de-DE" sz="2000" dirty="0">
              <a:solidFill>
                <a:schemeClr val="bg1">
                  <a:lumMod val="75000"/>
                </a:schemeClr>
              </a:solidFill>
              <a:latin typeface="Avenir LT Std 45 Book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92D4562-9BF7-1D15-0E14-EC277F085F58}"/>
              </a:ext>
            </a:extLst>
          </p:cNvPr>
          <p:cNvSpPr/>
          <p:nvPr/>
        </p:nvSpPr>
        <p:spPr>
          <a:xfrm>
            <a:off x="3324504" y="3106014"/>
            <a:ext cx="216000" cy="288000"/>
          </a:xfrm>
          <a:prstGeom prst="rect">
            <a:avLst/>
          </a:prstGeom>
          <a:solidFill>
            <a:srgbClr val="F7A600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rtlCol="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de-DE" sz="2000" dirty="0">
              <a:solidFill>
                <a:schemeClr val="bg1">
                  <a:lumMod val="75000"/>
                </a:schemeClr>
              </a:solidFill>
              <a:latin typeface="Avenir LT Std 45 Book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B424AF1-78A6-8BA3-F742-235329DC1328}"/>
              </a:ext>
            </a:extLst>
          </p:cNvPr>
          <p:cNvSpPr/>
          <p:nvPr/>
        </p:nvSpPr>
        <p:spPr>
          <a:xfrm>
            <a:off x="5922786" y="3099225"/>
            <a:ext cx="216000" cy="288000"/>
          </a:xfrm>
          <a:prstGeom prst="rect">
            <a:avLst/>
          </a:prstGeom>
          <a:solidFill>
            <a:srgbClr val="F7A600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rtlCol="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de-DE" sz="2000" dirty="0">
              <a:solidFill>
                <a:schemeClr val="bg1">
                  <a:lumMod val="75000"/>
                </a:schemeClr>
              </a:solidFill>
              <a:latin typeface="Avenir LT Std 45 Book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09BD3DA-8B96-911F-5F27-BDB6CF4DA435}"/>
              </a:ext>
            </a:extLst>
          </p:cNvPr>
          <p:cNvSpPr/>
          <p:nvPr/>
        </p:nvSpPr>
        <p:spPr>
          <a:xfrm>
            <a:off x="5922786" y="5285885"/>
            <a:ext cx="216000" cy="288000"/>
          </a:xfrm>
          <a:prstGeom prst="rect">
            <a:avLst/>
          </a:prstGeom>
          <a:solidFill>
            <a:srgbClr val="F7A600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rtlCol="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de-DE" sz="2000" dirty="0">
              <a:solidFill>
                <a:schemeClr val="bg1">
                  <a:lumMod val="75000"/>
                </a:schemeClr>
              </a:solidFill>
              <a:latin typeface="Avenir LT Std 45 Book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9CA0223-7845-4F4F-0A3E-9B43D2E79C01}"/>
              </a:ext>
            </a:extLst>
          </p:cNvPr>
          <p:cNvSpPr/>
          <p:nvPr/>
        </p:nvSpPr>
        <p:spPr>
          <a:xfrm>
            <a:off x="3333064" y="5289993"/>
            <a:ext cx="216000" cy="288000"/>
          </a:xfrm>
          <a:prstGeom prst="rect">
            <a:avLst/>
          </a:prstGeom>
          <a:solidFill>
            <a:srgbClr val="F7A600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rtlCol="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de-DE" sz="2000" dirty="0">
              <a:solidFill>
                <a:schemeClr val="bg1">
                  <a:lumMod val="75000"/>
                </a:schemeClr>
              </a:solidFill>
              <a:latin typeface="Avenir LT Std 45 Book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192B990-25A4-9AB5-D7E4-A735633886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709" y="4205885"/>
            <a:ext cx="1142569" cy="1080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AFF5B8D-61A3-C0F8-BB75-6DE0685218E9}"/>
              </a:ext>
            </a:extLst>
          </p:cNvPr>
          <p:cNvSpPr/>
          <p:nvPr/>
        </p:nvSpPr>
        <p:spPr>
          <a:xfrm>
            <a:off x="264709" y="5285885"/>
            <a:ext cx="216000" cy="288000"/>
          </a:xfrm>
          <a:prstGeom prst="rect">
            <a:avLst/>
          </a:prstGeom>
          <a:solidFill>
            <a:srgbClr val="F7A600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rtlCol="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de-DE" sz="2000" dirty="0">
              <a:solidFill>
                <a:schemeClr val="bg1">
                  <a:lumMod val="75000"/>
                </a:schemeClr>
              </a:solidFill>
              <a:latin typeface="Avenir LT Std 45 Book" pitchFamily="34" charset="0"/>
            </a:endParaRPr>
          </a:p>
        </p:txBody>
      </p:sp>
      <p:sp>
        <p:nvSpPr>
          <p:cNvPr id="10" name="Freihandform 47">
            <a:extLst>
              <a:ext uri="{FF2B5EF4-FFF2-40B4-BE49-F238E27FC236}">
                <a16:creationId xmlns:a16="http://schemas.microsoft.com/office/drawing/2014/main" id="{F6E478E6-C368-DD1E-49D3-2DFE85F3DE12}"/>
              </a:ext>
            </a:extLst>
          </p:cNvPr>
          <p:cNvSpPr/>
          <p:nvPr/>
        </p:nvSpPr>
        <p:spPr>
          <a:xfrm>
            <a:off x="480709" y="5293182"/>
            <a:ext cx="2314383" cy="468720"/>
          </a:xfrm>
          <a:custGeom>
            <a:avLst/>
            <a:gdLst>
              <a:gd name="connsiteX0" fmla="*/ 0 w 2507456"/>
              <a:gd name="connsiteY0" fmla="*/ 0 h 432000"/>
              <a:gd name="connsiteX1" fmla="*/ 2507456 w 2507456"/>
              <a:gd name="connsiteY1" fmla="*/ 0 h 432000"/>
              <a:gd name="connsiteX2" fmla="*/ 2507456 w 2507456"/>
              <a:gd name="connsiteY2" fmla="*/ 432000 h 432000"/>
              <a:gd name="connsiteX3" fmla="*/ 0 w 2507456"/>
              <a:gd name="connsiteY3" fmla="*/ 432000 h 432000"/>
              <a:gd name="connsiteX4" fmla="*/ 0 w 2507456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432000">
                <a:moveTo>
                  <a:pt x="0" y="0"/>
                </a:moveTo>
                <a:lnTo>
                  <a:pt x="2507456" y="0"/>
                </a:lnTo>
                <a:lnTo>
                  <a:pt x="2507456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/>
          <a:lstStyle/>
          <a:p>
            <a:pPr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600" dirty="0">
                <a:solidFill>
                  <a:srgbClr val="777777"/>
                </a:solidFill>
                <a:latin typeface="Avenir LT Std 45 Book" pitchFamily="34" charset="0"/>
              </a:rPr>
              <a:t>MOBILE GASANALYSE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88721F-FF47-8CE8-F2F2-BA5A78345AF4}"/>
              </a:ext>
            </a:extLst>
          </p:cNvPr>
          <p:cNvSpPr/>
          <p:nvPr/>
        </p:nvSpPr>
        <p:spPr>
          <a:xfrm>
            <a:off x="0" y="3854153"/>
            <a:ext cx="2795092" cy="2221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6680" tIns="60960" rIns="106680" bIns="60960" spcCol="1270" rtlCol="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de-DE" sz="2000" dirty="0">
              <a:solidFill>
                <a:schemeClr val="bg1">
                  <a:lumMod val="75000"/>
                </a:schemeClr>
              </a:solidFill>
              <a:latin typeface="Avenir LT Std 45 Book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995B45A-CCC0-1A90-3EBF-05522F7FC77D}"/>
              </a:ext>
            </a:extLst>
          </p:cNvPr>
          <p:cNvSpPr txBox="1"/>
          <p:nvPr/>
        </p:nvSpPr>
        <p:spPr>
          <a:xfrm>
            <a:off x="249555" y="6483201"/>
            <a:ext cx="29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D686E"/>
                </a:solidFill>
                <a:latin typeface="Arial Nova Cond Light" panose="020F0502020204030204" pitchFamily="34" charset="0"/>
              </a:rPr>
              <a:t>04.07.2025 - Biogasgrillen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itel 4"/>
          <p:cNvSpPr>
            <a:spLocks noGrp="1"/>
          </p:cNvSpPr>
          <p:nvPr>
            <p:ph type="ctrTitle"/>
          </p:nvPr>
        </p:nvSpPr>
        <p:spPr bwMode="auto">
          <a:xfrm>
            <a:off x="180975" y="374650"/>
            <a:ext cx="7199313" cy="461963"/>
          </a:xfrm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MOBILE GASANALYSE </a:t>
            </a:r>
          </a:p>
        </p:txBody>
      </p:sp>
      <p:sp>
        <p:nvSpPr>
          <p:cNvPr id="19" name="Freihandform 18"/>
          <p:cNvSpPr/>
          <p:nvPr/>
        </p:nvSpPr>
        <p:spPr>
          <a:xfrm>
            <a:off x="3918516" y="3939572"/>
            <a:ext cx="3547824" cy="1989137"/>
          </a:xfrm>
          <a:custGeom>
            <a:avLst/>
            <a:gdLst>
              <a:gd name="connsiteX0" fmla="*/ 0 w 2507456"/>
              <a:gd name="connsiteY0" fmla="*/ 0 h 432000"/>
              <a:gd name="connsiteX1" fmla="*/ 2507456 w 2507456"/>
              <a:gd name="connsiteY1" fmla="*/ 0 h 432000"/>
              <a:gd name="connsiteX2" fmla="*/ 2507456 w 2507456"/>
              <a:gd name="connsiteY2" fmla="*/ 432000 h 432000"/>
              <a:gd name="connsiteX3" fmla="*/ 0 w 2507456"/>
              <a:gd name="connsiteY3" fmla="*/ 432000 h 432000"/>
              <a:gd name="connsiteX4" fmla="*/ 0 w 2507456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432000">
                <a:moveTo>
                  <a:pt x="0" y="0"/>
                </a:moveTo>
                <a:lnTo>
                  <a:pt x="2507456" y="0"/>
                </a:lnTo>
                <a:lnTo>
                  <a:pt x="2507456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anchor="ctr"/>
          <a:lstStyle/>
          <a:p>
            <a:pPr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AWI2GO</a:t>
            </a:r>
            <a:endParaRPr lang="de-DE" dirty="0">
              <a:solidFill>
                <a:srgbClr val="777777"/>
              </a:solidFill>
              <a:latin typeface="Avenir LT Std 65 Medium" pitchFamily="34" charset="0"/>
            </a:endParaRPr>
          </a:p>
          <a:p>
            <a:pPr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400" dirty="0">
                <a:solidFill>
                  <a:srgbClr val="777777"/>
                </a:solidFill>
                <a:latin typeface="Avenir LT Std 45 Book" pitchFamily="34" charset="0"/>
              </a:rPr>
              <a:t>INTUITIVE &amp; SMARTE NUTZUNG</a:t>
            </a:r>
            <a:br>
              <a:rPr lang="de-DE" sz="1400" dirty="0">
                <a:solidFill>
                  <a:srgbClr val="777777"/>
                </a:solidFill>
                <a:latin typeface="Avenir LT Std 45 Book" pitchFamily="34" charset="0"/>
              </a:rPr>
            </a:br>
            <a:r>
              <a:rPr lang="de-DE" sz="1400" dirty="0">
                <a:solidFill>
                  <a:srgbClr val="777777"/>
                </a:solidFill>
                <a:latin typeface="Avenir LT Std 45 Book" pitchFamily="34" charset="0"/>
              </a:rPr>
              <a:t>EINSCHALTEN &amp; LOSLEGEN</a:t>
            </a:r>
            <a:br>
              <a:rPr lang="de-DE" sz="1400" dirty="0">
                <a:solidFill>
                  <a:srgbClr val="777777"/>
                </a:solidFill>
                <a:latin typeface="Avenir LT Std 45 Book" pitchFamily="34" charset="0"/>
              </a:rPr>
            </a:br>
            <a:r>
              <a:rPr lang="de-DE" sz="1400" dirty="0">
                <a:solidFill>
                  <a:srgbClr val="777777"/>
                </a:solidFill>
                <a:latin typeface="Avenir LT Std 45 Book" pitchFamily="34" charset="0"/>
              </a:rPr>
              <a:t>SAFER 6 - MESSWERTE IN REKORDZEIT </a:t>
            </a:r>
          </a:p>
        </p:txBody>
      </p:sp>
      <p:sp>
        <p:nvSpPr>
          <p:cNvPr id="8" name="Freihandform 7"/>
          <p:cNvSpPr/>
          <p:nvPr/>
        </p:nvSpPr>
        <p:spPr>
          <a:xfrm>
            <a:off x="427576" y="4295948"/>
            <a:ext cx="2707241" cy="843949"/>
          </a:xfrm>
          <a:custGeom>
            <a:avLst/>
            <a:gdLst>
              <a:gd name="connsiteX0" fmla="*/ 0 w 2507456"/>
              <a:gd name="connsiteY0" fmla="*/ 0 h 432000"/>
              <a:gd name="connsiteX1" fmla="*/ 2507456 w 2507456"/>
              <a:gd name="connsiteY1" fmla="*/ 0 h 432000"/>
              <a:gd name="connsiteX2" fmla="*/ 2507456 w 2507456"/>
              <a:gd name="connsiteY2" fmla="*/ 432000 h 432000"/>
              <a:gd name="connsiteX3" fmla="*/ 0 w 2507456"/>
              <a:gd name="connsiteY3" fmla="*/ 432000 h 432000"/>
              <a:gd name="connsiteX4" fmla="*/ 0 w 2507456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432000">
                <a:moveTo>
                  <a:pt x="0" y="0"/>
                </a:moveTo>
                <a:lnTo>
                  <a:pt x="2507456" y="0"/>
                </a:lnTo>
                <a:lnTo>
                  <a:pt x="2507456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/>
          <a:lstStyle/>
          <a:p>
            <a:pPr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de-DE" sz="800" dirty="0">
              <a:latin typeface="Avenir LT Std 45 Book" pitchFamily="34" charset="0"/>
            </a:endParaRPr>
          </a:p>
          <a:p>
            <a:pPr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400" dirty="0">
                <a:solidFill>
                  <a:srgbClr val="777777"/>
                </a:solidFill>
                <a:latin typeface="Avenir LT Std 45 Book" pitchFamily="34" charset="0"/>
              </a:rPr>
              <a:t>MOBILE GASANALYSE LEICHT GEMACHT – MIT AWI2GO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87164E6-E2D3-EFBB-8554-1B8D8D91F9C7}"/>
              </a:ext>
            </a:extLst>
          </p:cNvPr>
          <p:cNvSpPr/>
          <p:nvPr/>
        </p:nvSpPr>
        <p:spPr>
          <a:xfrm>
            <a:off x="240436" y="4432380"/>
            <a:ext cx="215999" cy="786898"/>
          </a:xfrm>
          <a:prstGeom prst="rect">
            <a:avLst/>
          </a:prstGeom>
          <a:solidFill>
            <a:srgbClr val="F7A600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rtlCol="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de-DE" sz="2000" dirty="0">
              <a:solidFill>
                <a:schemeClr val="bg1">
                  <a:lumMod val="75000"/>
                </a:schemeClr>
              </a:solidFill>
              <a:latin typeface="Avenir LT Std 45 Book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5A8B9FF-EC21-1E12-9F6D-B4C9905ED0E9}"/>
              </a:ext>
            </a:extLst>
          </p:cNvPr>
          <p:cNvSpPr/>
          <p:nvPr/>
        </p:nvSpPr>
        <p:spPr>
          <a:xfrm>
            <a:off x="3702516" y="4430057"/>
            <a:ext cx="216000" cy="288000"/>
          </a:xfrm>
          <a:prstGeom prst="rect">
            <a:avLst/>
          </a:prstGeom>
          <a:solidFill>
            <a:srgbClr val="F7A600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rtlCol="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de-DE" sz="2000" dirty="0">
              <a:solidFill>
                <a:schemeClr val="bg1">
                  <a:lumMod val="75000"/>
                </a:schemeClr>
              </a:solidFill>
              <a:latin typeface="Avenir LT Std 45 Book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6161CEC-7C2B-7594-AD7E-80D067371D80}"/>
              </a:ext>
            </a:extLst>
          </p:cNvPr>
          <p:cNvSpPr txBox="1"/>
          <p:nvPr/>
        </p:nvSpPr>
        <p:spPr>
          <a:xfrm>
            <a:off x="435010" y="1671584"/>
            <a:ext cx="2862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6750" fontAlgn="auto"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dirty="0">
                <a:solidFill>
                  <a:srgbClr val="777777"/>
                </a:solidFill>
                <a:latin typeface="Avenir LT Std 45 Book" pitchFamily="34" charset="0"/>
              </a:rPr>
              <a:t>GASE ANALYSIEREN MIT </a:t>
            </a:r>
            <a:r>
              <a:rPr lang="de-DE" sz="1800" dirty="0">
                <a:solidFill>
                  <a:srgbClr val="F7A824"/>
                </a:solidFill>
                <a:latin typeface="Avenir LT Std 45 Book" pitchFamily="34" charset="0"/>
              </a:rPr>
              <a:t>AWI2GO</a:t>
            </a:r>
            <a:br>
              <a:rPr lang="de-DE" sz="1800" dirty="0">
                <a:solidFill>
                  <a:srgbClr val="777777"/>
                </a:solidFill>
                <a:latin typeface="Avenir LT Std 45 Book" pitchFamily="34" charset="0"/>
              </a:rPr>
            </a:br>
            <a:endParaRPr lang="de-DE" sz="1800" dirty="0">
              <a:solidFill>
                <a:srgbClr val="F7A824"/>
              </a:solidFill>
              <a:latin typeface="Avenir LT Std 45 Book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B4866D5-7816-C829-2CB5-AF45D1374D38}"/>
              </a:ext>
            </a:extLst>
          </p:cNvPr>
          <p:cNvSpPr/>
          <p:nvPr/>
        </p:nvSpPr>
        <p:spPr>
          <a:xfrm>
            <a:off x="240437" y="1671584"/>
            <a:ext cx="215999" cy="2760796"/>
          </a:xfrm>
          <a:prstGeom prst="rect">
            <a:avLst/>
          </a:prstGeom>
          <a:solidFill>
            <a:srgbClr val="F7A600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rtlCol="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de-DE" sz="2000" dirty="0">
              <a:solidFill>
                <a:schemeClr val="bg1">
                  <a:lumMod val="75000"/>
                </a:schemeClr>
              </a:solidFill>
              <a:latin typeface="Avenir LT Std 45 Book" pitchFamily="34" charset="0"/>
            </a:endParaRPr>
          </a:p>
        </p:txBody>
      </p:sp>
      <p:pic>
        <p:nvPicPr>
          <p:cNvPr id="10" name="Grafik 9" descr="Ein Bild, das Cartoon, Clipart, Darstellung enthält.&#10;&#10;Automatisch generierte Beschreibung">
            <a:extLst>
              <a:ext uri="{FF2B5EF4-FFF2-40B4-BE49-F238E27FC236}">
                <a16:creationId xmlns:a16="http://schemas.microsoft.com/office/drawing/2014/main" id="{99A21F9F-474E-E987-1E34-F30C92835D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3" y="3037675"/>
            <a:ext cx="1325506" cy="1178892"/>
          </a:xfrm>
          <a:prstGeom prst="rect">
            <a:avLst/>
          </a:prstGeom>
        </p:spPr>
      </p:pic>
      <p:pic>
        <p:nvPicPr>
          <p:cNvPr id="12" name="Grafik 11" descr="Ein Bild, das Screenshot, Gerät, Elektronisches Gerät, Multimedia enthält.&#10;&#10;Automatisch generierte Beschreibung">
            <a:extLst>
              <a:ext uri="{FF2B5EF4-FFF2-40B4-BE49-F238E27FC236}">
                <a16:creationId xmlns:a16="http://schemas.microsoft.com/office/drawing/2014/main" id="{5FD64654-5BBE-8B19-555A-A5B521F6E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16" y="1575094"/>
            <a:ext cx="2407863" cy="299896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7222F28-38DA-F522-2A7B-E705314F7468}"/>
              </a:ext>
            </a:extLst>
          </p:cNvPr>
          <p:cNvSpPr txBox="1"/>
          <p:nvPr/>
        </p:nvSpPr>
        <p:spPr>
          <a:xfrm>
            <a:off x="249555" y="6483201"/>
            <a:ext cx="29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D686E"/>
                </a:solidFill>
                <a:latin typeface="Arial Nova Cond Light" panose="020F0502020204030204" pitchFamily="34" charset="0"/>
              </a:rPr>
              <a:t>04.07.2025 - Biogasgrillen</a:t>
            </a:r>
          </a:p>
        </p:txBody>
      </p:sp>
    </p:spTree>
    <p:extLst>
      <p:ext uri="{BB962C8B-B14F-4D97-AF65-F5344CB8AC3E}">
        <p14:creationId xmlns:p14="http://schemas.microsoft.com/office/powerpoint/2010/main" val="257702592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5296D-3F69-F98F-A1C7-9A76DE46A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el 4">
            <a:extLst>
              <a:ext uri="{FF2B5EF4-FFF2-40B4-BE49-F238E27FC236}">
                <a16:creationId xmlns:a16="http://schemas.microsoft.com/office/drawing/2014/main" id="{64A0F94B-BB87-F51C-10ED-61C66E10719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80975" y="374799"/>
            <a:ext cx="7453402" cy="461665"/>
          </a:xfrm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all" noProof="0" dirty="0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 </a:t>
            </a:r>
            <a:r>
              <a:rPr lang="en-US" cap="all" noProof="0" dirty="0" err="1">
                <a:solidFill>
                  <a:srgbClr val="5D686E"/>
                </a:solidFill>
                <a:latin typeface="Avenir LT Std 65 Medium" pitchFamily="34" charset="0"/>
                <a:cs typeface="Arial" charset="0"/>
              </a:rPr>
              <a:t>Eigenschaften</a:t>
            </a:r>
            <a:endParaRPr lang="en-US" cap="all" noProof="0" dirty="0">
              <a:solidFill>
                <a:srgbClr val="5D686E"/>
              </a:solidFill>
              <a:latin typeface="Avenir LT Std 65 Medium" pitchFamily="34" charset="0"/>
              <a:cs typeface="Arial" charset="0"/>
            </a:endParaRPr>
          </a:p>
        </p:txBody>
      </p:sp>
      <p:sp>
        <p:nvSpPr>
          <p:cNvPr id="14" name="Untertitel 3">
            <a:extLst>
              <a:ext uri="{FF2B5EF4-FFF2-40B4-BE49-F238E27FC236}">
                <a16:creationId xmlns:a16="http://schemas.microsoft.com/office/drawing/2014/main" id="{8E611C70-24CA-0E98-476B-252BB628312E}"/>
              </a:ext>
            </a:extLst>
          </p:cNvPr>
          <p:cNvSpPr>
            <a:spLocks noGrp="1"/>
          </p:cNvSpPr>
          <p:nvPr/>
        </p:nvSpPr>
        <p:spPr bwMode="auto">
          <a:xfrm>
            <a:off x="240860" y="1262063"/>
            <a:ext cx="7917488" cy="50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de-DE" i="1" dirty="0">
              <a:solidFill>
                <a:srgbClr val="898989"/>
              </a:solidFill>
              <a:latin typeface="Avenir LT Std 45 Book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6B99855-0C0A-08CA-8C44-CCB35C4917BD}"/>
              </a:ext>
            </a:extLst>
          </p:cNvPr>
          <p:cNvSpPr txBox="1"/>
          <p:nvPr/>
        </p:nvSpPr>
        <p:spPr>
          <a:xfrm>
            <a:off x="180974" y="1161535"/>
            <a:ext cx="446042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Awi2GO ist ein mobiles Gasanalysesystem mit ATEX- und </a:t>
            </a:r>
            <a:r>
              <a:rPr lang="de-DE" sz="2000" dirty="0" err="1">
                <a:solidFill>
                  <a:srgbClr val="5D686E"/>
                </a:solidFill>
                <a:latin typeface="Avenir LT Std 45 Book" pitchFamily="34" charset="0"/>
              </a:rPr>
              <a:t>IECEx</a:t>
            </a: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-Zertifizierung für den Einsatz in explosionsgefährdeten Bereichen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5D686E"/>
              </a:solidFill>
              <a:latin typeface="Avenir LT Std 45 Book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Bedienung über kapazitives 5"-Touch-Display und 3 Touch-Tasten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5D686E"/>
              </a:solidFill>
              <a:latin typeface="Avenir LT Std 45 Book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Eigensicherer, wiederaufladbarer Akkupack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5D686E"/>
              </a:solidFill>
              <a:latin typeface="Avenir LT Std 45 Book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NDIR-Sensor für CH4 und CO2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5D686E"/>
              </a:solidFill>
              <a:latin typeface="Avenir LT Std 45 Book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D686E"/>
                </a:solidFill>
                <a:latin typeface="Avenir LT Std 45 Book" pitchFamily="34" charset="0"/>
              </a:rPr>
              <a:t>Elektrochemische Sensoren für O2, H2S, H2 (optional) und CO (optional)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D686E"/>
              </a:solidFill>
              <a:latin typeface="Avenir LT Std 45 Book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D686E"/>
              </a:solidFill>
              <a:latin typeface="Avenir LT Std 45 Book" pitchFamily="34" charset="0"/>
            </a:endParaRPr>
          </a:p>
        </p:txBody>
      </p:sp>
      <p:pic>
        <p:nvPicPr>
          <p:cNvPr id="2" name="Grafik 1" descr="Ein Bild, das Clipart, Animierter Cartoon, Smiley, Animation enthält.&#10;&#10;KI-generierte Inhalte können fehlerhaft sein.">
            <a:extLst>
              <a:ext uri="{FF2B5EF4-FFF2-40B4-BE49-F238E27FC236}">
                <a16:creationId xmlns:a16="http://schemas.microsoft.com/office/drawing/2014/main" id="{CCDA1943-9490-0474-246D-26FD9DDA1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58" y="5654167"/>
            <a:ext cx="1337592" cy="1203833"/>
          </a:xfrm>
          <a:prstGeom prst="rect">
            <a:avLst/>
          </a:prstGeom>
        </p:spPr>
      </p:pic>
      <p:pic>
        <p:nvPicPr>
          <p:cNvPr id="4" name="Grafik 3" descr="Ein Bild, das Handy, Gerät, tragbares Kommunikationsgerät, Elektronisches Gerät enthält.&#10;&#10;KI-generierte Inhalte können fehlerhaft sein.">
            <a:extLst>
              <a:ext uri="{FF2B5EF4-FFF2-40B4-BE49-F238E27FC236}">
                <a16:creationId xmlns:a16="http://schemas.microsoft.com/office/drawing/2014/main" id="{1D44DB31-6537-E9AE-EEB2-8DC533CAF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737" y="1730366"/>
            <a:ext cx="4238625" cy="310642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9FE0C9D-0C79-2E64-CC96-DCF858CD1DF4}"/>
              </a:ext>
            </a:extLst>
          </p:cNvPr>
          <p:cNvSpPr txBox="1"/>
          <p:nvPr/>
        </p:nvSpPr>
        <p:spPr>
          <a:xfrm>
            <a:off x="249555" y="6483201"/>
            <a:ext cx="29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D686E"/>
                </a:solidFill>
                <a:latin typeface="Arial Nova Cond Light" panose="020F0502020204030204" pitchFamily="34" charset="0"/>
              </a:rPr>
              <a:t>04.07.2025 - Biogasgrillen</a:t>
            </a:r>
          </a:p>
        </p:txBody>
      </p:sp>
    </p:spTree>
    <p:extLst>
      <p:ext uri="{BB962C8B-B14F-4D97-AF65-F5344CB8AC3E}">
        <p14:creationId xmlns:p14="http://schemas.microsoft.com/office/powerpoint/2010/main" val="1956795706"/>
      </p:ext>
    </p:extLst>
  </p:cSld>
  <p:clrMapOvr>
    <a:masterClrMapping/>
  </p:clrMapOvr>
</p:sld>
</file>

<file path=ppt/theme/theme1.xml><?xml version="1.0" encoding="utf-8"?>
<a:theme xmlns:a="http://schemas.openxmlformats.org/drawingml/2006/main" name="praesentation_blank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0730D"/>
        </a:solidFill>
        <a:ln>
          <a:noFill/>
        </a:ln>
        <a:effectLst/>
      </a:spPr>
      <a:bodyPr lIns="106680" tIns="60960" rIns="106680" bIns="60960" spcCol="1270" anchor="ctr"/>
      <a:lstStyle>
        <a:defPPr defTabSz="666750" fontAlgn="auto">
          <a:lnSpc>
            <a:spcPct val="90000"/>
          </a:lnSpc>
          <a:spcBef>
            <a:spcPts val="0"/>
          </a:spcBef>
          <a:spcAft>
            <a:spcPct val="35000"/>
          </a:spcAft>
          <a:defRPr sz="2000" dirty="0">
            <a:solidFill>
              <a:schemeClr val="bg1">
                <a:lumMod val="75000"/>
              </a:schemeClr>
            </a:solidFill>
            <a:latin typeface="Avenir LT Std 45 Book" pitchFamily="34" charset="0"/>
          </a:defRPr>
        </a:defPPr>
      </a:lstStyle>
      <a:style>
        <a:lnRef idx="2">
          <a:schemeClr val="accen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awi2go-vertriebsschulung_ex_sicherheit</Template>
  <TotalTime>0</TotalTime>
  <Words>1127</Words>
  <Application>Microsoft Office PowerPoint</Application>
  <PresentationFormat>Bildschirmpräsentation (4:3)</PresentationFormat>
  <Paragraphs>218</Paragraphs>
  <Slides>19</Slides>
  <Notes>19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  <vt:variant>
        <vt:lpstr>Zielgruppenorientierte Präsentationen</vt:lpstr>
      </vt:variant>
      <vt:variant>
        <vt:i4>1</vt:i4>
      </vt:variant>
    </vt:vector>
  </HeadingPairs>
  <TitlesOfParts>
    <vt:vector size="28" baseType="lpstr">
      <vt:lpstr>Arial</vt:lpstr>
      <vt:lpstr>Arial Nova Cond Light</vt:lpstr>
      <vt:lpstr>Avenir LT Std 45 Book</vt:lpstr>
      <vt:lpstr>Avenir LT Std 65 Medium</vt:lpstr>
      <vt:lpstr>Calibri</vt:lpstr>
      <vt:lpstr>Courier New</vt:lpstr>
      <vt:lpstr>Wingdings</vt:lpstr>
      <vt:lpstr>praesentation_blanko</vt:lpstr>
      <vt:lpstr>PowerPoint-Präsentation</vt:lpstr>
      <vt:lpstr>Agenda</vt:lpstr>
      <vt:lpstr>Einleitung</vt:lpstr>
      <vt:lpstr>FIRMENGESCHICHTE</vt:lpstr>
      <vt:lpstr>INNOVATIONEN &amp; ENTWICKLUNGEN</vt:lpstr>
      <vt:lpstr>UNSERE PARTNER – WELTWEIT</vt:lpstr>
      <vt:lpstr>PRODUKTE</vt:lpstr>
      <vt:lpstr>MOBILE GASANALYSE </vt:lpstr>
      <vt:lpstr> Eigenschaften</vt:lpstr>
      <vt:lpstr>Eigenschaften</vt:lpstr>
      <vt:lpstr>Eigenschaften</vt:lpstr>
      <vt:lpstr>Eigenschaften</vt:lpstr>
      <vt:lpstr>anschlüsse</vt:lpstr>
      <vt:lpstr>Anschlüsse</vt:lpstr>
      <vt:lpstr>Lieferumfang</vt:lpstr>
      <vt:lpstr>Optionales Zubehör</vt:lpstr>
      <vt:lpstr>Sensoren</vt:lpstr>
      <vt:lpstr>Kalibrierung und Service</vt:lpstr>
      <vt:lpstr>PowerPoint-Präsentation</vt:lpstr>
      <vt:lpstr>Firmenpräsentation_kurz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Landa - Awite Bioenergie GmbH</dc:creator>
  <cp:lastModifiedBy>MORITZ ANZENBERGER</cp:lastModifiedBy>
  <cp:revision>53</cp:revision>
  <cp:lastPrinted>2025-02-06T10:20:57Z</cp:lastPrinted>
  <dcterms:created xsi:type="dcterms:W3CDTF">2024-01-18T08:52:03Z</dcterms:created>
  <dcterms:modified xsi:type="dcterms:W3CDTF">2025-07-03T14:00:28Z</dcterms:modified>
</cp:coreProperties>
</file>