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420757"/>
          <c:y val="0.0588689"/>
          <c:w val="0.574243"/>
          <c:h val="0.9017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HR view</c:v>
                </c:pt>
              </c:strCache>
            </c:strRef>
          </c:tx>
          <c:spPr>
            <a:solidFill>
              <a:srgbClr val="3763F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latin typeface="Inter Regular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Sheet1!$B$1:$H$1</c:f>
              <c:strCache>
                <c:ptCount val="7"/>
                <c:pt idx="0">
                  <c:v>Gehalt</c:v>
                </c:pt>
                <c:pt idx="1">
                  <c:v>Work-Life-Balance</c:v>
                </c:pt>
                <c:pt idx="2">
                  <c:v>Job-Sicherheit</c:v>
                </c:pt>
                <c:pt idx="3">
                  <c:v>Flexibilität</c:v>
                </c:pt>
                <c:pt idx="4">
                  <c:v>Weiterbildung</c:v>
                </c:pt>
                <c:pt idx="5">
                  <c:v>Belonging</c:v>
                </c:pt>
                <c:pt idx="6">
                  <c:v>Sinn im Job</c:v>
                </c:pt>
              </c:strCache>
            </c:strRef>
          </c:cat>
          <c:val>
            <c:numRef>
              <c:f>Sheet1!$B$2:$H$2</c:f>
              <c:numCache>
                <c:ptCount val="7"/>
                <c:pt idx="0">
                  <c:v>0.410000</c:v>
                </c:pt>
                <c:pt idx="1">
                  <c:v>0.380000</c:v>
                </c:pt>
                <c:pt idx="2">
                  <c:v>0.320000</c:v>
                </c:pt>
                <c:pt idx="3">
                  <c:v>0.300000</c:v>
                </c:pt>
                <c:pt idx="4">
                  <c:v>0.250000</c:v>
                </c:pt>
                <c:pt idx="5">
                  <c:v>0.180000</c:v>
                </c:pt>
                <c:pt idx="6">
                  <c:v>0.170000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400" u="none">
                <a:solidFill>
                  <a:srgbClr val="000000"/>
                </a:solidFill>
                <a:latin typeface="Inter Regular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0.125"/>
        <c:minorUnit val="0.0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420757"/>
          <c:y val="0.0588689"/>
          <c:w val="0.574243"/>
          <c:h val="0.9017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People View</c:v>
                </c:pt>
              </c:strCache>
            </c:strRef>
          </c:tx>
          <c:spPr>
            <a:solidFill>
              <a:srgbClr val="FC700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latin typeface="Inter Regular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Sheet1!$B$1:$H$1</c:f>
              <c:strCache>
                <c:ptCount val="7"/>
                <c:pt idx="0">
                  <c:v>Job-Sicherheit</c:v>
                </c:pt>
                <c:pt idx="1">
                  <c:v>Work-Life-Balance</c:v>
                </c:pt>
                <c:pt idx="2">
                  <c:v>Belonging</c:v>
                </c:pt>
                <c:pt idx="3">
                  <c:v>Flexibilität</c:v>
                </c:pt>
                <c:pt idx="4">
                  <c:v>Gehalt</c:v>
                </c:pt>
                <c:pt idx="5">
                  <c:v>Sinn im Job</c:v>
                </c:pt>
                <c:pt idx="6">
                  <c:v>Weiterbildung</c:v>
                </c:pt>
              </c:strCache>
            </c:strRef>
          </c:cat>
          <c:val>
            <c:numRef>
              <c:f>Sheet1!$B$2:$H$2</c:f>
              <c:numCache>
                <c:ptCount val="7"/>
                <c:pt idx="0">
                  <c:v>0.390000</c:v>
                </c:pt>
                <c:pt idx="1">
                  <c:v>0.340000</c:v>
                </c:pt>
                <c:pt idx="2">
                  <c:v>0.330000</c:v>
                </c:pt>
                <c:pt idx="3">
                  <c:v>0.310000</c:v>
                </c:pt>
                <c:pt idx="4">
                  <c:v>0.280000</c:v>
                </c:pt>
                <c:pt idx="5">
                  <c:v>0.250000</c:v>
                </c:pt>
                <c:pt idx="6">
                  <c:v>0.170000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400" u="none">
                <a:solidFill>
                  <a:srgbClr val="000000"/>
                </a:solidFill>
                <a:latin typeface="Inter Regular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Shape 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FF9B5C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21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3663FF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30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7B61FF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39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747">
                <a:srgbClr val="016661">
                  <a:alpha val="75687"/>
                </a:srgbClr>
              </a:gs>
              <a:gs pos="47568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016661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48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Kreis"/>
          <p:cNvSpPr/>
          <p:nvPr/>
        </p:nvSpPr>
        <p:spPr>
          <a:xfrm>
            <a:off x="-8790060" y="1017574"/>
            <a:ext cx="22794362" cy="22794361"/>
          </a:xfrm>
          <a:prstGeom prst="ellipse">
            <a:avLst/>
          </a:prstGeom>
          <a:gradFill>
            <a:gsLst>
              <a:gs pos="1386">
                <a:srgbClr val="FF40FF">
                  <a:alpha val="59509"/>
                </a:srgbClr>
              </a:gs>
              <a:gs pos="47568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8333C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57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D6F50D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6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D6F50D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3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/>
            <a:r>
              <a:t>Titeltext</a:t>
            </a:r>
          </a:p>
        </p:txBody>
      </p:sp>
      <p:sp>
        <p:nvSpPr>
          <p:cNvPr id="5" name="Textebene 1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lnSpc>
                <a:spcPct val="100000"/>
              </a:lnSpc>
              <a:spcBef>
                <a:spcPts val="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 xmlns:p14="http://schemas.microsoft.com/office/powerpoint/2010/main" spd="med" advClick="1"/>
  <p:txStyles>
    <p:titleStyle>
      <a:lvl1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900112" marR="0" indent="-900112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314450" marR="0" indent="-85725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714500" marR="0" indent="-80010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3317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7889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2461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7033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1605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6177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hyperlink" Target="https://www.intraprenoer.de/kontakt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hyperlink" Target="https://www.intraprenoer.de/kontakt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hyperlink" Target="https://www.intraprenoer.de/kontakt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hyperlink" Target="https://www.gopaced.de/teams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hyperlink" Target="https://www.intraprenoer.de/kontakt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hyperlink" Target="https://www.intraprenoer.de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hyperlink" Target="https://www.intraprenoer.de/kontakt" TargetMode="Externa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hyperlink" Target="https://www.intraprenoer.de/kontakt" TargetMode="Externa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hyperlink" Target="mailto:carsten@intraprenoer.de" TargetMode="External"/><Relationship Id="rId4" Type="http://schemas.openxmlformats.org/officeDocument/2006/relationships/image" Target="../media/image1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FitX black (1).svg" descr="FitX black (1).sv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89359" y="12537945"/>
            <a:ext cx="1464485" cy="48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Zalando black (1).svg" descr="Zalando black (1).sv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38631" y="12622831"/>
            <a:ext cx="1744367" cy="31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2000px-Motel_One_logo_BLACK-1.png" descr="2000px-Motel_One_logo_BLACK-1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90063" y="12491729"/>
            <a:ext cx="1639451" cy="57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share black (1).svg" descr="share black (1).sv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78728" y="12575492"/>
            <a:ext cx="1614715" cy="44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Munich Re black (1).svg" descr="Munich Re black (1).sv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40050" y="12575478"/>
            <a:ext cx="1751713" cy="40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SAP black (1).svg" descr="SAP black (1).sv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460074" y="12504982"/>
            <a:ext cx="1228692" cy="546086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Rechteck"/>
          <p:cNvSpPr/>
          <p:nvPr/>
        </p:nvSpPr>
        <p:spPr>
          <a:xfrm>
            <a:off x="-5445476" y="12161049"/>
            <a:ext cx="37423438" cy="127000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71866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D6F50D">
                  <a:alpha val="75687"/>
                </a:srgbClr>
              </a:gs>
              <a:gs pos="47063">
                <a:srgbClr val="FFFFFF">
                  <a:alpha val="33509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83" name="Abgerundetes Rechteck"/>
          <p:cNvSpPr/>
          <p:nvPr/>
        </p:nvSpPr>
        <p:spPr>
          <a:xfrm>
            <a:off x="1703409" y="9158734"/>
            <a:ext cx="6361671" cy="692945"/>
          </a:xfrm>
          <a:prstGeom prst="roundRect">
            <a:avLst>
              <a:gd name="adj" fmla="val 30912"/>
            </a:avLst>
          </a:prstGeom>
          <a:solidFill>
            <a:srgbClr val="E4FE52"/>
          </a:solidFill>
          <a:ln w="12700">
            <a:miter lim="400000"/>
          </a:ln>
        </p:spPr>
        <p:txBody>
          <a:bodyPr lIns="85725" tIns="85725" rIns="85725" bIns="85725" anchor="ctr"/>
          <a:lstStyle/>
          <a:p>
            <a:pPr algn="ctr" defTabSz="788669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</a:p>
        </p:txBody>
      </p:sp>
      <p:sp>
        <p:nvSpPr>
          <p:cNvPr id="84" name="The People &amp; Culture"/>
          <p:cNvSpPr txBox="1"/>
          <p:nvPr/>
        </p:nvSpPr>
        <p:spPr>
          <a:xfrm>
            <a:off x="1941745" y="3830633"/>
            <a:ext cx="19773927" cy="183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pc="-440" sz="11000">
                <a:solidFill>
                  <a:srgbClr val="2E3944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The People &amp; Culture</a:t>
            </a:r>
          </a:p>
        </p:txBody>
      </p:sp>
      <p:pic>
        <p:nvPicPr>
          <p:cNvPr id="85" name="Colour=blackish (1).png" descr="Colour=blackish (1).png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trategy Deck"/>
          <p:cNvSpPr txBox="1"/>
          <p:nvPr/>
        </p:nvSpPr>
        <p:spPr>
          <a:xfrm>
            <a:off x="1982123" y="5003072"/>
            <a:ext cx="15966441" cy="350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normAutofit fontScale="100000" lnSpcReduction="0"/>
          </a:bodyPr>
          <a:lstStyle>
            <a:lvl1pPr algn="ctr" defTabSz="788669">
              <a:spcBef>
                <a:spcPts val="0"/>
              </a:spcBef>
              <a:defRPr b="1" i="1" sz="20000">
                <a:solidFill>
                  <a:srgbClr val="2E3944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>
              <a:defRPr b="0" i="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 b="1" i="1">
                <a:latin typeface="PT Serif"/>
                <a:ea typeface="PT Serif"/>
                <a:cs typeface="PT Serif"/>
                <a:sym typeface="PT Serif"/>
              </a:rPr>
              <a:t>Strategy Deck</a:t>
            </a:r>
          </a:p>
        </p:txBody>
      </p:sp>
      <p:sp>
        <p:nvSpPr>
          <p:cNvPr id="87" name="Unsere Anleitung für die Entwicklung einer   effektiven Personalstrategie in deiner Organisation"/>
          <p:cNvSpPr txBox="1"/>
          <p:nvPr/>
        </p:nvSpPr>
        <p:spPr>
          <a:xfrm>
            <a:off x="1837103" y="8462965"/>
            <a:ext cx="1354069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30000"/>
              </a:lnSpc>
              <a:spcBef>
                <a:spcPts val="0"/>
              </a:spcBef>
              <a:defRPr sz="36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Unsere Anleitung für die Entwicklung einer  </a:t>
            </a:r>
            <a:br/>
            <a:r>
              <a:t>effektiven Personalstrategie in deiner Organisation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eople Perspective"/>
          <p:cNvSpPr/>
          <p:nvPr/>
        </p:nvSpPr>
        <p:spPr>
          <a:xfrm>
            <a:off x="19390019" y="4033149"/>
            <a:ext cx="4287942" cy="1442721"/>
          </a:xfrm>
          <a:prstGeom prst="rect">
            <a:avLst/>
          </a:prstGeom>
          <a:solidFill>
            <a:srgbClr val="FC7001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People Perspective</a:t>
            </a:r>
          </a:p>
        </p:txBody>
      </p:sp>
      <p:sp>
        <p:nvSpPr>
          <p:cNvPr id="200" name="Synthese: Die passenden Fokusfelder ableiten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Synthese: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Die passenden Fokusfelder ableiten</a:t>
            </a:r>
          </a:p>
        </p:txBody>
      </p:sp>
      <p:sp>
        <p:nvSpPr>
          <p:cNvPr id="201" name="PEOPLE STRATEGY DECK"/>
          <p:cNvSpPr/>
          <p:nvPr/>
        </p:nvSpPr>
        <p:spPr>
          <a:xfrm>
            <a:off x="318921" y="661037"/>
            <a:ext cx="3324675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202" name="Strategische Fokusfelder"/>
          <p:cNvSpPr/>
          <p:nvPr/>
        </p:nvSpPr>
        <p:spPr>
          <a:xfrm>
            <a:off x="14369651" y="4033149"/>
            <a:ext cx="4287942" cy="1442721"/>
          </a:xfrm>
          <a:prstGeom prst="rect">
            <a:avLst/>
          </a:prstGeom>
          <a:solidFill>
            <a:srgbClr val="28333C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i="1" sz="2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Strategische Fokusfelder</a:t>
            </a:r>
          </a:p>
        </p:txBody>
      </p:sp>
      <p:sp>
        <p:nvSpPr>
          <p:cNvPr id="203" name="Business Perspective"/>
          <p:cNvSpPr/>
          <p:nvPr/>
        </p:nvSpPr>
        <p:spPr>
          <a:xfrm>
            <a:off x="9349282" y="4033149"/>
            <a:ext cx="4287942" cy="1442721"/>
          </a:xfrm>
          <a:prstGeom prst="rect">
            <a:avLst/>
          </a:prstGeom>
          <a:solidFill>
            <a:srgbClr val="3663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Business Perspective</a:t>
            </a:r>
          </a:p>
        </p:txBody>
      </p:sp>
      <p:sp>
        <p:nvSpPr>
          <p:cNvPr id="204" name="Kosten-Effizienz &amp; Produktivität"/>
          <p:cNvSpPr/>
          <p:nvPr/>
        </p:nvSpPr>
        <p:spPr>
          <a:xfrm>
            <a:off x="9349282" y="5834769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Kosten-Effizienz &amp; Produktivität</a:t>
            </a:r>
          </a:p>
        </p:txBody>
      </p:sp>
      <p:sp>
        <p:nvSpPr>
          <p:cNvPr id="205" name="Job-Sicherheit"/>
          <p:cNvSpPr/>
          <p:nvPr/>
        </p:nvSpPr>
        <p:spPr>
          <a:xfrm>
            <a:off x="19390019" y="5834769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Job-Sicherheit</a:t>
            </a:r>
          </a:p>
        </p:txBody>
      </p:sp>
      <p:sp>
        <p:nvSpPr>
          <p:cNvPr id="206" name="People…"/>
          <p:cNvSpPr/>
          <p:nvPr/>
        </p:nvSpPr>
        <p:spPr>
          <a:xfrm>
            <a:off x="14369651" y="5834769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People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Effectiveness</a:t>
            </a:r>
          </a:p>
        </p:txBody>
      </p:sp>
      <p:sp>
        <p:nvSpPr>
          <p:cNvPr id="207" name="Skills for the Future"/>
          <p:cNvSpPr/>
          <p:nvPr/>
        </p:nvSpPr>
        <p:spPr>
          <a:xfrm>
            <a:off x="9349282" y="7661788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Skills for the</a:t>
            </a:r>
            <a:br/>
            <a:r>
              <a:t>Future</a:t>
            </a:r>
          </a:p>
        </p:txBody>
      </p:sp>
      <p:sp>
        <p:nvSpPr>
          <p:cNvPr id="208" name="Weiterbildung"/>
          <p:cNvSpPr/>
          <p:nvPr/>
        </p:nvSpPr>
        <p:spPr>
          <a:xfrm>
            <a:off x="19390019" y="7661788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Weiterbildung</a:t>
            </a:r>
          </a:p>
        </p:txBody>
      </p:sp>
      <p:sp>
        <p:nvSpPr>
          <p:cNvPr id="209" name="Workforce…"/>
          <p:cNvSpPr/>
          <p:nvPr/>
        </p:nvSpPr>
        <p:spPr>
          <a:xfrm>
            <a:off x="14369651" y="7661788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Workforce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Transformation</a:t>
            </a:r>
          </a:p>
        </p:txBody>
      </p:sp>
      <p:sp>
        <p:nvSpPr>
          <p:cNvPr id="210" name="AI &amp; Technology"/>
          <p:cNvSpPr/>
          <p:nvPr/>
        </p:nvSpPr>
        <p:spPr>
          <a:xfrm>
            <a:off x="9349282" y="951420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AI &amp; Technology</a:t>
            </a:r>
          </a:p>
        </p:txBody>
      </p:sp>
      <p:sp>
        <p:nvSpPr>
          <p:cNvPr id="211" name="Manageable Workload"/>
          <p:cNvSpPr/>
          <p:nvPr/>
        </p:nvSpPr>
        <p:spPr>
          <a:xfrm>
            <a:off x="19390019" y="951420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Manageable</a:t>
            </a:r>
            <a:br/>
            <a:r>
              <a:t>Workload</a:t>
            </a:r>
          </a:p>
        </p:txBody>
      </p:sp>
      <p:sp>
        <p:nvSpPr>
          <p:cNvPr id="212" name="AI Transition"/>
          <p:cNvSpPr/>
          <p:nvPr/>
        </p:nvSpPr>
        <p:spPr>
          <a:xfrm>
            <a:off x="14369651" y="9514207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AI Transition</a:t>
            </a:r>
          </a:p>
        </p:txBody>
      </p:sp>
      <p:sp>
        <p:nvSpPr>
          <p:cNvPr id="213" name="Labor Shortage for Growth"/>
          <p:cNvSpPr/>
          <p:nvPr/>
        </p:nvSpPr>
        <p:spPr>
          <a:xfrm>
            <a:off x="9349282" y="1131582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Labor Shortage</a:t>
            </a:r>
            <a:br/>
            <a:r>
              <a:t>for Growth</a:t>
            </a:r>
          </a:p>
        </p:txBody>
      </p:sp>
      <p:sp>
        <p:nvSpPr>
          <p:cNvPr id="214" name="Flexible Ways of Working"/>
          <p:cNvSpPr/>
          <p:nvPr/>
        </p:nvSpPr>
        <p:spPr>
          <a:xfrm>
            <a:off x="19390019" y="1131582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Flexible Ways</a:t>
            </a:r>
            <a:br/>
            <a:r>
              <a:t>of Working</a:t>
            </a:r>
          </a:p>
        </p:txBody>
      </p:sp>
      <p:sp>
        <p:nvSpPr>
          <p:cNvPr id="215" name="HR Efficiency"/>
          <p:cNvSpPr/>
          <p:nvPr/>
        </p:nvSpPr>
        <p:spPr>
          <a:xfrm>
            <a:off x="14369651" y="11315827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HR Efficiency</a:t>
            </a:r>
          </a:p>
        </p:txBody>
      </p:sp>
      <p:sp>
        <p:nvSpPr>
          <p:cNvPr id="216" name="Der Abschluss deiner Analyse sollte eine Verknüpfung der Business und der People Perspektive beinhalten, die dich zu deinen strategischen Fokusfeldern führt.…"/>
          <p:cNvSpPr txBox="1"/>
          <p:nvPr/>
        </p:nvSpPr>
        <p:spPr>
          <a:xfrm>
            <a:off x="836137" y="3996569"/>
            <a:ext cx="5476820" cy="79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Der Abschluss deiner Analyse sollte eine Verknüpfung der Business und der People Perspektive beinhalten, die dich zu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strategischen Fokusfeldern</a:t>
            </a:r>
            <a:r>
              <a:t> führt.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Die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Business Perspektive</a:t>
            </a:r>
            <a:r>
              <a:t> kannst du durch Studien und Meta-Analysen sowie durch eigene Business-Daten definieren.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Die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People Perspektive</a:t>
            </a:r>
            <a:r>
              <a:t> entsteht bestenfalls durch interne Engagement Daten, qualitative Erhebungen sowie durch Arbeitsmarkt- und Studien-Daten.</a:t>
            </a:r>
          </a:p>
        </p:txBody>
      </p:sp>
      <p:sp>
        <p:nvSpPr>
          <p:cNvPr id="217" name="Linien"/>
          <p:cNvSpPr/>
          <p:nvPr/>
        </p:nvSpPr>
        <p:spPr>
          <a:xfrm>
            <a:off x="18734647" y="4754509"/>
            <a:ext cx="57831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8" name="Linien"/>
          <p:cNvSpPr/>
          <p:nvPr/>
        </p:nvSpPr>
        <p:spPr>
          <a:xfrm>
            <a:off x="13714279" y="4754509"/>
            <a:ext cx="57831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ntraprenör_Bildwelt-45 (7).jpg" descr="Intraprenör_Bildwelt-45 (7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41" y="-5901183"/>
            <a:ext cx="31911826" cy="2127455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" name="Brauchst du Unterstützung bei der Erhebung oder Analyse von deinen People Daten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Brauchst du Unterstützung bei der Erhebung oder Analyse von deinen People Daten?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Wir sind Expert:innen für die Entwicklung von qualitativen Insights sowie für die Analyse von quantiativen People Daten. Interesse? Dann 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Kennenlern-Call</a:t>
            </a:r>
            <a:r>
              <a:t> mit einem unserer Intraprenör-Gründer:innen.</a:t>
            </a:r>
          </a:p>
        </p:txBody>
      </p:sp>
      <p:sp>
        <p:nvSpPr>
          <p:cNvPr id="223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89401" y="94241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02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226" name="Strategische…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Strategische</a:t>
            </a:r>
          </a:p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Positionierungen</a:t>
            </a:r>
          </a:p>
        </p:txBody>
      </p:sp>
      <p:pic>
        <p:nvPicPr>
          <p:cNvPr id="227" name="FitX_LeadershipFestival_Event_low-46 (2).jpg" descr="FitX_LeadershipFestival_Event_low-46 (2).jpg"/>
          <p:cNvPicPr>
            <a:picLocks noChangeAspect="1"/>
          </p:cNvPicPr>
          <p:nvPr/>
        </p:nvPicPr>
        <p:blipFill>
          <a:blip r:embed="rId2">
            <a:extLst/>
          </a:blip>
          <a:srcRect l="25975" t="523" r="25974" b="523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8" name="Auf den folgenden Folien findest du Ansätze, wie du deiner People &amp; Culture Strategie durch unterschiedliche Positionierungen den passenden Rahmen gibst, um daraufhin priorisieren zu können."/>
          <p:cNvSpPr txBox="1"/>
          <p:nvPr/>
        </p:nvSpPr>
        <p:spPr>
          <a:xfrm>
            <a:off x="818623" y="11081114"/>
            <a:ext cx="1321608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 den folgenden Folien findest du Ansätze, wie du deiner People &amp; Culture</a:t>
            </a:r>
            <a:br/>
            <a:r>
              <a:t>Strategie durch unterschiedliche Positionierungen den passenden Rahmen gibst, um daraufhin priorisieren zu können.</a:t>
            </a:r>
          </a:p>
        </p:txBody>
      </p:sp>
      <p:sp>
        <p:nvSpPr>
          <p:cNvPr id="229" name="PEOPLE STRATEGY DECK"/>
          <p:cNvSpPr/>
          <p:nvPr/>
        </p:nvSpPr>
        <p:spPr>
          <a:xfrm>
            <a:off x="326390" y="661037"/>
            <a:ext cx="3317206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trategische Positionierungen"/>
          <p:cNvSpPr/>
          <p:nvPr/>
        </p:nvSpPr>
        <p:spPr>
          <a:xfrm>
            <a:off x="871840" y="1426084"/>
            <a:ext cx="20719420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Strategische Positionierungen</a:t>
            </a:r>
          </a:p>
        </p:txBody>
      </p:sp>
      <p:sp>
        <p:nvSpPr>
          <p:cNvPr id="232" name="PEOPLE STRATEGY DECK"/>
          <p:cNvSpPr/>
          <p:nvPr/>
        </p:nvSpPr>
        <p:spPr>
          <a:xfrm>
            <a:off x="319376" y="661037"/>
            <a:ext cx="332422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233" name="Eine strategische Positionierung kann deinen Fokusfeldern einen klaren Rahmen zu geben. Hier hilft es, sich die Umfeldfaktoren genauer anzuschauen, basierend auf der Planbarkeit deiner Organisation / des Arbeitsmarkts und der Gestaltbarkeit deiner Arbeit"/>
          <p:cNvSpPr/>
          <p:nvPr/>
        </p:nvSpPr>
        <p:spPr>
          <a:xfrm>
            <a:off x="842362" y="2661538"/>
            <a:ext cx="23101139" cy="194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1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Eine strategische Positionierung kann deinen Fokusfeldern einen klaren Rahmen zu geben. Hier hilft es, sich die Umfeldfaktoren genauer anzuschauen, basierend auf der Planbarkeit deiner Organisation / des Arbeitsmarkts und der </a:t>
            </a:r>
            <a:r>
              <a:t>Gestaltbarkeit deiner Arbeitswelt. </a:t>
            </a:r>
            <a:r>
              <a:rPr>
                <a:latin typeface="Inter Black"/>
                <a:ea typeface="Inter Black"/>
                <a:cs typeface="Inter Black"/>
                <a:sym typeface="Inter Black"/>
              </a:rPr>
              <a:t>Typischerweise entstehen daraus 4 mögliche Typen von strategischen Positionierungen.</a:t>
            </a:r>
          </a:p>
        </p:txBody>
      </p:sp>
      <p:sp>
        <p:nvSpPr>
          <p:cNvPr id="234" name="Quadrat"/>
          <p:cNvSpPr/>
          <p:nvPr/>
        </p:nvSpPr>
        <p:spPr>
          <a:xfrm>
            <a:off x="8764343" y="5368600"/>
            <a:ext cx="3349477" cy="3349477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" name="Quadrat"/>
          <p:cNvSpPr/>
          <p:nvPr/>
        </p:nvSpPr>
        <p:spPr>
          <a:xfrm>
            <a:off x="12270180" y="5368600"/>
            <a:ext cx="3349477" cy="3349477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6" name="Quadrat"/>
          <p:cNvSpPr/>
          <p:nvPr/>
        </p:nvSpPr>
        <p:spPr>
          <a:xfrm>
            <a:off x="12270180" y="8801410"/>
            <a:ext cx="3349477" cy="3349476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7" name="Quadrat"/>
          <p:cNvSpPr/>
          <p:nvPr/>
        </p:nvSpPr>
        <p:spPr>
          <a:xfrm>
            <a:off x="8764343" y="8801410"/>
            <a:ext cx="3349477" cy="3349476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8" name="Linien"/>
          <p:cNvSpPr/>
          <p:nvPr/>
        </p:nvSpPr>
        <p:spPr>
          <a:xfrm flipV="1">
            <a:off x="8365136" y="5400245"/>
            <a:ext cx="1" cy="6737404"/>
          </a:xfrm>
          <a:prstGeom prst="line">
            <a:avLst/>
          </a:prstGeom>
          <a:ln w="50800">
            <a:solidFill>
              <a:srgbClr val="2A323B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9" name="Linien"/>
          <p:cNvSpPr/>
          <p:nvPr/>
        </p:nvSpPr>
        <p:spPr>
          <a:xfrm>
            <a:off x="8671693" y="12538519"/>
            <a:ext cx="7040615" cy="1"/>
          </a:xfrm>
          <a:prstGeom prst="line">
            <a:avLst/>
          </a:prstGeom>
          <a:ln w="50800">
            <a:solidFill>
              <a:srgbClr val="2A323B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0" name="Planbarkeit"/>
          <p:cNvSpPr txBox="1"/>
          <p:nvPr/>
        </p:nvSpPr>
        <p:spPr>
          <a:xfrm rot="16200000">
            <a:off x="7229470" y="8453934"/>
            <a:ext cx="219822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Planbarkeit</a:t>
            </a:r>
          </a:p>
        </p:txBody>
      </p:sp>
      <p:sp>
        <p:nvSpPr>
          <p:cNvPr id="241" name="Gestaltungsspielraum"/>
          <p:cNvSpPr txBox="1"/>
          <p:nvPr/>
        </p:nvSpPr>
        <p:spPr>
          <a:xfrm>
            <a:off x="10309225" y="12234219"/>
            <a:ext cx="416741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Gestaltungsspielraum</a:t>
            </a:r>
          </a:p>
        </p:txBody>
      </p:sp>
      <p:sp>
        <p:nvSpPr>
          <p:cNvPr id="242" name="niedrig"/>
          <p:cNvSpPr txBox="1"/>
          <p:nvPr/>
        </p:nvSpPr>
        <p:spPr>
          <a:xfrm rot="16200000">
            <a:off x="7865211" y="6285029"/>
            <a:ext cx="9394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niedrig</a:t>
            </a:r>
          </a:p>
        </p:txBody>
      </p:sp>
      <p:sp>
        <p:nvSpPr>
          <p:cNvPr id="243" name="hoch"/>
          <p:cNvSpPr txBox="1"/>
          <p:nvPr/>
        </p:nvSpPr>
        <p:spPr>
          <a:xfrm rot="16200000">
            <a:off x="7974677" y="11089207"/>
            <a:ext cx="7078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hoch</a:t>
            </a:r>
          </a:p>
        </p:txBody>
      </p:sp>
      <p:sp>
        <p:nvSpPr>
          <p:cNvPr id="244" name="niedrig"/>
          <p:cNvSpPr txBox="1"/>
          <p:nvPr/>
        </p:nvSpPr>
        <p:spPr>
          <a:xfrm>
            <a:off x="9029548" y="12291369"/>
            <a:ext cx="93944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niedrig</a:t>
            </a:r>
          </a:p>
        </p:txBody>
      </p:sp>
      <p:sp>
        <p:nvSpPr>
          <p:cNvPr id="245" name="hoch"/>
          <p:cNvSpPr txBox="1"/>
          <p:nvPr/>
        </p:nvSpPr>
        <p:spPr>
          <a:xfrm>
            <a:off x="14547696" y="12335319"/>
            <a:ext cx="70781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hoch</a:t>
            </a:r>
          </a:p>
        </p:txBody>
      </p:sp>
      <p:sp>
        <p:nvSpPr>
          <p:cNvPr id="246" name="Rapid — Be Fast"/>
          <p:cNvSpPr txBox="1"/>
          <p:nvPr/>
        </p:nvSpPr>
        <p:spPr>
          <a:xfrm>
            <a:off x="774002" y="5667156"/>
            <a:ext cx="29963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Rapid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Be Fast</a:t>
            </a:r>
          </a:p>
        </p:txBody>
      </p:sp>
      <p:sp>
        <p:nvSpPr>
          <p:cNvPr id="247" name="Linien"/>
          <p:cNvSpPr/>
          <p:nvPr/>
        </p:nvSpPr>
        <p:spPr>
          <a:xfrm>
            <a:off x="4185986" y="5971956"/>
            <a:ext cx="6330253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8" name="Linien"/>
          <p:cNvSpPr/>
          <p:nvPr/>
        </p:nvSpPr>
        <p:spPr>
          <a:xfrm>
            <a:off x="13853546" y="5971956"/>
            <a:ext cx="2870057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9" name="Visionary"/>
          <p:cNvSpPr txBox="1"/>
          <p:nvPr/>
        </p:nvSpPr>
        <p:spPr>
          <a:xfrm>
            <a:off x="12955833" y="10247298"/>
            <a:ext cx="19781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Visionary</a:t>
            </a:r>
          </a:p>
        </p:txBody>
      </p:sp>
      <p:sp>
        <p:nvSpPr>
          <p:cNvPr id="250" name="Excellent"/>
          <p:cNvSpPr txBox="1"/>
          <p:nvPr/>
        </p:nvSpPr>
        <p:spPr>
          <a:xfrm>
            <a:off x="9493291" y="10295558"/>
            <a:ext cx="189158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Excellent</a:t>
            </a:r>
          </a:p>
        </p:txBody>
      </p:sp>
      <p:sp>
        <p:nvSpPr>
          <p:cNvPr id="251" name="Transformative"/>
          <p:cNvSpPr txBox="1"/>
          <p:nvPr/>
        </p:nvSpPr>
        <p:spPr>
          <a:xfrm>
            <a:off x="12512849" y="6736420"/>
            <a:ext cx="286414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Transformative</a:t>
            </a:r>
          </a:p>
        </p:txBody>
      </p:sp>
      <p:sp>
        <p:nvSpPr>
          <p:cNvPr id="252" name="Rapid"/>
          <p:cNvSpPr txBox="1"/>
          <p:nvPr/>
        </p:nvSpPr>
        <p:spPr>
          <a:xfrm>
            <a:off x="9839655" y="6736420"/>
            <a:ext cx="119885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Rapid</a:t>
            </a:r>
          </a:p>
        </p:txBody>
      </p:sp>
      <p:sp>
        <p:nvSpPr>
          <p:cNvPr id="253" name="„Unsere P&amp;C Strategie ist es, schnell und agil auf Veränderungen zu reagieren, Talente gezielt weiterzuentwickeln und People-Maßnahmen in kurzen, lernorientierten Zyklen wirksam umzusetzen.“"/>
          <p:cNvSpPr/>
          <p:nvPr/>
        </p:nvSpPr>
        <p:spPr>
          <a:xfrm>
            <a:off x="813872" y="6336777"/>
            <a:ext cx="4167414" cy="2198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„Unsere P&amp;C Strategie ist es, schnell und agil auf Veränderungen zu reagieren, Talente gezielt weiterzuentwickeln und People-Maßnahmen in kurzen, lernorientierten Zyklen wirksam umzusetzen.“</a:t>
            </a:r>
          </a:p>
        </p:txBody>
      </p:sp>
      <p:sp>
        <p:nvSpPr>
          <p:cNvPr id="254" name="Excellent — Build Stability"/>
          <p:cNvSpPr txBox="1"/>
          <p:nvPr/>
        </p:nvSpPr>
        <p:spPr>
          <a:xfrm>
            <a:off x="807487" y="9487992"/>
            <a:ext cx="490213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Excellent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Build Stability</a:t>
            </a:r>
          </a:p>
        </p:txBody>
      </p:sp>
      <p:sp>
        <p:nvSpPr>
          <p:cNvPr id="255" name="Linien"/>
          <p:cNvSpPr/>
          <p:nvPr/>
        </p:nvSpPr>
        <p:spPr>
          <a:xfrm>
            <a:off x="5838087" y="9792792"/>
            <a:ext cx="4711637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„Unsere P&amp;C Strategie ist es, Exzellenz durch klare Rollen, reibungslose End-to-End-Prozesse, ein stabiles HR Operating Model und eine planbare, verlässlich organisierte Workforce sicherzustellen.“"/>
          <p:cNvSpPr/>
          <p:nvPr/>
        </p:nvSpPr>
        <p:spPr>
          <a:xfrm>
            <a:off x="847357" y="10157614"/>
            <a:ext cx="4167414" cy="226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„Unsere P&amp;C Strategie ist es, Exzellenz durch klare Rollen, reibungslose End-to-End-Prozesse, ein stabiles HR Operating Model und eine planbare, verlässlich organisierte Workforce sicherzustellen.“</a:t>
            </a:r>
          </a:p>
        </p:txBody>
      </p:sp>
      <p:sp>
        <p:nvSpPr>
          <p:cNvPr id="257" name="Transformative — Change the Game"/>
          <p:cNvSpPr txBox="1"/>
          <p:nvPr/>
        </p:nvSpPr>
        <p:spPr>
          <a:xfrm>
            <a:off x="17107854" y="5667156"/>
            <a:ext cx="661404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Transformative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Change the Game</a:t>
            </a:r>
          </a:p>
        </p:txBody>
      </p:sp>
      <p:sp>
        <p:nvSpPr>
          <p:cNvPr id="258" name="„Unsere P&amp;C Strategie ist es, Workforce Transformation, neue Arbeitsweisen und Kulturwandel aktiv zu orchestrieren und die Organisation sicher durch unsichere Zeiten zu führen.“"/>
          <p:cNvSpPr/>
          <p:nvPr/>
        </p:nvSpPr>
        <p:spPr>
          <a:xfrm>
            <a:off x="17194062" y="6328836"/>
            <a:ext cx="6081852" cy="162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„Unsere P&amp;C Strategie ist es, Workforce Transformation, neue Arbeitsweisen und Kulturwandel aktiv zu orchestrieren und die Organisation sicher durch unsichere Zeiten zu führen.“</a:t>
            </a:r>
          </a:p>
        </p:txBody>
      </p:sp>
      <p:sp>
        <p:nvSpPr>
          <p:cNvPr id="259" name="Linien"/>
          <p:cNvSpPr/>
          <p:nvPr/>
        </p:nvSpPr>
        <p:spPr>
          <a:xfrm>
            <a:off x="13853546" y="9792792"/>
            <a:ext cx="2870057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Visionary — Be First"/>
          <p:cNvSpPr txBox="1"/>
          <p:nvPr/>
        </p:nvSpPr>
        <p:spPr>
          <a:xfrm>
            <a:off x="17205831" y="9482687"/>
            <a:ext cx="384268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Visionary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Be First</a:t>
            </a:r>
          </a:p>
        </p:txBody>
      </p:sp>
      <p:sp>
        <p:nvSpPr>
          <p:cNvPr id="261" name="„Unsere P&amp;C Strategie ist es, der beste Arbeitgeber unserer Branche zu sein, als erste neue People-&amp;-Culture-Modelle zu entwickeln, innovative Skill-Architekturen aufzubauen und damit die Arbeitswelt proaktiv nach unseren Vorstellungen zu gestalten.“"/>
          <p:cNvSpPr/>
          <p:nvPr/>
        </p:nvSpPr>
        <p:spPr>
          <a:xfrm>
            <a:off x="17243931" y="10193295"/>
            <a:ext cx="6081853" cy="2198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„Unsere P&amp;C Strategie ist es, der beste Arbeitgeber unserer Branche zu sein, als erste neue People-&amp;-Culture-Modelle zu entwickeln, innovative Skill-Architekturen aufzubauen und damit die Arbeitswelt proaktiv nach unseren Vorstellungen zu gestalten.“</a:t>
            </a:r>
          </a:p>
        </p:txBody>
      </p:sp>
      <p:sp>
        <p:nvSpPr>
          <p:cNvPr id="262" name="Reeves, Haanes &amp; Sinha (BCG): Your Strategy Needs a Strategy"/>
          <p:cNvSpPr txBox="1"/>
          <p:nvPr/>
        </p:nvSpPr>
        <p:spPr>
          <a:xfrm>
            <a:off x="808826" y="13136880"/>
            <a:ext cx="39268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Reeves, Haanes &amp; Sinha (BCG): Your Strategy Needs a Strategy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Hybride Positionierungen — The Power of „and“"/>
          <p:cNvSpPr/>
          <p:nvPr/>
        </p:nvSpPr>
        <p:spPr>
          <a:xfrm>
            <a:off x="871840" y="1426084"/>
            <a:ext cx="20719420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Hybride Positionierungen</a:t>
            </a: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 — The Power of „and“</a:t>
            </a:r>
          </a:p>
        </p:txBody>
      </p:sp>
      <p:pic>
        <p:nvPicPr>
          <p:cNvPr id="265" name="Gemini_Generated_Image_nf8alpnf8alpnf8a.png" descr="Gemini_Generated_Image_nf8alpnf8alpnf8a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"/>
          <a:stretch>
            <a:fillRect/>
          </a:stretch>
        </p:blipFill>
        <p:spPr>
          <a:xfrm>
            <a:off x="11006951" y="2604045"/>
            <a:ext cx="11534379" cy="5830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997" y="20731"/>
                </a:moveTo>
                <a:cubicBezTo>
                  <a:pt x="1010" y="20737"/>
                  <a:pt x="1022" y="20752"/>
                  <a:pt x="1029" y="20775"/>
                </a:cubicBezTo>
                <a:cubicBezTo>
                  <a:pt x="1044" y="20822"/>
                  <a:pt x="1037" y="20886"/>
                  <a:pt x="1013" y="20915"/>
                </a:cubicBezTo>
                <a:cubicBezTo>
                  <a:pt x="989" y="20944"/>
                  <a:pt x="957" y="20930"/>
                  <a:pt x="942" y="20882"/>
                </a:cubicBezTo>
                <a:cubicBezTo>
                  <a:pt x="928" y="20835"/>
                  <a:pt x="936" y="20772"/>
                  <a:pt x="959" y="20743"/>
                </a:cubicBezTo>
                <a:cubicBezTo>
                  <a:pt x="971" y="20728"/>
                  <a:pt x="985" y="20725"/>
                  <a:pt x="997" y="2073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6" name="Rechteck"/>
          <p:cNvSpPr/>
          <p:nvPr/>
        </p:nvSpPr>
        <p:spPr>
          <a:xfrm>
            <a:off x="11326581" y="9282098"/>
            <a:ext cx="5299049" cy="1581643"/>
          </a:xfrm>
          <a:prstGeom prst="rect">
            <a:avLst/>
          </a:prstGeom>
          <a:solidFill>
            <a:srgbClr val="FFFFFF"/>
          </a:solidFill>
          <a:ln w="635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67" name="Rechteck"/>
          <p:cNvSpPr/>
          <p:nvPr/>
        </p:nvSpPr>
        <p:spPr>
          <a:xfrm>
            <a:off x="11326581" y="11250421"/>
            <a:ext cx="5299049" cy="1581643"/>
          </a:xfrm>
          <a:prstGeom prst="rect">
            <a:avLst/>
          </a:prstGeom>
          <a:solidFill>
            <a:srgbClr val="FFFFFF"/>
          </a:solidFill>
          <a:ln w="635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68" name="Rechteck"/>
          <p:cNvSpPr/>
          <p:nvPr/>
        </p:nvSpPr>
        <p:spPr>
          <a:xfrm>
            <a:off x="16922650" y="9282098"/>
            <a:ext cx="5299049" cy="1581643"/>
          </a:xfrm>
          <a:prstGeom prst="rect">
            <a:avLst/>
          </a:prstGeom>
          <a:solidFill>
            <a:srgbClr val="FFFFFF"/>
          </a:solidFill>
          <a:ln w="63500">
            <a:solidFill>
              <a:srgbClr val="DBF4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69" name="Rechteck"/>
          <p:cNvSpPr/>
          <p:nvPr/>
        </p:nvSpPr>
        <p:spPr>
          <a:xfrm>
            <a:off x="16922650" y="11250422"/>
            <a:ext cx="5299049" cy="1581643"/>
          </a:xfrm>
          <a:prstGeom prst="rect">
            <a:avLst/>
          </a:prstGeom>
          <a:solidFill>
            <a:srgbClr val="FFFFFF"/>
          </a:solidFill>
          <a:ln w="63500">
            <a:solidFill>
              <a:srgbClr val="DBF4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70" name="People…"/>
          <p:cNvSpPr/>
          <p:nvPr/>
        </p:nvSpPr>
        <p:spPr>
          <a:xfrm>
            <a:off x="11399900" y="9356777"/>
            <a:ext cx="5152411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271" name="HR…"/>
          <p:cNvSpPr/>
          <p:nvPr/>
        </p:nvSpPr>
        <p:spPr>
          <a:xfrm>
            <a:off x="11399900" y="11325101"/>
            <a:ext cx="5152411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272" name="Workforce…"/>
          <p:cNvSpPr/>
          <p:nvPr/>
        </p:nvSpPr>
        <p:spPr>
          <a:xfrm>
            <a:off x="16995968" y="9356777"/>
            <a:ext cx="515241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273" name="AI…"/>
          <p:cNvSpPr/>
          <p:nvPr/>
        </p:nvSpPr>
        <p:spPr>
          <a:xfrm>
            <a:off x="16995968" y="11325101"/>
            <a:ext cx="515241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274" name="Oftmals entstehen Verknüpfungen von mehreren Positionierungen - wie in unserem Beispiel hier aus „Transformative“ und „Excellence“:…"/>
          <p:cNvSpPr txBox="1"/>
          <p:nvPr/>
        </p:nvSpPr>
        <p:spPr>
          <a:xfrm>
            <a:off x="836137" y="3996569"/>
            <a:ext cx="8073306" cy="82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Oftmals entstehen Verknüpfungen von mehreren Positionierungen - wie in unserem Beispiel hier aus „Transformative“ und „Excellence“: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„Wir verstehen unsere Rolle als HR-Funktion darin, als strategischer Partner beidhändig zu agieren: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1. </a:t>
            </a:r>
            <a:br>
              <a:rPr>
                <a:latin typeface="Inter Bold"/>
                <a:ea typeface="Inter Bold"/>
                <a:cs typeface="Inter Bold"/>
                <a:sym typeface="Inter Bold"/>
              </a:rPr>
            </a:br>
            <a:r>
              <a:t>Auf der einen Seite stärken wir das Business darin, Momentum zu halten und leistungsfähig zu agieren.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2. </a:t>
            </a:r>
            <a:br>
              <a:rPr>
                <a:latin typeface="Inter Bold"/>
                <a:ea typeface="Inter Bold"/>
                <a:cs typeface="Inter Bold"/>
                <a:sym typeface="Inter Bold"/>
              </a:rPr>
            </a:br>
            <a:r>
              <a:t>Auf der anderen Seite leiten wir die Transformation hin zu einer KI-getriebener Organisation.“</a:t>
            </a:r>
          </a:p>
        </p:txBody>
      </p:sp>
      <p:sp>
        <p:nvSpPr>
          <p:cNvPr id="275" name="PEOPLE STRATEGY DECK"/>
          <p:cNvSpPr/>
          <p:nvPr/>
        </p:nvSpPr>
        <p:spPr>
          <a:xfrm>
            <a:off x="317103" y="661037"/>
            <a:ext cx="332649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276" name="Strategische Positionierung:"/>
          <p:cNvSpPr txBox="1"/>
          <p:nvPr/>
        </p:nvSpPr>
        <p:spPr>
          <a:xfrm>
            <a:off x="11142126" y="2393264"/>
            <a:ext cx="454035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Strategische Positionierung:</a:t>
            </a:r>
          </a:p>
        </p:txBody>
      </p:sp>
      <p:sp>
        <p:nvSpPr>
          <p:cNvPr id="277" name="Strategische Fokusfelder:"/>
          <p:cNvSpPr txBox="1"/>
          <p:nvPr/>
        </p:nvSpPr>
        <p:spPr>
          <a:xfrm>
            <a:off x="11142126" y="8601142"/>
            <a:ext cx="411642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Strategische Fokusfelder: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One Pager — Positionierung auf einem Blick"/>
          <p:cNvSpPr/>
          <p:nvPr/>
        </p:nvSpPr>
        <p:spPr>
          <a:xfrm>
            <a:off x="871840" y="1426084"/>
            <a:ext cx="20719420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One Pager — </a:t>
            </a:r>
            <a:r>
              <a:rPr>
                <a:latin typeface="Inter Black"/>
                <a:ea typeface="Inter Black"/>
                <a:cs typeface="Inter Black"/>
                <a:sym typeface="Inter Black"/>
              </a:rPr>
              <a:t>Positionierung auf einem Blick</a:t>
            </a:r>
          </a:p>
        </p:txBody>
      </p:sp>
      <p:sp>
        <p:nvSpPr>
          <p:cNvPr id="280" name="Wir gestalten eine leistungsfähige Organisation, um unseren Unternehmenserfolg in Zeiten von Transformation zu sichern."/>
          <p:cNvSpPr/>
          <p:nvPr/>
        </p:nvSpPr>
        <p:spPr>
          <a:xfrm>
            <a:off x="911709" y="3943963"/>
            <a:ext cx="10736714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>
              <a:defRPr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Wir gestalten eine leistungsfähige Organisation, um unseren Unternehmenserfolg in Zeiten von Transformation zu sichern.</a:t>
            </a:r>
          </a:p>
        </p:txBody>
      </p:sp>
      <p:sp>
        <p:nvSpPr>
          <p:cNvPr id="281" name="Linien"/>
          <p:cNvSpPr/>
          <p:nvPr/>
        </p:nvSpPr>
        <p:spPr>
          <a:xfrm>
            <a:off x="3659542" y="3401166"/>
            <a:ext cx="7883602" cy="1"/>
          </a:xfrm>
          <a:prstGeom prst="line">
            <a:avLst/>
          </a:prstGeom>
          <a:ln w="88900">
            <a:solidFill>
              <a:srgbClr val="EB792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2" name="People Vision"/>
          <p:cNvSpPr/>
          <p:nvPr/>
        </p:nvSpPr>
        <p:spPr>
          <a:xfrm>
            <a:off x="871840" y="3143594"/>
            <a:ext cx="8397034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Vision</a:t>
            </a:r>
          </a:p>
        </p:txBody>
      </p:sp>
      <p:sp>
        <p:nvSpPr>
          <p:cNvPr id="283" name="Business Strategy Alignment"/>
          <p:cNvSpPr/>
          <p:nvPr/>
        </p:nvSpPr>
        <p:spPr>
          <a:xfrm>
            <a:off x="13279809" y="3143594"/>
            <a:ext cx="8397033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Business Strategy Alignment</a:t>
            </a:r>
          </a:p>
        </p:txBody>
      </p:sp>
      <p:sp>
        <p:nvSpPr>
          <p:cNvPr id="284" name="Linien"/>
          <p:cNvSpPr/>
          <p:nvPr/>
        </p:nvSpPr>
        <p:spPr>
          <a:xfrm>
            <a:off x="19176826" y="3401166"/>
            <a:ext cx="4520023" cy="1"/>
          </a:xfrm>
          <a:prstGeom prst="line">
            <a:avLst/>
          </a:prstGeom>
          <a:ln w="88900">
            <a:solidFill>
              <a:srgbClr val="EB792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5" name="Kosten- Effizienz"/>
          <p:cNvSpPr/>
          <p:nvPr/>
        </p:nvSpPr>
        <p:spPr>
          <a:xfrm>
            <a:off x="13243399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Kosten-</a:t>
            </a:r>
            <a:br/>
            <a:r>
              <a:t>Effizienz</a:t>
            </a:r>
          </a:p>
        </p:txBody>
      </p:sp>
      <p:sp>
        <p:nvSpPr>
          <p:cNvPr id="286" name="Upskilling"/>
          <p:cNvSpPr/>
          <p:nvPr/>
        </p:nvSpPr>
        <p:spPr>
          <a:xfrm>
            <a:off x="16014749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Upskilling</a:t>
            </a:r>
          </a:p>
        </p:txBody>
      </p:sp>
      <p:sp>
        <p:nvSpPr>
          <p:cNvPr id="287" name="AI &amp; Technology"/>
          <p:cNvSpPr/>
          <p:nvPr/>
        </p:nvSpPr>
        <p:spPr>
          <a:xfrm>
            <a:off x="18786098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AI &amp;</a:t>
            </a:r>
            <a:br/>
            <a:r>
              <a:t>Technology</a:t>
            </a:r>
          </a:p>
        </p:txBody>
      </p:sp>
      <p:sp>
        <p:nvSpPr>
          <p:cNvPr id="288" name="Labour Shortage"/>
          <p:cNvSpPr/>
          <p:nvPr/>
        </p:nvSpPr>
        <p:spPr>
          <a:xfrm>
            <a:off x="21557446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Labour</a:t>
            </a:r>
            <a:br/>
            <a:r>
              <a:t>Shortage</a:t>
            </a:r>
          </a:p>
        </p:txBody>
      </p:sp>
      <p:sp>
        <p:nvSpPr>
          <p:cNvPr id="289" name="Auf der Grundlage unserer Vision und unserer Unternehmensstrategie haben wir folgende 4 Fokusfelder identifiziert:"/>
          <p:cNvSpPr/>
          <p:nvPr/>
        </p:nvSpPr>
        <p:spPr>
          <a:xfrm>
            <a:off x="820987" y="6791735"/>
            <a:ext cx="24167284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Auf der Grundlage unserer Vision und unserer Unternehmensstrategie haben wir folgende</a:t>
            </a:r>
            <a:r>
              <a:rPr>
                <a:latin typeface="Inter Black"/>
                <a:ea typeface="Inter Black"/>
                <a:cs typeface="Inter Black"/>
                <a:sym typeface="Inter Black"/>
              </a:rPr>
              <a:t> 4 Fokusfelder </a:t>
            </a:r>
            <a:r>
              <a:t>identifiziert:</a:t>
            </a:r>
          </a:p>
        </p:txBody>
      </p:sp>
      <p:sp>
        <p:nvSpPr>
          <p:cNvPr id="290" name="Rechteck"/>
          <p:cNvSpPr/>
          <p:nvPr/>
        </p:nvSpPr>
        <p:spPr>
          <a:xfrm>
            <a:off x="794820" y="7636794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91" name="Rechteck"/>
          <p:cNvSpPr/>
          <p:nvPr/>
        </p:nvSpPr>
        <p:spPr>
          <a:xfrm>
            <a:off x="794820" y="9098554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92" name="Rechteck"/>
          <p:cNvSpPr/>
          <p:nvPr/>
        </p:nvSpPr>
        <p:spPr>
          <a:xfrm>
            <a:off x="794820" y="10560315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93" name="1"/>
          <p:cNvSpPr/>
          <p:nvPr/>
        </p:nvSpPr>
        <p:spPr>
          <a:xfrm>
            <a:off x="1218682" y="7762188"/>
            <a:ext cx="1062518" cy="1062517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94" name="2"/>
          <p:cNvSpPr/>
          <p:nvPr/>
        </p:nvSpPr>
        <p:spPr>
          <a:xfrm>
            <a:off x="1218682" y="9223948"/>
            <a:ext cx="1062518" cy="1062517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95" name="3"/>
          <p:cNvSpPr/>
          <p:nvPr/>
        </p:nvSpPr>
        <p:spPr>
          <a:xfrm>
            <a:off x="1218682" y="10685708"/>
            <a:ext cx="1062518" cy="1062518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96" name="People…"/>
          <p:cNvSpPr/>
          <p:nvPr/>
        </p:nvSpPr>
        <p:spPr>
          <a:xfrm>
            <a:off x="2935335" y="7577304"/>
            <a:ext cx="6455684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297" name="Workforce…"/>
          <p:cNvSpPr/>
          <p:nvPr/>
        </p:nvSpPr>
        <p:spPr>
          <a:xfrm>
            <a:off x="2935335" y="9039064"/>
            <a:ext cx="6455684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298" name="AI…"/>
          <p:cNvSpPr/>
          <p:nvPr/>
        </p:nvSpPr>
        <p:spPr>
          <a:xfrm>
            <a:off x="2935335" y="10500824"/>
            <a:ext cx="6455684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299" name="Entwicklung einer leistungsorientierten People Experience durch die smarte Verknüpfung von Retention und Performance Indikatoren."/>
          <p:cNvSpPr/>
          <p:nvPr/>
        </p:nvSpPr>
        <p:spPr>
          <a:xfrm>
            <a:off x="7639094" y="7577304"/>
            <a:ext cx="1507306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Entwicklung einer leistungsorientierten People Experience durch die smarte Verknüpfung von Retention und Performance Indikatoren.</a:t>
            </a:r>
          </a:p>
        </p:txBody>
      </p:sp>
      <p:sp>
        <p:nvSpPr>
          <p:cNvPr id="300" name="Datengetriebene Weiterentwicklung der Organisation durch Veränderungen in Kompetenzen, Kapazitäten und Strukturen."/>
          <p:cNvSpPr/>
          <p:nvPr/>
        </p:nvSpPr>
        <p:spPr>
          <a:xfrm>
            <a:off x="7639094" y="9039064"/>
            <a:ext cx="1507306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Datengetriebene Weiterentwicklung der Organisation durch Veränderungen in Kompetenzen, Kapazitäten und Strukturen.</a:t>
            </a:r>
          </a:p>
        </p:txBody>
      </p:sp>
      <p:sp>
        <p:nvSpPr>
          <p:cNvPr id="301" name="Steuerung der KI-Einführung und -Integration durch zielgruppenorientierte Begleitung von Führungskräften, Teams und Mitarbeiter:innen"/>
          <p:cNvSpPr/>
          <p:nvPr/>
        </p:nvSpPr>
        <p:spPr>
          <a:xfrm>
            <a:off x="7639094" y="10500824"/>
            <a:ext cx="15073062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Steuerung der KI-Einführung und -Integration durch zielgruppenorientierte Begleitung von Führungskräften, Teams und Mitarbeiter:innen</a:t>
            </a:r>
          </a:p>
        </p:txBody>
      </p:sp>
      <p:sp>
        <p:nvSpPr>
          <p:cNvPr id="302" name="Rechteck"/>
          <p:cNvSpPr/>
          <p:nvPr/>
        </p:nvSpPr>
        <p:spPr>
          <a:xfrm>
            <a:off x="794820" y="12033450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303" name="4"/>
          <p:cNvSpPr/>
          <p:nvPr/>
        </p:nvSpPr>
        <p:spPr>
          <a:xfrm>
            <a:off x="1218682" y="12158844"/>
            <a:ext cx="1062518" cy="1062517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04" name="HR…"/>
          <p:cNvSpPr/>
          <p:nvPr/>
        </p:nvSpPr>
        <p:spPr>
          <a:xfrm>
            <a:off x="2935335" y="11962585"/>
            <a:ext cx="6455684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305" name="Sicherstellung einer effizienten Begleitung von Mitarbeiter:innen, Führungskräften und Organisation durch Neuaufstellung des gesamten HR-Bereichs."/>
          <p:cNvSpPr/>
          <p:nvPr/>
        </p:nvSpPr>
        <p:spPr>
          <a:xfrm>
            <a:off x="7639094" y="12022075"/>
            <a:ext cx="1507306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Sicherstellung einer effizienten Begleitung von Mitarbeiter:innen, Führungskräften und Organisation durch Neuaufstellung des gesamten HR-Bereichs.</a:t>
            </a:r>
          </a:p>
        </p:txBody>
      </p:sp>
      <p:sp>
        <p:nvSpPr>
          <p:cNvPr id="306" name="PEOPLE STRATEGY DECK"/>
          <p:cNvSpPr/>
          <p:nvPr/>
        </p:nvSpPr>
        <p:spPr>
          <a:xfrm>
            <a:off x="324831" y="661037"/>
            <a:ext cx="3318765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2018-06-01 Intraprenör_Culture Camp-0206 (5).jpg" descr="2018-06-01 Intraprenör_Culture Camp-0206 (5)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55541" y="-4440995"/>
            <a:ext cx="29721545" cy="1981436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0" name="Du willst deine strategische Positionierung in einem gemeinsamen Workshop entwickeln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Du willst deine strategische Positionierung in einem gemeinsamen Workshop entwickeln?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Gerne begleiten wir Offsite oder Workshop und helfen dir dabei, die ideale strategische Positionierung zu definieren. 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Kennenlern-Call</a:t>
            </a:r>
            <a:r>
              <a:t> mit einem unserer Intraprenör-Gründer:innen.</a:t>
            </a:r>
          </a:p>
        </p:txBody>
      </p:sp>
      <p:sp>
        <p:nvSpPr>
          <p:cNvPr id="311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38601" y="93479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03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314" name="Strategische Fokusfelder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Strategische</a:t>
            </a:r>
            <a:br/>
            <a:r>
              <a:t>Fokusfelder</a:t>
            </a:r>
          </a:p>
        </p:txBody>
      </p:sp>
      <p:pic>
        <p:nvPicPr>
          <p:cNvPr id="315" name="slx19-jacobwoyton.de-47s (1).jpg" descr="slx19-jacobwoyton.de-47s (1).jpg"/>
          <p:cNvPicPr>
            <a:picLocks noChangeAspect="1"/>
          </p:cNvPicPr>
          <p:nvPr/>
        </p:nvPicPr>
        <p:blipFill>
          <a:blip r:embed="rId2">
            <a:extLst/>
          </a:blip>
          <a:srcRect l="51841" t="695" r="311" b="695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6" name="Auf den folgenden Folien findest du vier potentielle, exemplarische Fokusfelder und wie du sie in deiner People &amp; Culture Strategie definieren kannst, sodass danach Klarheit über deine Prioritäten besteht."/>
          <p:cNvSpPr txBox="1"/>
          <p:nvPr/>
        </p:nvSpPr>
        <p:spPr>
          <a:xfrm>
            <a:off x="818623" y="11081114"/>
            <a:ext cx="1321608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Auf den folgenden Folien findest du vier potentielle, exemplarische Fokusfelder und wie du sie in deiner People &amp; Culture Strategie definieren kannst, sodass danach Klarheit über deine Prioritäten besteht.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eopl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319" name="PEOPLE STRATEGY DECK"/>
          <p:cNvSpPr/>
          <p:nvPr/>
        </p:nvSpPr>
        <p:spPr>
          <a:xfrm>
            <a:off x="322298" y="661037"/>
            <a:ext cx="3321298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20" name="Entwicklung einer leistungsorientierten People Experience durch die smarte Verknüpfung von Retention und Performance Indikato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Entwicklung einer leistungsorientierten People Experience durch die smarte Verknüpfung von Retention und Performance Indikatoren.</a:t>
            </a:r>
          </a:p>
        </p:txBody>
      </p:sp>
      <p:sp>
        <p:nvSpPr>
          <p:cNvPr id="321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889EF8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2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23" name="Key Objectives / Initiativen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24" name="Krise hat Einfluss auf Bindungsdaten: 49% sorgen sich um den Jobmarkt, was Einfluss auf mentale Gesundheit und Produktivität hat…"/>
          <p:cNvSpPr/>
          <p:nvPr/>
        </p:nvSpPr>
        <p:spPr>
          <a:xfrm>
            <a:off x="12783676" y="2533253"/>
            <a:ext cx="10861627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Krise hat Einfluss auf Bindungsdaten: 49% sorgen sich um den Jobmarkt, was Einfluss auf mentale Gesundheit und Produktivität hat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Aktuell keine klaren „Wow Moments“ in der Employee Experience erkennbar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Performance Management aktuell nicht gerichteter Hebel ohne Einbettung in Employee Experience</a:t>
            </a:r>
          </a:p>
        </p:txBody>
      </p:sp>
      <p:sp>
        <p:nvSpPr>
          <p:cNvPr id="325" name="Aufbau einer ganzheitlichen People Experience, die Leistung ermöglicht…"/>
          <p:cNvSpPr/>
          <p:nvPr/>
        </p:nvSpPr>
        <p:spPr>
          <a:xfrm>
            <a:off x="12783676" y="8601882"/>
            <a:ext cx="10598201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einer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ganzheitlichen</a:t>
            </a:r>
            <a:r>
              <a:t>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People Experience</a:t>
            </a:r>
            <a:r>
              <a:t>, die Leistung ermöglicht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Frühwarnsystem</a:t>
            </a:r>
            <a:r>
              <a:t> zur Reduktion von Fluktuation &amp; Leistungseinbrüchen etablieren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eines modernen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Performance Management Systems</a:t>
            </a:r>
          </a:p>
        </p:txBody>
      </p:sp>
      <p:sp>
        <p:nvSpPr>
          <p:cNvPr id="326" name="⭐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⭐️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eopl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329" name="PEOPLE STRATEGY DECK"/>
          <p:cNvSpPr/>
          <p:nvPr/>
        </p:nvSpPr>
        <p:spPr>
          <a:xfrm>
            <a:off x="321259" y="661037"/>
            <a:ext cx="332233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30" name="Entwicklung einer leistungsorientierten People Experience durch die smarte Verknüpfung von Retention und Performance Indikato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Entwicklung einer leistungsorientierten People Experience durch die smarte Verknüpfung von Retention und Performance Indikatoren.</a:t>
            </a:r>
          </a:p>
        </p:txBody>
      </p:sp>
      <p:sp>
        <p:nvSpPr>
          <p:cNvPr id="331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7890F9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2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333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334" name="Engagement Score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Engagement Score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Fluktuationsquote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Teilnahmequote Performance Management</a:t>
            </a:r>
          </a:p>
        </p:txBody>
      </p:sp>
      <p:sp>
        <p:nvSpPr>
          <p:cNvPr id="335" name="Erweiterung unserer People Analytics Plattform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Erweiterung unserer People Analytics Plattform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Integration einer Performance Management Plattform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Externe Coaching-Unterstützung</a:t>
            </a:r>
          </a:p>
        </p:txBody>
      </p:sp>
      <p:sp>
        <p:nvSpPr>
          <p:cNvPr id="336" name="⭐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⭐️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ebe CHROs, liebe Head of People!"/>
          <p:cNvSpPr/>
          <p:nvPr/>
        </p:nvSpPr>
        <p:spPr>
          <a:xfrm>
            <a:off x="871840" y="1426084"/>
            <a:ext cx="2114029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Liebe CHROs, liebe Head of People!</a:t>
            </a:r>
          </a:p>
        </p:txBody>
      </p:sp>
      <p:sp>
        <p:nvSpPr>
          <p:cNvPr id="90" name="Noch nie war die HR-Funktion so geschäftskritisch wie heute. Du stehst an der Schlüsselstelle zwischen KI-Transformation, demografischem Wandel und Wirtschaftskrise, mit einer klaren Haltung: Nur wer Menschen und Organisationen ganzheitlich entwickelt, w"/>
          <p:cNvSpPr txBox="1"/>
          <p:nvPr/>
        </p:nvSpPr>
        <p:spPr>
          <a:xfrm>
            <a:off x="848884" y="3618229"/>
            <a:ext cx="9255432" cy="1009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Noch nie war die HR-Funktion so geschäftskritisch wie heute. Du stehst an der Schlüsselstelle zwischen KI-Transformation, demografischem Wandel und Wirtschaftskrise, mit einer klaren Haltung: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Nur wer Menschen und Organisationen ganzheitlich entwickelt, wird in den nächsten Jahren erfolgreich sein. 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Unternehmen suchen in HR mehr denn je eine strategische Partnerin, die Menschen, Organisation, Kultur und Skills datenbasiert gestaltet.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Eine People-&amp;-Culture-Strategie liefert dafür den idealen Rahmen.</a:t>
            </a:r>
            <a:r>
              <a:t> Sie verbindet Business-Ziele und Talent-Bedürfnisse, schafft Fokus für HR und Anschlussfähigkeit für C-Level und Führungskräfte.</a:t>
            </a:r>
          </a:p>
        </p:txBody>
      </p:sp>
      <p:sp>
        <p:nvSpPr>
          <p:cNvPr id="91" name="Mit den Inhalten dieser Unterlage konnten wir bereits zahlreiche HR-Teams bei der Entwicklung ihrer Strategien unterstützen.…"/>
          <p:cNvSpPr txBox="1"/>
          <p:nvPr/>
        </p:nvSpPr>
        <p:spPr>
          <a:xfrm>
            <a:off x="10781013" y="3648919"/>
            <a:ext cx="9255432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Mit den Inhalten dieser Unterlage konnten wir bereits zahlreiche HR-Teams bei der Entwicklung ihrer Strategien unterstützen.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Nutze unser Strategy Deck als Grundlage für deine eigene People &amp; Culture Strategie — mit dem Ziel, eure Organisation erfolgreich durch die kommenden Transformationen zu leiten.</a:t>
            </a:r>
          </a:p>
        </p:txBody>
      </p:sp>
      <p:sp>
        <p:nvSpPr>
          <p:cNvPr id="92" name="PEOPLE STRATEGY DECK"/>
          <p:cNvSpPr/>
          <p:nvPr/>
        </p:nvSpPr>
        <p:spPr>
          <a:xfrm>
            <a:off x="434456" y="661037"/>
            <a:ext cx="320914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 (5).png" descr="image (5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55541" y="-4440996"/>
            <a:ext cx="29721545" cy="1981436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0" name="Steht die Employee Experience auf deiner strategischen Prio-Liste für 2026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Steht die Employee Experience auf deiner strategischen Prio-Liste für 2026?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Wir durften bereits für Unternehmen wie SAP oder HelloFresh „Wow-Momente“ identifizieren und umsetzen und geben diese Expertise gerne weiter. 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Kennenlern-Call</a:t>
            </a:r>
            <a:r>
              <a:t> mit einem unserer Intraprenör-Gründer:innen.</a:t>
            </a:r>
          </a:p>
        </p:txBody>
      </p:sp>
      <p:sp>
        <p:nvSpPr>
          <p:cNvPr id="341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64001" y="93733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Workforc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344" name="PEOPLE STRATEGY DECK"/>
          <p:cNvSpPr/>
          <p:nvPr/>
        </p:nvSpPr>
        <p:spPr>
          <a:xfrm>
            <a:off x="326390" y="661037"/>
            <a:ext cx="3317206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45" name="Datengetriebene Weiterentwicklung der Organisation durch Veränderungen in Kompetenzen, Kapazitäten und Struktu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Datengetriebene Weiterentwicklung der Organisation durch Veränderungen in Kompetenzen, Kapazitäten und Strukturen.</a:t>
            </a:r>
          </a:p>
        </p:txBody>
      </p:sp>
      <p:sp>
        <p:nvSpPr>
          <p:cNvPr id="346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FFBF96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7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48" name="Key Objectives / Initiativen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49" name="Qualifikationslücken (Skills gaps) stellen mit global 63 % die größte Barriere für die organisatorische Transformation dar…"/>
          <p:cNvSpPr/>
          <p:nvPr/>
        </p:nvSpPr>
        <p:spPr>
          <a:xfrm>
            <a:off x="12783676" y="2533253"/>
            <a:ext cx="10861627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Qualifikationslücken (Skills gaps) stellen mit global 63 % die größte Barriere für die organisatorische Transformation dar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Fast 8 von 10 Unternehmen haben KI implementiert, aber nur 1 von 5 die Arbeitsabläufe neu konzipiert, wodurch Wertschöpfung ungenutzt bleibt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86 % der Arbeitgeber sehen KI und Informationsverarbeitung als Haupttreiber der Unternehmenstransformation</a:t>
            </a:r>
          </a:p>
        </p:txBody>
      </p:sp>
      <p:sp>
        <p:nvSpPr>
          <p:cNvPr id="350" name="Aufbau einer klaren Skills-Architektur, um strategisch relevante Kompetenzen zu entwickeln und Lücken frühzeitig zu schließen.…"/>
          <p:cNvSpPr/>
          <p:nvPr/>
        </p:nvSpPr>
        <p:spPr>
          <a:xfrm>
            <a:off x="12783676" y="8601882"/>
            <a:ext cx="10598201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einer klaren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Skills-Architektur</a:t>
            </a:r>
            <a:r>
              <a:t>, um strategisch relevante Kompetenzen zu entwickeln und Lücken frühzeitig zu schließen.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eines nachhaltigen und datengetriebenen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Workforce Planning</a:t>
            </a:r>
            <a:r>
              <a:t>, das Transparenz über Ressourcen, Rollen und Auslassungen gibt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 </a:t>
            </a:r>
            <a:endParaRPr>
              <a:latin typeface="Inter Bold"/>
              <a:ea typeface="Inter Bold"/>
              <a:cs typeface="Inter Bold"/>
              <a:sym typeface="Inter Bold"/>
            </a:endParaRP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Entwicklung eines zukunftsfähigen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Operating Models</a:t>
            </a:r>
            <a:r>
              <a:t>, das eine flexible Zielstruktur beschreibt.</a:t>
            </a:r>
          </a:p>
        </p:txBody>
      </p:sp>
      <p:sp>
        <p:nvSpPr>
          <p:cNvPr id="351" name="🔧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EOPLE STRATEGY DECK"/>
          <p:cNvSpPr/>
          <p:nvPr/>
        </p:nvSpPr>
        <p:spPr>
          <a:xfrm>
            <a:off x="294243" y="661037"/>
            <a:ext cx="334935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54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FEBF96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5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356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357" name="Skill Readiness Index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Skill Readiness Index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Time-to-Skill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Workforce Capacity &amp; Utilization Score</a:t>
            </a:r>
          </a:p>
        </p:txBody>
      </p:sp>
      <p:sp>
        <p:nvSpPr>
          <p:cNvPr id="358" name="Skill Management System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Skill Management System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Ganzheitliche Daten-Schnittstelle für People Analytics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Reskilling des Learning &amp; Development Teams</a:t>
            </a:r>
          </a:p>
        </p:txBody>
      </p:sp>
      <p:sp>
        <p:nvSpPr>
          <p:cNvPr id="359" name="Workforc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360" name="Datengetriebene Weiterentwicklung der Organisation durch Veränderungen in Kompetenzen, Kapazitäten und Struktu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Datengetriebene Weiterentwicklung der Organisation durch Veränderungen in Kompetenzen, Kapazitäten und Strukturen.</a:t>
            </a:r>
          </a:p>
        </p:txBody>
      </p:sp>
      <p:sp>
        <p:nvSpPr>
          <p:cNvPr id="361" name="🔧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AI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364" name="PEOPLE STRATEGY DECK"/>
          <p:cNvSpPr/>
          <p:nvPr/>
        </p:nvSpPr>
        <p:spPr>
          <a:xfrm>
            <a:off x="287229" y="661037"/>
            <a:ext cx="335636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65" name="Steuerung der KI-Einführung und -Integration durch zielgruppenorientierte Begleitung von Führungskräften, Teams und Mitarbeiter:innen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Steuerung der KI-Einführung und -Integration durch zielgruppenorientierte Begleitung von Führungskräften, Teams und Mitarbeiter:innen</a:t>
            </a:r>
          </a:p>
        </p:txBody>
      </p:sp>
      <p:sp>
        <p:nvSpPr>
          <p:cNvPr id="366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E7F88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7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68" name="Key Objectives / Initiativen:"/>
          <p:cNvSpPr/>
          <p:nvPr/>
        </p:nvSpPr>
        <p:spPr>
          <a:xfrm>
            <a:off x="12796252" y="8407704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69" name="91 % der Organisationen sind nicht vollständig darauf vorbereitet, eine KI-fähige Unternehmenskultur voranzutreiben…"/>
          <p:cNvSpPr/>
          <p:nvPr/>
        </p:nvSpPr>
        <p:spPr>
          <a:xfrm>
            <a:off x="12799054" y="2820561"/>
            <a:ext cx="10861627" cy="523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91 % der Organisationen sind nicht vollständig darauf vorbereitet, eine KI-fähige Unternehmenskultur voranzutreiben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63 % der Beschäftigten in Deutschland erwarten oder sehen bereits Auswirkungen von KI auf ihre Arbeit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Nur 21 % der Mitarbeitenden in Europa haben eine formale Schulung zur Nutzung von generativer KI erhalten, was weniger als der Hälfte des Wertes in den USA (45 %) entspricht</a:t>
            </a:r>
          </a:p>
        </p:txBody>
      </p:sp>
      <p:sp>
        <p:nvSpPr>
          <p:cNvPr id="370" name="AI Basics &amp; Mindset: Sicherer und produktiver Umgang mit KI-Tools im Alltag…"/>
          <p:cNvSpPr/>
          <p:nvPr/>
        </p:nvSpPr>
        <p:spPr>
          <a:xfrm>
            <a:off x="12783676" y="8601882"/>
            <a:ext cx="10598201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AI Basics &amp; Mindset:</a:t>
            </a:r>
            <a:r>
              <a:t> Sicherer und produktiver Umgang mit KI-Tools im Alltag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AI Upskilling: </a:t>
            </a:r>
            <a:r>
              <a:t>Zielgruppenorientierte Lernpfade für passende Anwendung von KI</a:t>
            </a:r>
            <a:endParaRPr>
              <a:latin typeface="Inter Bold"/>
              <a:ea typeface="Inter Bold"/>
              <a:cs typeface="Inter Bold"/>
              <a:sym typeface="Inter Bold"/>
            </a:endParaRP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AI Transformation:</a:t>
            </a:r>
            <a:r>
              <a:t> Analyse der Abteilungs-Prozesse zum gezielten Einsatz von KI </a:t>
            </a:r>
          </a:p>
        </p:txBody>
      </p:sp>
      <p:sp>
        <p:nvSpPr>
          <p:cNvPr id="371" name="🤖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EOPLE STRATEGY DECK"/>
          <p:cNvSpPr/>
          <p:nvPr/>
        </p:nvSpPr>
        <p:spPr>
          <a:xfrm>
            <a:off x="288528" y="661037"/>
            <a:ext cx="3355068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74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E9F886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5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376" name="AI Tool Adoption Rate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AI Tool Adoption Rate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Completion Rate der Lernpfade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Automatisierungsgrad</a:t>
            </a:r>
          </a:p>
        </p:txBody>
      </p:sp>
      <p:sp>
        <p:nvSpPr>
          <p:cNvPr id="377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378" name="AI Champions (dezentrale Multiplikator:innen)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AI Champions (dezentrale Multiplikator:innen)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AI Weiterbildungs- und Tooling-Budget (z.B. 100€ pro MA)</a:t>
            </a:r>
          </a:p>
        </p:txBody>
      </p:sp>
      <p:sp>
        <p:nvSpPr>
          <p:cNvPr id="379" name="AI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380" name="Steuerung der KI-Einführung und -Integration durch zielgruppenorientierte Begleitung von Führungskräften, Teams und Mitarbeiter:innen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Steuerung der KI-Einführung und -Integration durch zielgruppenorientierte Begleitung von Führungskräften, Teams und Mitarbeiter:innen</a:t>
            </a:r>
          </a:p>
        </p:txBody>
      </p:sp>
      <p:sp>
        <p:nvSpPr>
          <p:cNvPr id="381" name="🤖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ntraprenör_Bildwelt-17 (1).jpg" descr="Intraprenör_Bildwelt-17 (1)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55541" y="-4440996"/>
            <a:ext cx="29721545" cy="19814362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5" name="Brauchen deine HR-Professionals ein Skill-Update — insbesondere im Bereich KI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Brauchen deine HR-Professionals ein Skill-Update — insbesondere im Bereich KI?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Dann könnte unser Pro Programm von unserem Tochterunternehmen PACED (People &amp; Culture Education) ein passender Ansatz sein. Buche dir jetzt unser kostenloses Skill Assessment für dein Team mit dem Code „Strategy Deck“.</a:t>
            </a:r>
          </a:p>
        </p:txBody>
      </p:sp>
      <p:sp>
        <p:nvSpPr>
          <p:cNvPr id="386" name="⟶ Assessment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64001" y="9373393"/>
            <a:ext cx="5197616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Assessment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HR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389" name="PEOPLE STRATEGY DECK"/>
          <p:cNvSpPr/>
          <p:nvPr/>
        </p:nvSpPr>
        <p:spPr>
          <a:xfrm>
            <a:off x="289112" y="661037"/>
            <a:ext cx="335448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90" name="Sicherstellung einer effizienten Begleitung von Mitarbeiter:innen, Führungskräften und Organisation durch Neuaufstellung des gesamten HR-Bereichs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Sicherstellung einer effizienten Begleitung von Mitarbeiter:innen, Führungskräften und Organisation durch Neuaufstellung des gesamten HR-Bereichs.</a:t>
            </a:r>
          </a:p>
        </p:txBody>
      </p:sp>
      <p:sp>
        <p:nvSpPr>
          <p:cNvPr id="391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7B61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2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93" name="Key Objectives / Initiativen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94" name="HR-Führungskräfte verbringen durchschnittlich 19 Stunden pro Woche mit Prozessen, Administration oder Papierkram…"/>
          <p:cNvSpPr/>
          <p:nvPr/>
        </p:nvSpPr>
        <p:spPr>
          <a:xfrm>
            <a:off x="12786354" y="2724880"/>
            <a:ext cx="10861627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HR-Führungskräfte verbringen durchschnittlich 19 Stunden pro Woche mit Prozessen, Administration oder Papierkram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71 % der HR-Teams berichten, dass fragmentierte oder duplizierte Daten das Erstellen akkurater Berichte erschweren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Nur 32 % der HR-Verantwortlichen sind mit dem Digitalisierungsgrad von HR im eigenen Unternehmen zufrieden</a:t>
            </a:r>
          </a:p>
        </p:txBody>
      </p:sp>
      <p:sp>
        <p:nvSpPr>
          <p:cNvPr id="395" name="Aufbau eines leistungsfähigen HR Operating Models…"/>
          <p:cNvSpPr/>
          <p:nvPr/>
        </p:nvSpPr>
        <p:spPr>
          <a:xfrm>
            <a:off x="12783676" y="8774027"/>
            <a:ext cx="10598201" cy="449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eines leistungsfähigen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HR Operating Models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Automatisierung &amp; Digitalisierung von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HR-Prozessen</a:t>
            </a:r>
            <a:endParaRPr>
              <a:latin typeface="Inter Bold"/>
              <a:ea typeface="Inter Bold"/>
              <a:cs typeface="Inter Bold"/>
              <a:sym typeface="Inter Bold"/>
            </a:endParaRP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Gezieltes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Upskilling</a:t>
            </a:r>
            <a:r>
              <a:t> der HR-Rollen für zukunftsfähige Capabilities</a:t>
            </a:r>
          </a:p>
        </p:txBody>
      </p:sp>
      <p:sp>
        <p:nvSpPr>
          <p:cNvPr id="396" name="⚙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⚙️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EOPLE STRATEGY DECK"/>
          <p:cNvSpPr/>
          <p:nvPr/>
        </p:nvSpPr>
        <p:spPr>
          <a:xfrm>
            <a:off x="302101" y="661037"/>
            <a:ext cx="3341494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99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7B61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0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401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402" name="HR Satisfaction / NPS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HR Satisfaction / NPS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Automatisierungsgrad in HR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Cost-HR-Ratio</a:t>
            </a:r>
          </a:p>
        </p:txBody>
      </p:sp>
      <p:sp>
        <p:nvSpPr>
          <p:cNvPr id="403" name="HR-Beratung für das passende Operating Model (Workshops, etc.)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HR-Beratung für das passende Operating Model (Workshops, etc.)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Skill Assessment für das gesamte HR Team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Upskilling Kurse für ausgewählte HR-Rollen</a:t>
            </a:r>
          </a:p>
        </p:txBody>
      </p:sp>
      <p:sp>
        <p:nvSpPr>
          <p:cNvPr id="404" name="HR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405" name="Sicherstellung einer effizienten Begleitung von Mitarbeiter:innen, Führungskräften und Organisation durch Neuaufstellung des gesamten HR-Bereichs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Sicherstellung einer effizienten Begleitung von Mitarbeiter:innen, Führungskräften und Organisation durch Neuaufstellung des gesamten HR-Bereichs.</a:t>
            </a:r>
          </a:p>
        </p:txBody>
      </p:sp>
      <p:sp>
        <p:nvSpPr>
          <p:cNvPr id="406" name="⚙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⚙️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EOPLE STRATEGY DECK"/>
          <p:cNvSpPr/>
          <p:nvPr/>
        </p:nvSpPr>
        <p:spPr>
          <a:xfrm>
            <a:off x="290152" y="661037"/>
            <a:ext cx="3353444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09" name="HR…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 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Operating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Models</a:t>
            </a:r>
          </a:p>
        </p:txBody>
      </p:sp>
      <p:sp>
        <p:nvSpPr>
          <p:cNvPr id="410" name="Ein zentraler Bestandteil einer effektiven HR-Organisation ist das passende HR Operating Model.…"/>
          <p:cNvSpPr txBox="1"/>
          <p:nvPr/>
        </p:nvSpPr>
        <p:spPr>
          <a:xfrm>
            <a:off x="884809" y="4599940"/>
            <a:ext cx="5476820" cy="637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Ein zentraler Bestandteil einer effektiven HR-Organisation ist das passende HR Operating Model.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Hier gibt es mittlerweile zahlreiche Ansätze, die jeweils Vor- und Nachteile haben und je nach Branche, Reifegrad und Herausforderungen identifiziert werden können.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Hier eine Übersicht der gängigsten Ansätze.</a:t>
            </a:r>
          </a:p>
        </p:txBody>
      </p:sp>
      <p:sp>
        <p:nvSpPr>
          <p:cNvPr id="411" name="Rechteck"/>
          <p:cNvSpPr/>
          <p:nvPr/>
        </p:nvSpPr>
        <p:spPr>
          <a:xfrm>
            <a:off x="15481802" y="1464300"/>
            <a:ext cx="8207211" cy="3759560"/>
          </a:xfrm>
          <a:prstGeom prst="rect">
            <a:avLst/>
          </a:prstGeom>
          <a:solidFill>
            <a:srgbClr val="E1DBFF">
              <a:alpha val="421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2" name="Rechteck"/>
          <p:cNvSpPr/>
          <p:nvPr/>
        </p:nvSpPr>
        <p:spPr>
          <a:xfrm>
            <a:off x="15481802" y="5528277"/>
            <a:ext cx="8207211" cy="3759559"/>
          </a:xfrm>
          <a:prstGeom prst="rect">
            <a:avLst/>
          </a:prstGeom>
          <a:solidFill>
            <a:srgbClr val="E1DBFF">
              <a:alpha val="421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3" name="Rechteck"/>
          <p:cNvSpPr/>
          <p:nvPr/>
        </p:nvSpPr>
        <p:spPr>
          <a:xfrm>
            <a:off x="15481802" y="9592253"/>
            <a:ext cx="8207211" cy="3759559"/>
          </a:xfrm>
          <a:prstGeom prst="rect">
            <a:avLst/>
          </a:prstGeom>
          <a:solidFill>
            <a:srgbClr val="E1DBFF">
              <a:alpha val="421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4" name="Rechteck"/>
          <p:cNvSpPr/>
          <p:nvPr/>
        </p:nvSpPr>
        <p:spPr>
          <a:xfrm>
            <a:off x="6862560" y="1464300"/>
            <a:ext cx="8207211" cy="3759560"/>
          </a:xfrm>
          <a:prstGeom prst="rect">
            <a:avLst/>
          </a:prstGeom>
          <a:solidFill>
            <a:srgbClr val="E1DBFF">
              <a:alpha val="421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5" name="Rechteck"/>
          <p:cNvSpPr/>
          <p:nvPr/>
        </p:nvSpPr>
        <p:spPr>
          <a:xfrm>
            <a:off x="6862560" y="5528277"/>
            <a:ext cx="8207211" cy="3759559"/>
          </a:xfrm>
          <a:prstGeom prst="rect">
            <a:avLst/>
          </a:prstGeom>
          <a:solidFill>
            <a:srgbClr val="E1DBFF">
              <a:alpha val="421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6" name="Rechteck"/>
          <p:cNvSpPr/>
          <p:nvPr/>
        </p:nvSpPr>
        <p:spPr>
          <a:xfrm>
            <a:off x="6862560" y="9592253"/>
            <a:ext cx="8207211" cy="3759559"/>
          </a:xfrm>
          <a:prstGeom prst="rect">
            <a:avLst/>
          </a:prstGeom>
          <a:solidFill>
            <a:srgbClr val="E1DBFF">
              <a:alpha val="4210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7" name="1. Funktionales Operating Model"/>
          <p:cNvSpPr txBox="1"/>
          <p:nvPr/>
        </p:nvSpPr>
        <p:spPr>
          <a:xfrm>
            <a:off x="8427983" y="1818647"/>
            <a:ext cx="507636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1. Funktionales Operating Model</a:t>
            </a:r>
          </a:p>
        </p:txBody>
      </p:sp>
      <p:sp>
        <p:nvSpPr>
          <p:cNvPr id="418" name="2. Business Partner Operating Model"/>
          <p:cNvSpPr txBox="1"/>
          <p:nvPr/>
        </p:nvSpPr>
        <p:spPr>
          <a:xfrm>
            <a:off x="16689586" y="1818647"/>
            <a:ext cx="579164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2. Business Partner Operating Model</a:t>
            </a:r>
          </a:p>
        </p:txBody>
      </p:sp>
      <p:sp>
        <p:nvSpPr>
          <p:cNvPr id="419" name="3. Run &amp; Change Operating Model"/>
          <p:cNvSpPr txBox="1"/>
          <p:nvPr/>
        </p:nvSpPr>
        <p:spPr>
          <a:xfrm>
            <a:off x="8308807" y="5996135"/>
            <a:ext cx="53147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3. Run &amp; Change Operating Model</a:t>
            </a:r>
          </a:p>
        </p:txBody>
      </p:sp>
      <p:sp>
        <p:nvSpPr>
          <p:cNvPr id="420" name="4. Produkt-zentriertes Operating Model"/>
          <p:cNvSpPr txBox="1"/>
          <p:nvPr/>
        </p:nvSpPr>
        <p:spPr>
          <a:xfrm>
            <a:off x="16439237" y="5996135"/>
            <a:ext cx="62430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4. Produkt-zentriertes Operating Model</a:t>
            </a:r>
          </a:p>
        </p:txBody>
      </p:sp>
      <p:sp>
        <p:nvSpPr>
          <p:cNvPr id="421" name="5. Lean HR Operating Model"/>
          <p:cNvSpPr txBox="1"/>
          <p:nvPr/>
        </p:nvSpPr>
        <p:spPr>
          <a:xfrm>
            <a:off x="8763184" y="10173622"/>
            <a:ext cx="440596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5. Lean HR Operating Model</a:t>
            </a:r>
          </a:p>
        </p:txBody>
      </p:sp>
      <p:sp>
        <p:nvSpPr>
          <p:cNvPr id="422" name="6. Dezentralisiertes HR Operating Model"/>
          <p:cNvSpPr txBox="1"/>
          <p:nvPr/>
        </p:nvSpPr>
        <p:spPr>
          <a:xfrm>
            <a:off x="16420739" y="10173622"/>
            <a:ext cx="632934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6. Dezentralisiertes HR Operating Model</a:t>
            </a:r>
          </a:p>
        </p:txBody>
      </p:sp>
      <p:sp>
        <p:nvSpPr>
          <p:cNvPr id="423" name="HR Strategy"/>
          <p:cNvSpPr/>
          <p:nvPr/>
        </p:nvSpPr>
        <p:spPr>
          <a:xfrm>
            <a:off x="18364288" y="12096106"/>
            <a:ext cx="2442242" cy="884828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HR Strategy</a:t>
            </a:r>
          </a:p>
        </p:txBody>
      </p:sp>
      <p:sp>
        <p:nvSpPr>
          <p:cNvPr id="424" name="„Run the Business“…"/>
          <p:cNvSpPr/>
          <p:nvPr/>
        </p:nvSpPr>
        <p:spPr>
          <a:xfrm>
            <a:off x="7846641" y="6722126"/>
            <a:ext cx="3066578" cy="2131029"/>
          </a:xfrm>
          <a:prstGeom prst="roundRect">
            <a:avLst>
              <a:gd name="adj" fmla="val 8852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„Run the Business“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Operational HR</a:t>
            </a:r>
          </a:p>
        </p:txBody>
      </p:sp>
      <p:sp>
        <p:nvSpPr>
          <p:cNvPr id="425" name="„Change the Business“…"/>
          <p:cNvSpPr/>
          <p:nvPr/>
        </p:nvSpPr>
        <p:spPr>
          <a:xfrm>
            <a:off x="11019112" y="6722126"/>
            <a:ext cx="3066577" cy="2131029"/>
          </a:xfrm>
          <a:prstGeom prst="roundRect">
            <a:avLst>
              <a:gd name="adj" fmla="val 8852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„Change the Business“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Transformational HR</a:t>
            </a:r>
          </a:p>
        </p:txBody>
      </p:sp>
      <p:grpSp>
        <p:nvGrpSpPr>
          <p:cNvPr id="431" name="Gruppieren"/>
          <p:cNvGrpSpPr/>
          <p:nvPr/>
        </p:nvGrpSpPr>
        <p:grpSpPr>
          <a:xfrm>
            <a:off x="7391044" y="2506379"/>
            <a:ext cx="7150243" cy="2136112"/>
            <a:chOff x="0" y="-1165888"/>
            <a:chExt cx="7150241" cy="2136110"/>
          </a:xfrm>
        </p:grpSpPr>
        <p:sp>
          <p:nvSpPr>
            <p:cNvPr id="426" name="Recruiting"/>
            <p:cNvSpPr/>
            <p:nvPr/>
          </p:nvSpPr>
          <p:spPr>
            <a:xfrm>
              <a:off x="0" y="0"/>
              <a:ext cx="1701436" cy="970223"/>
            </a:xfrm>
            <a:prstGeom prst="roundRect">
              <a:avLst>
                <a:gd name="adj" fmla="val 10788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FFFFFF"/>
                  </a:solidFill>
                  <a:latin typeface="Inter Regular"/>
                  <a:ea typeface="Inter Regular"/>
                  <a:cs typeface="Inter Regular"/>
                  <a:sym typeface="Inter Regular"/>
                </a:defRPr>
              </a:lvl1pPr>
            </a:lstStyle>
            <a:p>
              <a:pPr/>
              <a:r>
                <a:t>Recruiting</a:t>
              </a:r>
            </a:p>
          </p:txBody>
        </p:sp>
        <p:sp>
          <p:nvSpPr>
            <p:cNvPr id="427" name="L&amp;D"/>
            <p:cNvSpPr/>
            <p:nvPr/>
          </p:nvSpPr>
          <p:spPr>
            <a:xfrm>
              <a:off x="1808485" y="0"/>
              <a:ext cx="1701437" cy="970223"/>
            </a:xfrm>
            <a:prstGeom prst="roundRect">
              <a:avLst>
                <a:gd name="adj" fmla="val 10788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FFFFFF"/>
                  </a:solidFill>
                  <a:latin typeface="Inter Regular"/>
                  <a:ea typeface="Inter Regular"/>
                  <a:cs typeface="Inter Regular"/>
                  <a:sym typeface="Inter Regular"/>
                </a:defRPr>
              </a:lvl1pPr>
            </a:lstStyle>
            <a:p>
              <a:pPr/>
              <a:r>
                <a:t>L&amp;D</a:t>
              </a:r>
            </a:p>
          </p:txBody>
        </p:sp>
        <p:sp>
          <p:nvSpPr>
            <p:cNvPr id="428" name="…"/>
            <p:cNvSpPr/>
            <p:nvPr/>
          </p:nvSpPr>
          <p:spPr>
            <a:xfrm>
              <a:off x="3628645" y="0"/>
              <a:ext cx="1701437" cy="970223"/>
            </a:xfrm>
            <a:prstGeom prst="roundRect">
              <a:avLst>
                <a:gd name="adj" fmla="val 10788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FFFFFF"/>
                  </a:solidFill>
                  <a:latin typeface="Inter Regular"/>
                  <a:ea typeface="Inter Regular"/>
                  <a:cs typeface="Inter Regular"/>
                  <a:sym typeface="Inter Regular"/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429" name="Operations"/>
            <p:cNvSpPr/>
            <p:nvPr/>
          </p:nvSpPr>
          <p:spPr>
            <a:xfrm>
              <a:off x="5448806" y="0"/>
              <a:ext cx="1701436" cy="970223"/>
            </a:xfrm>
            <a:prstGeom prst="roundRect">
              <a:avLst>
                <a:gd name="adj" fmla="val 10788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FFFFFF"/>
                  </a:solidFill>
                  <a:latin typeface="Inter Regular"/>
                  <a:ea typeface="Inter Regular"/>
                  <a:cs typeface="Inter Regular"/>
                  <a:sym typeface="Inter Regular"/>
                </a:defRPr>
              </a:lvl1pPr>
            </a:lstStyle>
            <a:p>
              <a:pPr/>
              <a:r>
                <a:t>Operations</a:t>
              </a:r>
            </a:p>
          </p:txBody>
        </p:sp>
        <p:sp>
          <p:nvSpPr>
            <p:cNvPr id="430" name="HR Leadership"/>
            <p:cNvSpPr/>
            <p:nvPr/>
          </p:nvSpPr>
          <p:spPr>
            <a:xfrm>
              <a:off x="2741507" y="-1165889"/>
              <a:ext cx="1701437" cy="970224"/>
            </a:xfrm>
            <a:prstGeom prst="roundRect">
              <a:avLst>
                <a:gd name="adj" fmla="val 10788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pPr/>
              <a:r>
                <a:t>HR Leadership</a:t>
              </a:r>
            </a:p>
          </p:txBody>
        </p:sp>
      </p:grpSp>
      <p:sp>
        <p:nvSpPr>
          <p:cNvPr id="432" name="HR Business Partner"/>
          <p:cNvSpPr/>
          <p:nvPr/>
        </p:nvSpPr>
        <p:spPr>
          <a:xfrm>
            <a:off x="16710862" y="2916401"/>
            <a:ext cx="1666509" cy="1591790"/>
          </a:xfrm>
          <a:prstGeom prst="roundRect">
            <a:avLst>
              <a:gd name="adj" fmla="val 11851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HR Business Partner</a:t>
            </a:r>
          </a:p>
        </p:txBody>
      </p:sp>
      <p:sp>
        <p:nvSpPr>
          <p:cNvPr id="433" name="HR…"/>
          <p:cNvSpPr/>
          <p:nvPr/>
        </p:nvSpPr>
        <p:spPr>
          <a:xfrm>
            <a:off x="18752154" y="2916401"/>
            <a:ext cx="1666509" cy="1591790"/>
          </a:xfrm>
          <a:prstGeom prst="roundRect">
            <a:avLst>
              <a:gd name="adj" fmla="val 11851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HR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Services</a:t>
            </a:r>
          </a:p>
        </p:txBody>
      </p:sp>
      <p:sp>
        <p:nvSpPr>
          <p:cNvPr id="434" name="HR…"/>
          <p:cNvSpPr/>
          <p:nvPr/>
        </p:nvSpPr>
        <p:spPr>
          <a:xfrm>
            <a:off x="20793445" y="2916401"/>
            <a:ext cx="1666509" cy="1591790"/>
          </a:xfrm>
          <a:prstGeom prst="roundRect">
            <a:avLst>
              <a:gd name="adj" fmla="val 11851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HR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Centers of Excellence</a:t>
            </a:r>
          </a:p>
        </p:txBody>
      </p:sp>
      <p:sp>
        <p:nvSpPr>
          <p:cNvPr id="435" name="HR Leadership"/>
          <p:cNvSpPr/>
          <p:nvPr/>
        </p:nvSpPr>
        <p:spPr>
          <a:xfrm>
            <a:off x="16693399" y="2377509"/>
            <a:ext cx="5784019" cy="431398"/>
          </a:xfrm>
          <a:prstGeom prst="roundRect">
            <a:avLst>
              <a:gd name="adj" fmla="val 24262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HR Leadership</a:t>
            </a:r>
          </a:p>
        </p:txBody>
      </p:sp>
      <p:sp>
        <p:nvSpPr>
          <p:cNvPr id="436" name="HR Tech"/>
          <p:cNvSpPr/>
          <p:nvPr/>
        </p:nvSpPr>
        <p:spPr>
          <a:xfrm>
            <a:off x="16693399" y="4615685"/>
            <a:ext cx="5784019" cy="431398"/>
          </a:xfrm>
          <a:prstGeom prst="roundRect">
            <a:avLst>
              <a:gd name="adj" fmla="val 24262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HR Tech</a:t>
            </a:r>
          </a:p>
        </p:txBody>
      </p:sp>
      <p:sp>
        <p:nvSpPr>
          <p:cNvPr id="437" name="Product Delivery"/>
          <p:cNvSpPr/>
          <p:nvPr/>
        </p:nvSpPr>
        <p:spPr>
          <a:xfrm>
            <a:off x="16665477" y="6760226"/>
            <a:ext cx="4230962" cy="1482901"/>
          </a:xfrm>
          <a:prstGeom prst="roundRect">
            <a:avLst>
              <a:gd name="adj" fmla="val 12721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Product Delivery</a:t>
            </a:r>
          </a:p>
        </p:txBody>
      </p:sp>
      <p:sp>
        <p:nvSpPr>
          <p:cNvPr id="438" name="People Partners"/>
          <p:cNvSpPr/>
          <p:nvPr/>
        </p:nvSpPr>
        <p:spPr>
          <a:xfrm>
            <a:off x="20990827" y="6773470"/>
            <a:ext cx="1347946" cy="1456415"/>
          </a:xfrm>
          <a:prstGeom prst="roundRect">
            <a:avLst>
              <a:gd name="adj" fmla="val 13745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People Partners</a:t>
            </a:r>
          </a:p>
        </p:txBody>
      </p:sp>
      <p:sp>
        <p:nvSpPr>
          <p:cNvPr id="439" name="Tech &amp; Operations Backbone"/>
          <p:cNvSpPr/>
          <p:nvPr/>
        </p:nvSpPr>
        <p:spPr>
          <a:xfrm>
            <a:off x="16728039" y="8345203"/>
            <a:ext cx="5665485" cy="502559"/>
          </a:xfrm>
          <a:prstGeom prst="roundRect">
            <a:avLst>
              <a:gd name="adj" fmla="val 37536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Tech &amp; Operations Backbone</a:t>
            </a:r>
          </a:p>
        </p:txBody>
      </p:sp>
      <p:sp>
        <p:nvSpPr>
          <p:cNvPr id="440" name="HR Delivery"/>
          <p:cNvSpPr/>
          <p:nvPr/>
        </p:nvSpPr>
        <p:spPr>
          <a:xfrm>
            <a:off x="18783904" y="10870251"/>
            <a:ext cx="1603009" cy="884828"/>
          </a:xfrm>
          <a:prstGeom prst="roundRect">
            <a:avLst>
              <a:gd name="adj" fmla="val 15000"/>
            </a:avLst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HR Delivery</a:t>
            </a:r>
          </a:p>
        </p:txBody>
      </p:sp>
      <p:sp>
        <p:nvSpPr>
          <p:cNvPr id="441" name="HR Delivery"/>
          <p:cNvSpPr/>
          <p:nvPr/>
        </p:nvSpPr>
        <p:spPr>
          <a:xfrm>
            <a:off x="21094448" y="10870251"/>
            <a:ext cx="1603010" cy="884828"/>
          </a:xfrm>
          <a:prstGeom prst="roundRect">
            <a:avLst>
              <a:gd name="adj" fmla="val 15000"/>
            </a:avLst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HR Delivery</a:t>
            </a:r>
          </a:p>
        </p:txBody>
      </p:sp>
      <p:sp>
        <p:nvSpPr>
          <p:cNvPr id="442" name="HR Delivery"/>
          <p:cNvSpPr/>
          <p:nvPr/>
        </p:nvSpPr>
        <p:spPr>
          <a:xfrm>
            <a:off x="16473358" y="10870251"/>
            <a:ext cx="1603010" cy="884828"/>
          </a:xfrm>
          <a:prstGeom prst="roundRect">
            <a:avLst>
              <a:gd name="adj" fmla="val 15000"/>
            </a:avLst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HR Delivery</a:t>
            </a:r>
          </a:p>
        </p:txBody>
      </p:sp>
      <p:sp>
        <p:nvSpPr>
          <p:cNvPr id="443" name="HR Team"/>
          <p:cNvSpPr/>
          <p:nvPr/>
        </p:nvSpPr>
        <p:spPr>
          <a:xfrm>
            <a:off x="7739864" y="11580491"/>
            <a:ext cx="6452604" cy="534222"/>
          </a:xfrm>
          <a:prstGeom prst="roundRect">
            <a:avLst>
              <a:gd name="adj" fmla="val 24844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HR Team</a:t>
            </a:r>
          </a:p>
        </p:txBody>
      </p:sp>
      <p:sp>
        <p:nvSpPr>
          <p:cNvPr id="444" name="Business Function"/>
          <p:cNvSpPr/>
          <p:nvPr/>
        </p:nvSpPr>
        <p:spPr>
          <a:xfrm>
            <a:off x="9190535" y="10964541"/>
            <a:ext cx="1437920" cy="1910497"/>
          </a:xfrm>
          <a:prstGeom prst="roundRect">
            <a:avLst>
              <a:gd name="adj" fmla="val 9230"/>
            </a:avLst>
          </a:prstGeom>
          <a:solidFill>
            <a:srgbClr val="F2F0FF"/>
          </a:solidFill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Business</a:t>
            </a:r>
            <a:br/>
            <a:r>
              <a:t>Function</a:t>
            </a:r>
          </a:p>
        </p:txBody>
      </p:sp>
      <p:sp>
        <p:nvSpPr>
          <p:cNvPr id="445" name="Business Function"/>
          <p:cNvSpPr/>
          <p:nvPr/>
        </p:nvSpPr>
        <p:spPr>
          <a:xfrm>
            <a:off x="10859316" y="10964541"/>
            <a:ext cx="1437919" cy="1910497"/>
          </a:xfrm>
          <a:prstGeom prst="roundRect">
            <a:avLst>
              <a:gd name="adj" fmla="val 9230"/>
            </a:avLst>
          </a:prstGeom>
          <a:solidFill>
            <a:srgbClr val="F2F0FF"/>
          </a:solidFill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Business</a:t>
            </a:r>
            <a:br/>
            <a:r>
              <a:t>Function</a:t>
            </a:r>
          </a:p>
        </p:txBody>
      </p:sp>
      <p:sp>
        <p:nvSpPr>
          <p:cNvPr id="446" name="Business Function"/>
          <p:cNvSpPr/>
          <p:nvPr/>
        </p:nvSpPr>
        <p:spPr>
          <a:xfrm>
            <a:off x="12528096" y="10964541"/>
            <a:ext cx="1437919" cy="1910497"/>
          </a:xfrm>
          <a:prstGeom prst="roundRect">
            <a:avLst>
              <a:gd name="adj" fmla="val 9230"/>
            </a:avLst>
          </a:prstGeom>
          <a:solidFill>
            <a:srgbClr val="F2F0FF"/>
          </a:solidFill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Business</a:t>
            </a:r>
            <a:br/>
            <a:r>
              <a:t>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2017-12-06 Intraprenör_Outfittery Workshop-9835 (2).jpg" descr="2017-12-06 Intraprenör_Outfittery Workshop-9835 (2).jpg"/>
          <p:cNvPicPr>
            <a:picLocks noChangeAspect="1"/>
          </p:cNvPicPr>
          <p:nvPr/>
        </p:nvPicPr>
        <p:blipFill>
          <a:blip r:embed="rId2">
            <a:extLst/>
          </a:blip>
          <a:srcRect l="0" t="0" r="8" b="0"/>
          <a:stretch>
            <a:fillRect/>
          </a:stretch>
        </p:blipFill>
        <p:spPr>
          <a:xfrm>
            <a:off x="-55541" y="-4440995"/>
            <a:ext cx="29721545" cy="19814362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0" name="Du willst dein HR Operating Model in einem gemeinsamen Workshop entwickeln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Du willst dein HR Operating Model in einem gemeinsamen Workshop entwickeln?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Gerne begleiten wir dein Führungsteam in einem Offsite oder Workshop dabei, das passende Operating Model für eure HR-Funktion zu definieren. 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Kennenlern-Call</a:t>
            </a:r>
            <a:r>
              <a:t> mit einem unserer Intraprenör-Gründer:innen.</a:t>
            </a:r>
          </a:p>
        </p:txBody>
      </p:sp>
      <p:sp>
        <p:nvSpPr>
          <p:cNvPr id="451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38601" y="93479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230308_Intraprenör_Content_Refill_Nachtrag-110 (3).jpg" descr="230308_Intraprenör_Content_Refill_Nachtrag-110 (3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9252" y="-1420535"/>
            <a:ext cx="25477114" cy="1699323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Abgerundetes Rechteck"/>
          <p:cNvSpPr/>
          <p:nvPr/>
        </p:nvSpPr>
        <p:spPr>
          <a:xfrm>
            <a:off x="950813" y="5055401"/>
            <a:ext cx="15727844" cy="7750527"/>
          </a:xfrm>
          <a:prstGeom prst="roundRect">
            <a:avLst>
              <a:gd name="adj" fmla="val 501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" name="⟶ mehr Informationen">
            <a:hlinkClick r:id="rId3" invalidUrl="" action="" tgtFrame="" tooltip="" history="1" highlightClick="0" endSnd="0"/>
          </p:cNvPr>
          <p:cNvSpPr/>
          <p:nvPr/>
        </p:nvSpPr>
        <p:spPr>
          <a:xfrm>
            <a:off x="1598910" y="10856748"/>
            <a:ext cx="5947834" cy="1081752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mehr Informationen</a:t>
            </a:r>
          </a:p>
        </p:txBody>
      </p:sp>
      <p:sp>
        <p:nvSpPr>
          <p:cNvPr id="97" name="Dieses Strategy Deck ist ein Produkt  der HR-Beratung Intraprenör aus Berlin.…"/>
          <p:cNvSpPr txBox="1"/>
          <p:nvPr/>
        </p:nvSpPr>
        <p:spPr>
          <a:xfrm>
            <a:off x="1600654" y="5746281"/>
            <a:ext cx="14854766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2200"/>
              </a:spcBef>
              <a:defRPr sz="39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Dieses Strategy Deck ist ein Produkt </a:t>
            </a:r>
            <a:br/>
            <a:r>
              <a:t>der HR-Beratung Intraprenör aus Berlin. 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Als strategischer People &amp; Culture Partner entwickeln wir seit über 10 Jahren passgenaue People &amp; Culture Strategien für Konzerne, Mittelstand und Scale-Ups.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Dafür wurden wir u.a. mit dem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HR Excellence Award</a:t>
            </a:r>
            <a:r>
              <a:t> und dem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mindshift Award des Handelsblatts</a:t>
            </a:r>
            <a:r>
              <a:t> ausgezeichnet.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04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454" name="Kommunikation &amp; Aktivierung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Kommunikation &amp;</a:t>
            </a:r>
            <a:br/>
            <a:r>
              <a:t>Aktivierung</a:t>
            </a:r>
          </a:p>
        </p:txBody>
      </p:sp>
      <p:pic>
        <p:nvPicPr>
          <p:cNvPr id="455" name="slx19-jacobwoyton.de-77s (1).jpg" descr="slx19-jacobwoyton.de-77s (1).jpg"/>
          <p:cNvPicPr>
            <a:picLocks noChangeAspect="1"/>
          </p:cNvPicPr>
          <p:nvPr/>
        </p:nvPicPr>
        <p:blipFill>
          <a:blip r:embed="rId2">
            <a:extLst/>
          </a:blip>
          <a:srcRect l="42222" t="10511" r="16531" b="4485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6" name="Auf den folgenden Folien zeigen wir dir, wie du von der Strategie zur Umsetzung kommst — durch Dashboards, One Pagers und OKR Roadmaps."/>
          <p:cNvSpPr txBox="1"/>
          <p:nvPr/>
        </p:nvSpPr>
        <p:spPr>
          <a:xfrm>
            <a:off x="818623" y="11081114"/>
            <a:ext cx="1321608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 den folgenden Folien zeigen wir dir, wie du von der Strategie</a:t>
            </a:r>
            <a:br/>
            <a:r>
              <a:t>zur Umsetzung kommst — durch Dashboards, One Pagers und OKR Roadmaps.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EOPLE STRATEGY DECK"/>
          <p:cNvSpPr/>
          <p:nvPr/>
        </p:nvSpPr>
        <p:spPr>
          <a:xfrm>
            <a:off x="319376" y="661037"/>
            <a:ext cx="332422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59" name="Exkurs: KPIs für HR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Exkurs: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KPIs für HR</a:t>
            </a:r>
          </a:p>
        </p:txBody>
      </p:sp>
      <p:sp>
        <p:nvSpPr>
          <p:cNvPr id="460" name="Neben einer effektiven People &amp; Culture Strategie benötigst du ein klares Dashboard, in dem du die wichtigsten KPIs für HR regelmäßig misst und bewertest.…"/>
          <p:cNvSpPr txBox="1"/>
          <p:nvPr/>
        </p:nvSpPr>
        <p:spPr>
          <a:xfrm>
            <a:off x="836137" y="3996569"/>
            <a:ext cx="5476820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Neben einer effektiven People &amp; Culture Strategie benötigst du ein klares Dashboard, in dem du die wichtigsten KPIs für HR regelmäßig misst und bewertest.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Die Grundlage ist die Auswahl der passenden KPIs.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Anbei ein Beispiel.</a:t>
            </a:r>
          </a:p>
        </p:txBody>
      </p:sp>
      <p:graphicFrame>
        <p:nvGraphicFramePr>
          <p:cNvPr id="461" name="Tabelle 1"/>
          <p:cNvGraphicFramePr/>
          <p:nvPr/>
        </p:nvGraphicFramePr>
        <p:xfrm>
          <a:off x="8076247" y="2363717"/>
          <a:ext cx="15576517" cy="105468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112763"/>
                <a:gridCol w="3112763"/>
                <a:gridCol w="3112763"/>
                <a:gridCol w="3112763"/>
                <a:gridCol w="3112763"/>
              </a:tblGrid>
              <a:tr h="87784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KPI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Beschreibung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Aktueller Wert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Zielwert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77846">
                <a:tc rowSpan="3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Candidate Experience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Time-To-Hire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Kununu Score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Internal-External-Hiring-Ratio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rowSpan="3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Employee  Experience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eNPS / Engagement Score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Krankheits-Quote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Kündigungs-Quote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rowSpan="3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Learning  Experience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Trainingskosten pro MA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Lernzeiten pro MA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Training-NPS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row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People Operations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HR to FTE Ratio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Ticket Resolution Ratio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EOPLE STRATEGY DECK"/>
          <p:cNvSpPr/>
          <p:nvPr/>
        </p:nvSpPr>
        <p:spPr>
          <a:xfrm>
            <a:off x="287229" y="661037"/>
            <a:ext cx="335636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64" name="Scorecard: Strategie Management auf einem Blick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Scorecard: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Strategie Management auf einem Blick</a:t>
            </a:r>
          </a:p>
        </p:txBody>
      </p:sp>
      <p:graphicFrame>
        <p:nvGraphicFramePr>
          <p:cNvPr id="465" name="Tabelle 1"/>
          <p:cNvGraphicFramePr/>
          <p:nvPr/>
        </p:nvGraphicFramePr>
        <p:xfrm>
          <a:off x="1029005" y="4504590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1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3FF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People Effectiveness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6" name="Tabelle 1-1"/>
          <p:cNvGraphicFramePr/>
          <p:nvPr/>
        </p:nvGraphicFramePr>
        <p:xfrm>
          <a:off x="1029005" y="6807200"/>
          <a:ext cx="5536896" cy="285531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3FF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Ganzheitliche People Experience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Retention Frühwarnsystem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Performance Management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70" name="Gruppieren"/>
          <p:cNvGrpSpPr/>
          <p:nvPr/>
        </p:nvGrpSpPr>
        <p:grpSpPr>
          <a:xfrm>
            <a:off x="1016220" y="9973743"/>
            <a:ext cx="5562465" cy="1832351"/>
            <a:chOff x="19401" y="34572"/>
            <a:chExt cx="5562464" cy="1832349"/>
          </a:xfrm>
        </p:grpSpPr>
        <p:graphicFrame>
          <p:nvGraphicFramePr>
            <p:cNvPr id="467" name="Tabelle 1-2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3663FF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Engagement Score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68" name="Tabelle 1-2-1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3663FF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Fluktuation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69" name="Tabelle 1-2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3663FF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Performance MGMT Quote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aphicFrame>
        <p:nvGraphicFramePr>
          <p:cNvPr id="471" name="Tabelle 1-3"/>
          <p:cNvGraphicFramePr/>
          <p:nvPr/>
        </p:nvGraphicFramePr>
        <p:xfrm>
          <a:off x="6896405" y="4517290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Workforce Transformation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2" name="Tabelle 1-1-1"/>
          <p:cNvGraphicFramePr/>
          <p:nvPr/>
        </p:nvGraphicFramePr>
        <p:xfrm>
          <a:off x="6896405" y="6819900"/>
          <a:ext cx="5536896" cy="285531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Skills-Architektur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Workforce Planning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Operating Model / Org Design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76" name="Gruppieren"/>
          <p:cNvGrpSpPr/>
          <p:nvPr/>
        </p:nvGrpSpPr>
        <p:grpSpPr>
          <a:xfrm>
            <a:off x="6883619" y="9986443"/>
            <a:ext cx="5562466" cy="1832351"/>
            <a:chOff x="19401" y="34572"/>
            <a:chExt cx="5562464" cy="1832349"/>
          </a:xfrm>
        </p:grpSpPr>
        <p:graphicFrame>
          <p:nvGraphicFramePr>
            <p:cNvPr id="473" name="Tabelle 1-2-2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C7001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Skill Readiness Index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74" name="Tabelle 1-2-1-2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C7001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Time-to-Skill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75" name="Tabelle 1-2-1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C7001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Workforce Capacity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aphicFrame>
        <p:nvGraphicFramePr>
          <p:cNvPr id="477" name="Tabelle 1-3-1"/>
          <p:cNvGraphicFramePr/>
          <p:nvPr/>
        </p:nvGraphicFramePr>
        <p:xfrm>
          <a:off x="12763805" y="4509682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E1FE3B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AI Transition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8" name="Tabelle 1-1-1-1"/>
          <p:cNvGraphicFramePr/>
          <p:nvPr/>
        </p:nvGraphicFramePr>
        <p:xfrm>
          <a:off x="12763805" y="6812291"/>
          <a:ext cx="5536896" cy="285531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E1FE3B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AI Basics Training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AI Lernpfade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AI Abteilungs-Prozess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82" name="Gruppieren"/>
          <p:cNvGrpSpPr/>
          <p:nvPr/>
        </p:nvGrpSpPr>
        <p:grpSpPr>
          <a:xfrm>
            <a:off x="12751019" y="9978835"/>
            <a:ext cx="5562466" cy="1832351"/>
            <a:chOff x="19401" y="34572"/>
            <a:chExt cx="5562464" cy="1832349"/>
          </a:xfrm>
        </p:grpSpPr>
        <p:graphicFrame>
          <p:nvGraphicFramePr>
            <p:cNvPr id="479" name="Tabelle 1-2-2-1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E1FE3B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AI Adoption Rate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80" name="Tabelle 1-2-1-2-1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E1FE3B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Completion Rate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81" name="Tabelle 1-2-1-1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E1FE3B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Automatisierungs-Grad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aphicFrame>
        <p:nvGraphicFramePr>
          <p:cNvPr id="483" name="Tabelle 1-3-1-1"/>
          <p:cNvGraphicFramePr/>
          <p:nvPr/>
        </p:nvGraphicFramePr>
        <p:xfrm>
          <a:off x="18631205" y="4484282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4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E63FE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HR Efficiency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4" name="Tabelle 1-1-1-1-1"/>
          <p:cNvGraphicFramePr/>
          <p:nvPr/>
        </p:nvGraphicFramePr>
        <p:xfrm>
          <a:off x="18631205" y="6786891"/>
          <a:ext cx="5536896" cy="285531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E63FE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HR Operating Model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Automatisierung HR Prozesse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Upskilling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88" name="Gruppieren"/>
          <p:cNvGrpSpPr/>
          <p:nvPr/>
        </p:nvGrpSpPr>
        <p:grpSpPr>
          <a:xfrm>
            <a:off x="18618419" y="9953435"/>
            <a:ext cx="5562466" cy="1832351"/>
            <a:chOff x="19401" y="34572"/>
            <a:chExt cx="5562464" cy="1832349"/>
          </a:xfrm>
        </p:grpSpPr>
        <p:graphicFrame>
          <p:nvGraphicFramePr>
            <p:cNvPr id="485" name="Tabelle 1-2-2-1-1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7E63FE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HR NPS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86" name="Tabelle 1-2-1-2-1-1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7E63FE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Automatisierungs-Grad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87" name="Tabelle 1-2-1-1-1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7E63FE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Cost-HR- Ratio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EOPLE STRATEGY DECK"/>
          <p:cNvSpPr/>
          <p:nvPr/>
        </p:nvSpPr>
        <p:spPr>
          <a:xfrm>
            <a:off x="280215" y="661037"/>
            <a:ext cx="336338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91" name="One Pager: Alles auf einem Blick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One Pager: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Alles auf einem Blick</a:t>
            </a:r>
          </a:p>
        </p:txBody>
      </p:sp>
      <p:graphicFrame>
        <p:nvGraphicFramePr>
          <p:cNvPr id="492" name="Tabelle 1"/>
          <p:cNvGraphicFramePr/>
          <p:nvPr/>
        </p:nvGraphicFramePr>
        <p:xfrm>
          <a:off x="825805" y="3818790"/>
          <a:ext cx="8014387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01687"/>
              </a:tblGrid>
              <a:tr h="70151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Vision Statement ⭐️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Wir gestalten eine leistungsfähige Organisation, um unseren Unternehmenserfolg in Zeiten von Transformation zu sichern.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3" name="Tabelle 1-3"/>
          <p:cNvGraphicFramePr/>
          <p:nvPr/>
        </p:nvGraphicFramePr>
        <p:xfrm>
          <a:off x="9157005" y="3818790"/>
          <a:ext cx="14606085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593384"/>
              </a:tblGrid>
              <a:tr h="70151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Strategische Positionierung / Framework 🎯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l" defTabSz="914400"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PERFORM &amp; TRANSFORM</a:t>
                      </a:r>
                      <a:r>
                        <a:t> - Als HR verstehen wir uns als strategischer Partner, der beidhändig wirkt: Wir sichern die Leistungsfähigkeit des Business im Hier und Jetzt – und führen die Organisation gleichzeitig entschlossen in eine KI-getriebene Zukunft.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4" name="Tabelle 1-1"/>
          <p:cNvGraphicFramePr/>
          <p:nvPr/>
        </p:nvGraphicFramePr>
        <p:xfrm>
          <a:off x="825805" y="6409590"/>
          <a:ext cx="6658662" cy="675832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5962"/>
              </a:tblGrid>
              <a:tr h="68242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400"/>
                        </a:spcBef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Ausgangslage 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2FE"/>
                    </a:solidFill>
                  </a:tcPr>
                </a:tc>
              </a:tr>
              <a:tr h="6063197"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Doppelter Druck auf HR: </a:t>
                      </a:r>
                      <a:r>
                        <a:t>Kosten senken, Effizienz steigern und gleichzeitig Skills, KI und neue Technologien aufbauen. 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Veränderte Mitarbeiter:innenbedürfnisse: </a:t>
                      </a:r>
                      <a:r>
                        <a:t>Sicherheit, Balance, Zugehörigkeit und Flexibilität müssen neu ausbalanciert werden.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Hohe Skills Gaps:</a:t>
                      </a:r>
                      <a:r>
                        <a:t> 63 % der Unternehmen sehen Qualifikationslücken als größte Barriere für Transformation.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Geringe KI-Readiness: </a:t>
                      </a:r>
                      <a:r>
                        <a:t>Nur 21 % der Mitarbeitenden in Europa wurden formal zu generativer KI geschult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5" name="Tabelle 1-1-1"/>
          <p:cNvGraphicFramePr/>
          <p:nvPr/>
        </p:nvGraphicFramePr>
        <p:xfrm>
          <a:off x="7836205" y="6409590"/>
          <a:ext cx="8922849" cy="675832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910148"/>
              </a:tblGrid>
              <a:tr h="68242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Strategischer Plan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B61FF"/>
                    </a:solidFill>
                  </a:tcPr>
                </a:tc>
              </a:tr>
              <a:tr h="606319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400"/>
                        </a:spcBef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br/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People Effectiveness stärken: </a:t>
                      </a:r>
                      <a:r>
                        <a:t>Leistungsorientierte People Experience gestalten + Retention &amp; Performance intelligent verknüpfen.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Workforce Transformation beschleunigen:</a:t>
                      </a:r>
                      <a:r>
                        <a:t> Skills-Architektur, Workforce Planning und Operating Model modernisieren.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AI Transition verantwortungsvoll steuern: </a:t>
                      </a:r>
                      <a:r>
                        <a:t>Rollenspezifisches Upskilling, AI-Basics &amp; Mindset, Analyse von KI-Use-Cases.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HR Efficiency steigern:</a:t>
                      </a:r>
                      <a:r>
                        <a:t> HR Operating Model neu aufstellen, Prozesse digitalisieren und Rollen für die Zukunft ausstatten.</a:t>
                      </a:r>
                    </a:p>
                  </a:txBody>
                  <a:tcPr marL="50800" marR="50800" marT="50800" marB="5080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6" name="Tabelle 1-1-2"/>
          <p:cNvGraphicFramePr/>
          <p:nvPr/>
        </p:nvGraphicFramePr>
        <p:xfrm>
          <a:off x="17107205" y="6409590"/>
          <a:ext cx="6658663" cy="675832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5962"/>
              </a:tblGrid>
              <a:tr h="68242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Zielbild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EFE0E"/>
                    </a:solidFill>
                  </a:tcPr>
                </a:tc>
              </a:tr>
              <a:tr h="6063197"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Eine leistungsfähige, resiliente Organisation,</a:t>
                      </a:r>
                      <a:r>
                        <a:t> die Menschen gewinnt, entwickelt und hält – auch unter Transformationsdruck.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Ein daten- und technologiebasiertes HR,</a:t>
                      </a:r>
                      <a:r>
                        <a:t> das schnelle, präzise und nutzerzentrierte Services liefert.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Ein zukunftsfähiges Skill- und Rollenmodell,</a:t>
                      </a:r>
                      <a:r>
                        <a:t> das kontinuierliche Weiterentwicklung ermöglicht und Wertschöpfung freisetzt.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	Eine KI-fähige Organisation,</a:t>
                      </a:r>
                      <a:r>
                        <a:t> in der Mitarbeitende, Führungskräfte und Teams sicher, produktiv und verantwortungsvoll mit KI arbeiten.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EOPLE STRATEGY DECK"/>
          <p:cNvSpPr/>
          <p:nvPr/>
        </p:nvSpPr>
        <p:spPr>
          <a:xfrm>
            <a:off x="277942" y="661037"/>
            <a:ext cx="336565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99" name="Roadmap: Jahresplanung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Roadmap: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Jahresplanung</a:t>
            </a:r>
          </a:p>
        </p:txBody>
      </p:sp>
      <p:graphicFrame>
        <p:nvGraphicFramePr>
          <p:cNvPr id="500" name="Tabelle 1-1-1"/>
          <p:cNvGraphicFramePr/>
          <p:nvPr/>
        </p:nvGraphicFramePr>
        <p:xfrm>
          <a:off x="1933448" y="3818790"/>
          <a:ext cx="5402727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90026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1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1" name="Tabelle 1-1-1-1"/>
          <p:cNvGraphicFramePr/>
          <p:nvPr/>
        </p:nvGraphicFramePr>
        <p:xfrm>
          <a:off x="7438607" y="3818790"/>
          <a:ext cx="5378501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65799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2" name="Tabelle 1-1-1-1-1"/>
          <p:cNvGraphicFramePr/>
          <p:nvPr/>
        </p:nvGraphicFramePr>
        <p:xfrm>
          <a:off x="12938172" y="3818790"/>
          <a:ext cx="5402727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90026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3" name="Tabelle 1-1-1-1-1-1"/>
          <p:cNvGraphicFramePr/>
          <p:nvPr/>
        </p:nvGraphicFramePr>
        <p:xfrm>
          <a:off x="18432143" y="3818790"/>
          <a:ext cx="5402727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90026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4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4" name="Workstream 1"/>
          <p:cNvSpPr/>
          <p:nvPr/>
        </p:nvSpPr>
        <p:spPr>
          <a:xfrm rot="16200000">
            <a:off x="435103" y="5284794"/>
            <a:ext cx="2053116" cy="685721"/>
          </a:xfrm>
          <a:prstGeom prst="rect">
            <a:avLst/>
          </a:prstGeom>
          <a:solidFill>
            <a:srgbClr val="366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1</a:t>
            </a:r>
          </a:p>
        </p:txBody>
      </p:sp>
      <p:sp>
        <p:nvSpPr>
          <p:cNvPr id="505" name="Workstream 2"/>
          <p:cNvSpPr/>
          <p:nvPr/>
        </p:nvSpPr>
        <p:spPr>
          <a:xfrm rot="16200000">
            <a:off x="435103" y="7485279"/>
            <a:ext cx="2053116" cy="685721"/>
          </a:xfrm>
          <a:prstGeom prst="rect">
            <a:avLst/>
          </a:prstGeom>
          <a:solidFill>
            <a:srgbClr val="FC7001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2</a:t>
            </a:r>
          </a:p>
        </p:txBody>
      </p:sp>
      <p:sp>
        <p:nvSpPr>
          <p:cNvPr id="506" name="Workstream 3"/>
          <p:cNvSpPr/>
          <p:nvPr/>
        </p:nvSpPr>
        <p:spPr>
          <a:xfrm rot="16200000">
            <a:off x="435103" y="9685764"/>
            <a:ext cx="2053116" cy="685721"/>
          </a:xfrm>
          <a:prstGeom prst="rect">
            <a:avLst/>
          </a:prstGeom>
          <a:solidFill>
            <a:srgbClr val="DEFE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3</a:t>
            </a:r>
          </a:p>
        </p:txBody>
      </p:sp>
      <p:sp>
        <p:nvSpPr>
          <p:cNvPr id="507" name="Workstream 4"/>
          <p:cNvSpPr/>
          <p:nvPr/>
        </p:nvSpPr>
        <p:spPr>
          <a:xfrm rot="16200000">
            <a:off x="442547" y="11886250"/>
            <a:ext cx="2053116" cy="685721"/>
          </a:xfrm>
          <a:prstGeom prst="rect">
            <a:avLst/>
          </a:prstGeom>
          <a:solidFill>
            <a:srgbClr val="7B61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4</a:t>
            </a:r>
          </a:p>
        </p:txBody>
      </p:sp>
      <p:sp>
        <p:nvSpPr>
          <p:cNvPr id="508" name="Rechteck"/>
          <p:cNvSpPr/>
          <p:nvPr/>
        </p:nvSpPr>
        <p:spPr>
          <a:xfrm>
            <a:off x="1984503" y="4639188"/>
            <a:ext cx="6218716" cy="621808"/>
          </a:xfrm>
          <a:prstGeom prst="rect">
            <a:avLst/>
          </a:prstGeom>
          <a:solidFill>
            <a:srgbClr val="3663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09" name="Rechteck"/>
          <p:cNvSpPr/>
          <p:nvPr/>
        </p:nvSpPr>
        <p:spPr>
          <a:xfrm>
            <a:off x="7685094" y="5316750"/>
            <a:ext cx="10385430" cy="621809"/>
          </a:xfrm>
          <a:prstGeom prst="rect">
            <a:avLst/>
          </a:prstGeom>
          <a:solidFill>
            <a:srgbClr val="3663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0" name="Rechteck"/>
          <p:cNvSpPr/>
          <p:nvPr/>
        </p:nvSpPr>
        <p:spPr>
          <a:xfrm>
            <a:off x="18600551" y="5994313"/>
            <a:ext cx="5053210" cy="621808"/>
          </a:xfrm>
          <a:prstGeom prst="rect">
            <a:avLst/>
          </a:prstGeom>
          <a:solidFill>
            <a:srgbClr val="3663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1" name="Rechteck"/>
          <p:cNvSpPr/>
          <p:nvPr/>
        </p:nvSpPr>
        <p:spPr>
          <a:xfrm>
            <a:off x="1984503" y="6839673"/>
            <a:ext cx="16086021" cy="621808"/>
          </a:xfrm>
          <a:prstGeom prst="rect">
            <a:avLst/>
          </a:prstGeom>
          <a:solidFill>
            <a:srgbClr val="FC7001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2" name="Rechteck"/>
          <p:cNvSpPr/>
          <p:nvPr/>
        </p:nvSpPr>
        <p:spPr>
          <a:xfrm>
            <a:off x="17433675" y="7517235"/>
            <a:ext cx="6218716" cy="621809"/>
          </a:xfrm>
          <a:prstGeom prst="rect">
            <a:avLst/>
          </a:prstGeom>
          <a:solidFill>
            <a:srgbClr val="FC7001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3" name="Rechteck"/>
          <p:cNvSpPr/>
          <p:nvPr/>
        </p:nvSpPr>
        <p:spPr>
          <a:xfrm>
            <a:off x="18605512" y="8194798"/>
            <a:ext cx="5043288" cy="621808"/>
          </a:xfrm>
          <a:prstGeom prst="rect">
            <a:avLst/>
          </a:prstGeom>
          <a:solidFill>
            <a:srgbClr val="FC7001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4" name="Rechteck"/>
          <p:cNvSpPr/>
          <p:nvPr/>
        </p:nvSpPr>
        <p:spPr>
          <a:xfrm>
            <a:off x="1984503" y="8974033"/>
            <a:ext cx="5053210" cy="621809"/>
          </a:xfrm>
          <a:prstGeom prst="rect">
            <a:avLst/>
          </a:prstGeom>
          <a:solidFill>
            <a:srgbClr val="DEFE00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5" name="Rechteck"/>
          <p:cNvSpPr/>
          <p:nvPr/>
        </p:nvSpPr>
        <p:spPr>
          <a:xfrm>
            <a:off x="7588378" y="9651596"/>
            <a:ext cx="5066258" cy="621808"/>
          </a:xfrm>
          <a:prstGeom prst="rect">
            <a:avLst/>
          </a:prstGeom>
          <a:solidFill>
            <a:srgbClr val="DEFE00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6" name="Rechteck"/>
          <p:cNvSpPr/>
          <p:nvPr/>
        </p:nvSpPr>
        <p:spPr>
          <a:xfrm>
            <a:off x="13195847" y="10329158"/>
            <a:ext cx="4874676" cy="621809"/>
          </a:xfrm>
          <a:prstGeom prst="rect">
            <a:avLst/>
          </a:prstGeom>
          <a:solidFill>
            <a:srgbClr val="DEFE00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7" name="Rechteck"/>
          <p:cNvSpPr/>
          <p:nvPr/>
        </p:nvSpPr>
        <p:spPr>
          <a:xfrm>
            <a:off x="2101302" y="11227944"/>
            <a:ext cx="16086021" cy="621809"/>
          </a:xfrm>
          <a:prstGeom prst="rect">
            <a:avLst/>
          </a:prstGeom>
          <a:solidFill>
            <a:srgbClr val="7B61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8" name="Rechteck"/>
          <p:cNvSpPr/>
          <p:nvPr/>
        </p:nvSpPr>
        <p:spPr>
          <a:xfrm>
            <a:off x="7547815" y="11905507"/>
            <a:ext cx="5066258" cy="621808"/>
          </a:xfrm>
          <a:prstGeom prst="rect">
            <a:avLst/>
          </a:prstGeom>
          <a:solidFill>
            <a:srgbClr val="7B61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519" name="Rechteck"/>
          <p:cNvSpPr/>
          <p:nvPr/>
        </p:nvSpPr>
        <p:spPr>
          <a:xfrm>
            <a:off x="13007860" y="12583069"/>
            <a:ext cx="10674405" cy="621809"/>
          </a:xfrm>
          <a:prstGeom prst="rect">
            <a:avLst/>
          </a:prstGeom>
          <a:solidFill>
            <a:srgbClr val="7B61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EOPLE STRATEGY DECK"/>
          <p:cNvSpPr/>
          <p:nvPr/>
        </p:nvSpPr>
        <p:spPr>
          <a:xfrm>
            <a:off x="285670" y="661037"/>
            <a:ext cx="3357925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522" name="OKR: Objectives &amp; Key Results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OKR: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Objectives &amp; Key Results</a:t>
            </a:r>
          </a:p>
        </p:txBody>
      </p:sp>
      <p:graphicFrame>
        <p:nvGraphicFramePr>
          <p:cNvPr id="523" name="Tabelle 1-1-1"/>
          <p:cNvGraphicFramePr/>
          <p:nvPr/>
        </p:nvGraphicFramePr>
        <p:xfrm>
          <a:off x="936364" y="3880673"/>
          <a:ext cx="7470788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58087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3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4" name="Tabelle 1-1-1-1"/>
          <p:cNvGraphicFramePr/>
          <p:nvPr/>
        </p:nvGraphicFramePr>
        <p:xfrm>
          <a:off x="8582948" y="3880673"/>
          <a:ext cx="7501406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88705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5" name="Tabelle 1-1-1-1-1"/>
          <p:cNvGraphicFramePr/>
          <p:nvPr/>
        </p:nvGraphicFramePr>
        <p:xfrm>
          <a:off x="16223656" y="3880673"/>
          <a:ext cx="7470788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58087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EFE03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" name="Tabelle 1-1-1-1-2"/>
          <p:cNvGraphicFramePr/>
          <p:nvPr/>
        </p:nvGraphicFramePr>
        <p:xfrm>
          <a:off x="4777903" y="8556074"/>
          <a:ext cx="7501406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88705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B61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7" name="Tabelle 1-1-1-1-1-1"/>
          <p:cNvGraphicFramePr/>
          <p:nvPr/>
        </p:nvGraphicFramePr>
        <p:xfrm>
          <a:off x="12418610" y="8556074"/>
          <a:ext cx="7470789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58087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 (Team/Kultur-Objective):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EOPLE STRATEGY DECK"/>
          <p:cNvSpPr/>
          <p:nvPr/>
        </p:nvSpPr>
        <p:spPr>
          <a:xfrm>
            <a:off x="282099" y="661037"/>
            <a:ext cx="336149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530" name="Narrativ: Übersetze deine Strategie in eine Geschichte, die du erzählen kannst."/>
          <p:cNvSpPr/>
          <p:nvPr/>
        </p:nvSpPr>
        <p:spPr>
          <a:xfrm>
            <a:off x="871840" y="1426084"/>
            <a:ext cx="16328645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Narrativ: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Übersetze deine Strategie in eine Geschichte, die du erzählen kannst.</a:t>
            </a:r>
          </a:p>
        </p:txBody>
      </p:sp>
      <p:sp>
        <p:nvSpPr>
          <p:cNvPr id="531" name="Was hindert uns gerade daran, erfolgreich zu sein?"/>
          <p:cNvSpPr txBox="1"/>
          <p:nvPr/>
        </p:nvSpPr>
        <p:spPr>
          <a:xfrm>
            <a:off x="6387709" y="6648628"/>
            <a:ext cx="547682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Was hindert uns gerade daran, erfolgreich zu sein?</a:t>
            </a:r>
          </a:p>
        </p:txBody>
      </p:sp>
      <p:sp>
        <p:nvSpPr>
          <p:cNvPr id="532" name="Challenge"/>
          <p:cNvSpPr txBox="1"/>
          <p:nvPr/>
        </p:nvSpPr>
        <p:spPr>
          <a:xfrm>
            <a:off x="3119388" y="6839128"/>
            <a:ext cx="547682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Challenge</a:t>
            </a:r>
          </a:p>
        </p:txBody>
      </p:sp>
      <p:sp>
        <p:nvSpPr>
          <p:cNvPr id="533" name="Big Idea"/>
          <p:cNvSpPr txBox="1"/>
          <p:nvPr/>
        </p:nvSpPr>
        <p:spPr>
          <a:xfrm>
            <a:off x="3119388" y="8846724"/>
            <a:ext cx="547682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Big Idea</a:t>
            </a:r>
          </a:p>
        </p:txBody>
      </p:sp>
      <p:sp>
        <p:nvSpPr>
          <p:cNvPr id="534" name="Action"/>
          <p:cNvSpPr txBox="1"/>
          <p:nvPr/>
        </p:nvSpPr>
        <p:spPr>
          <a:xfrm>
            <a:off x="3119388" y="11091281"/>
            <a:ext cx="547682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Action</a:t>
            </a:r>
          </a:p>
        </p:txBody>
      </p:sp>
      <p:sp>
        <p:nvSpPr>
          <p:cNvPr id="535" name="Was ist unser Ansatz, um die Herausforderung nachhaltig zu lösen?"/>
          <p:cNvSpPr txBox="1"/>
          <p:nvPr/>
        </p:nvSpPr>
        <p:spPr>
          <a:xfrm>
            <a:off x="6387709" y="8656224"/>
            <a:ext cx="603270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Was ist unser Ansatz, um die Herausforderung nachhaltig zu lösen?</a:t>
            </a:r>
          </a:p>
        </p:txBody>
      </p:sp>
      <p:sp>
        <p:nvSpPr>
          <p:cNvPr id="536" name="Was werden wir ab jetzt bewusst anders tun — strukturell und kulturell?"/>
          <p:cNvSpPr txBox="1"/>
          <p:nvPr/>
        </p:nvSpPr>
        <p:spPr>
          <a:xfrm>
            <a:off x="6387709" y="10854320"/>
            <a:ext cx="603270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Was werden wir ab jetzt bewusst anders tun — strukturell und kulturell?</a:t>
            </a:r>
          </a:p>
        </p:txBody>
      </p:sp>
      <p:sp>
        <p:nvSpPr>
          <p:cNvPr id="537" name="Wir stehen unter wirtschaftlichem Druck und zugleich mitten in der KI-Transformation. Wir müssen innovativer und gleichzeitig effizienter werden."/>
          <p:cNvSpPr txBox="1"/>
          <p:nvPr/>
        </p:nvSpPr>
        <p:spPr>
          <a:xfrm>
            <a:off x="13140529" y="6458127"/>
            <a:ext cx="863508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Wir stehen unter wirtschaftlichem Druck und zugleich mitten in der KI-Transformation. Wir müssen innovativer und gleichzeitig effizienter werden.</a:t>
            </a:r>
          </a:p>
        </p:txBody>
      </p:sp>
      <p:sp>
        <p:nvSpPr>
          <p:cNvPr id="538" name="Leitfrage:"/>
          <p:cNvSpPr txBox="1"/>
          <p:nvPr/>
        </p:nvSpPr>
        <p:spPr>
          <a:xfrm>
            <a:off x="6387709" y="5280928"/>
            <a:ext cx="547682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Leitfrage:</a:t>
            </a:r>
          </a:p>
        </p:txBody>
      </p:sp>
      <p:sp>
        <p:nvSpPr>
          <p:cNvPr id="539" name="Beispiel:"/>
          <p:cNvSpPr txBox="1"/>
          <p:nvPr/>
        </p:nvSpPr>
        <p:spPr>
          <a:xfrm>
            <a:off x="13140529" y="5280928"/>
            <a:ext cx="547682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Beispiel:</a:t>
            </a:r>
          </a:p>
        </p:txBody>
      </p:sp>
      <p:sp>
        <p:nvSpPr>
          <p:cNvPr id="540" name="Linien"/>
          <p:cNvSpPr/>
          <p:nvPr/>
        </p:nvSpPr>
        <p:spPr>
          <a:xfrm flipV="1">
            <a:off x="12502529" y="4814002"/>
            <a:ext cx="1" cy="78002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1" name="Linien"/>
          <p:cNvSpPr/>
          <p:nvPr/>
        </p:nvSpPr>
        <p:spPr>
          <a:xfrm flipV="1">
            <a:off x="5857798" y="4814002"/>
            <a:ext cx="1" cy="78002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2" name="Linien"/>
          <p:cNvSpPr/>
          <p:nvPr/>
        </p:nvSpPr>
        <p:spPr>
          <a:xfrm flipH="1" flipV="1">
            <a:off x="2608389" y="8094865"/>
            <a:ext cx="1559695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3" name="Linien"/>
          <p:cNvSpPr/>
          <p:nvPr/>
        </p:nvSpPr>
        <p:spPr>
          <a:xfrm flipH="1" flipV="1">
            <a:off x="2735388" y="6242446"/>
            <a:ext cx="155969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4" name="Linien"/>
          <p:cNvSpPr/>
          <p:nvPr/>
        </p:nvSpPr>
        <p:spPr>
          <a:xfrm flipH="1" flipV="1">
            <a:off x="2608389" y="10286502"/>
            <a:ext cx="155969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5" name="Wir stellen den Menschen in den Mittelpunkt und befähigen ihn, die KI-Transformation aktiv mitzugestalten."/>
          <p:cNvSpPr txBox="1"/>
          <p:nvPr/>
        </p:nvSpPr>
        <p:spPr>
          <a:xfrm>
            <a:off x="13140529" y="8656224"/>
            <a:ext cx="86350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Wir stellen den Menschen in den Mittelpunkt und befähigen ihn, die KI-Transformation aktiv mitzugestalten.</a:t>
            </a:r>
          </a:p>
        </p:txBody>
      </p:sp>
      <p:sp>
        <p:nvSpPr>
          <p:cNvPr id="546" name="Wir bündeln unsere Arbeit in klaren P&amp;C-Fokusfeldern und transformieren gleichzeitig unsere eigene HR-Funktion: People Effectiveness, Workforce Transformation, AI Transition &amp; HR Efficiency."/>
          <p:cNvSpPr txBox="1"/>
          <p:nvPr/>
        </p:nvSpPr>
        <p:spPr>
          <a:xfrm>
            <a:off x="13140529" y="10570581"/>
            <a:ext cx="863508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Wir bündeln unsere Arbeit in klaren P&amp;C-Fokusfeldern und transformieren gleichzeitig unsere eigene HR-Funktion: People Effectiveness, Workforce Transformation, AI Transition &amp; HR Efficiency.</a:t>
            </a:r>
          </a:p>
        </p:txBody>
      </p:sp>
      <p:sp>
        <p:nvSpPr>
          <p:cNvPr id="549" name="Verbindungslinie"/>
          <p:cNvSpPr/>
          <p:nvPr/>
        </p:nvSpPr>
        <p:spPr>
          <a:xfrm>
            <a:off x="2029596" y="7118948"/>
            <a:ext cx="578377" cy="2085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0" h="21600" fill="norm" stroke="1" extrusionOk="0">
                <a:moveTo>
                  <a:pt x="14020" y="21600"/>
                </a:moveTo>
                <a:cubicBezTo>
                  <a:pt x="-5380" y="14120"/>
                  <a:pt x="-4647" y="6920"/>
                  <a:pt x="1622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550" name="Verbindungslinie"/>
          <p:cNvSpPr/>
          <p:nvPr/>
        </p:nvSpPr>
        <p:spPr>
          <a:xfrm>
            <a:off x="2029596" y="9573147"/>
            <a:ext cx="578377" cy="2085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0" h="21600" fill="norm" stroke="1" extrusionOk="0">
                <a:moveTo>
                  <a:pt x="14020" y="21600"/>
                </a:moveTo>
                <a:cubicBezTo>
                  <a:pt x="-5380" y="14120"/>
                  <a:pt x="-4647" y="6920"/>
                  <a:pt x="1622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EOPLE STRATEGY DECK"/>
          <p:cNvSpPr/>
          <p:nvPr/>
        </p:nvSpPr>
        <p:spPr>
          <a:xfrm>
            <a:off x="295087" y="661037"/>
            <a:ext cx="3348509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553" name="The Napkin Strategy: In 60 Sekunden überzeugen"/>
          <p:cNvSpPr/>
          <p:nvPr/>
        </p:nvSpPr>
        <p:spPr>
          <a:xfrm>
            <a:off x="871840" y="1426084"/>
            <a:ext cx="16328645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The Napkin Strategy: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In 60 Sekunden überzeugen</a:t>
            </a:r>
          </a:p>
        </p:txBody>
      </p:sp>
      <p:sp>
        <p:nvSpPr>
          <p:cNvPr id="554" name="Indem wir uns auf"/>
          <p:cNvSpPr txBox="1"/>
          <p:nvPr/>
        </p:nvSpPr>
        <p:spPr>
          <a:xfrm>
            <a:off x="8596715" y="7209459"/>
            <a:ext cx="547682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Indem wir uns auf</a:t>
            </a:r>
          </a:p>
        </p:txBody>
      </p:sp>
      <p:sp>
        <p:nvSpPr>
          <p:cNvPr id="555" name="{konkretes Fokusfeld}"/>
          <p:cNvSpPr txBox="1"/>
          <p:nvPr/>
        </p:nvSpPr>
        <p:spPr>
          <a:xfrm>
            <a:off x="8596715" y="7997269"/>
            <a:ext cx="64876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{konkretes Fokusfeld}</a:t>
            </a:r>
          </a:p>
        </p:txBody>
      </p:sp>
      <p:sp>
        <p:nvSpPr>
          <p:cNvPr id="556" name="fokussieren, ermöglichen wir"/>
          <p:cNvSpPr txBox="1"/>
          <p:nvPr/>
        </p:nvSpPr>
        <p:spPr>
          <a:xfrm>
            <a:off x="8596715" y="8785078"/>
            <a:ext cx="719057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fokussieren, ermöglichen wir</a:t>
            </a:r>
          </a:p>
        </p:txBody>
      </p:sp>
      <p:sp>
        <p:nvSpPr>
          <p:cNvPr id="557" name="{strategischen Vorteil}."/>
          <p:cNvSpPr txBox="1"/>
          <p:nvPr/>
        </p:nvSpPr>
        <p:spPr>
          <a:xfrm>
            <a:off x="8596715" y="9572888"/>
            <a:ext cx="64876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{strategischen Vorteil}.</a:t>
            </a:r>
          </a:p>
        </p:txBody>
      </p:sp>
      <p:sp>
        <p:nvSpPr>
          <p:cNvPr id="558" name="Rechteck"/>
          <p:cNvSpPr/>
          <p:nvPr/>
        </p:nvSpPr>
        <p:spPr>
          <a:xfrm>
            <a:off x="1256764" y="6229279"/>
            <a:ext cx="5426021" cy="6536725"/>
          </a:xfrm>
          <a:prstGeom prst="rect">
            <a:avLst/>
          </a:prstGeom>
          <a:solidFill>
            <a:srgbClr val="FFFFFF"/>
          </a:solidFill>
          <a:ln w="50800">
            <a:solidFill>
              <a:srgbClr val="4161F6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9" name="Rechteck"/>
          <p:cNvSpPr/>
          <p:nvPr/>
        </p:nvSpPr>
        <p:spPr>
          <a:xfrm>
            <a:off x="16998320" y="6229279"/>
            <a:ext cx="5426020" cy="6536725"/>
          </a:xfrm>
          <a:prstGeom prst="rect">
            <a:avLst/>
          </a:prstGeom>
          <a:solidFill>
            <a:srgbClr val="FFFFFF"/>
          </a:solidFill>
          <a:ln w="50800">
            <a:solidFill>
              <a:srgbClr val="EB792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0" name="Linien"/>
          <p:cNvSpPr/>
          <p:nvPr/>
        </p:nvSpPr>
        <p:spPr>
          <a:xfrm>
            <a:off x="6687160" y="8359219"/>
            <a:ext cx="1731727" cy="1"/>
          </a:xfrm>
          <a:prstGeom prst="line">
            <a:avLst/>
          </a:prstGeom>
          <a:ln w="63500">
            <a:solidFill>
              <a:srgbClr val="4161F6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1" name="Linien"/>
          <p:cNvSpPr/>
          <p:nvPr/>
        </p:nvSpPr>
        <p:spPr>
          <a:xfrm>
            <a:off x="14887530" y="9934838"/>
            <a:ext cx="2141531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2" name="Der eine Hebel, der den größten Effekt hat"/>
          <p:cNvSpPr txBox="1"/>
          <p:nvPr/>
        </p:nvSpPr>
        <p:spPr>
          <a:xfrm>
            <a:off x="1410673" y="6477686"/>
            <a:ext cx="511820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b="1" i="1" sz="3700">
                <a:solidFill>
                  <a:srgbClr val="2832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Der </a:t>
            </a:r>
            <a:r>
              <a:rPr u="sng"/>
              <a:t>eine Hebel</a:t>
            </a:r>
            <a:r>
              <a:t>, der den größten Effekt hat</a:t>
            </a:r>
          </a:p>
        </p:txBody>
      </p:sp>
      <p:sp>
        <p:nvSpPr>
          <p:cNvPr id="563" name="Das Ergebnis mit dem größten Impact"/>
          <p:cNvSpPr txBox="1"/>
          <p:nvPr/>
        </p:nvSpPr>
        <p:spPr>
          <a:xfrm>
            <a:off x="17343434" y="6477686"/>
            <a:ext cx="473579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b="1" i="1" sz="3700">
                <a:solidFill>
                  <a:srgbClr val="2832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Das </a:t>
            </a:r>
            <a:r>
              <a:rPr u="sng"/>
              <a:t>Ergebnis</a:t>
            </a:r>
            <a:r>
              <a:t> mit dem größten Impact</a:t>
            </a:r>
          </a:p>
        </p:txBody>
      </p:sp>
      <p:sp>
        <p:nvSpPr>
          <p:cNvPr id="564" name="„Was ist die eine Sache, auf die wir uns konzentrieren müssen, um den größten Effekt zu erzielen?“…"/>
          <p:cNvSpPr txBox="1"/>
          <p:nvPr/>
        </p:nvSpPr>
        <p:spPr>
          <a:xfrm>
            <a:off x="1461786" y="8026000"/>
            <a:ext cx="5047545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„Was ist die eine Sache, auf die wir uns konzentrieren müssen, um den größten Effekt zu erzielen?“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Klar:</a:t>
            </a:r>
            <a:r>
              <a:t> leicht zu verstehen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Umsetzbar</a:t>
            </a:r>
            <a:r>
              <a:t>: das Team kann es wirklich tun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Stark:</a:t>
            </a:r>
            <a:r>
              <a:t> hat Multiplikator-Effekt und löst große Wirkung aus</a:t>
            </a:r>
          </a:p>
        </p:txBody>
      </p:sp>
      <p:sp>
        <p:nvSpPr>
          <p:cNvPr id="565" name="„Welches Ergebnis erreichen wir damit, das wirklich einen Unterschied macht?“…"/>
          <p:cNvSpPr txBox="1"/>
          <p:nvPr/>
        </p:nvSpPr>
        <p:spPr>
          <a:xfrm>
            <a:off x="17187558" y="8026000"/>
            <a:ext cx="5047545" cy="495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„Welches Ergebnis erreichen wir damit, das wirklich einen Unterschied macht?“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Outcome</a:t>
            </a:r>
            <a:r>
              <a:t>: Fokus auf Wirkung, nicht Aufwand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Wesentlich:</a:t>
            </a:r>
            <a:r>
              <a:t> spürbarer Beitrag zu Leistung, Effizienz oder Zukunftsfähigkeit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Messbar: </a:t>
            </a:r>
            <a:r>
              <a:t>Erfolg kann klar getrackt werden</a:t>
            </a:r>
          </a:p>
        </p:txBody>
      </p:sp>
      <p:sp>
        <p:nvSpPr>
          <p:cNvPr id="566" name="Nicht immer gibt es die Möglichkeit, deine Strategie in einem Board-Meeting zu präsentieren — manchmal gehört ein Pitch an der Bar, beim Lunch oder im Fahrstuhl dazu. Reduziere deine Strategie also für diese Momente auf das Wesentliche — so klar, dass si"/>
          <p:cNvSpPr/>
          <p:nvPr/>
        </p:nvSpPr>
        <p:spPr>
          <a:xfrm>
            <a:off x="928555" y="3580925"/>
            <a:ext cx="23101138" cy="194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1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Nicht immer gibt es die Möglichkeit, deine Strategie in einem Board-Meeting zu präsentieren — manchmal gehört ein Pitch an der Bar, beim Lunch oder im Fahrstuhl dazu. Reduziere deine Strategie also für diese Momente auf das Wesentliche — so klar, dass sie auf eine Serviette passt:</a:t>
            </a:r>
          </a:p>
        </p:txBody>
      </p:sp>
      <p:sp>
        <p:nvSpPr>
          <p:cNvPr id="567" name="„"/>
          <p:cNvSpPr txBox="1"/>
          <p:nvPr/>
        </p:nvSpPr>
        <p:spPr>
          <a:xfrm>
            <a:off x="8079432" y="6035916"/>
            <a:ext cx="595885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8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„</a:t>
            </a:r>
          </a:p>
        </p:txBody>
      </p:sp>
      <p:sp>
        <p:nvSpPr>
          <p:cNvPr id="568" name="“"/>
          <p:cNvSpPr txBox="1"/>
          <p:nvPr/>
        </p:nvSpPr>
        <p:spPr>
          <a:xfrm>
            <a:off x="14428951" y="9998747"/>
            <a:ext cx="595885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8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>
              <a:defRPr b="1">
                <a:solidFill>
                  <a:srgbClr val="FFFFFF"/>
                </a:solidFill>
              </a:defRPr>
            </a:pPr>
            <a:r>
              <a:rPr b="0">
                <a:solidFill>
                  <a:srgbClr val="000000"/>
                </a:solidFill>
              </a:rPr>
              <a:t>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FitX_LeadershipFestival_Event_low-167 (4).jpg" descr="FitX_LeadershipFestival_Event_low-167 (4).jpg"/>
          <p:cNvPicPr>
            <a:picLocks noChangeAspect="1"/>
          </p:cNvPicPr>
          <p:nvPr/>
        </p:nvPicPr>
        <p:blipFill>
          <a:blip r:embed="rId2">
            <a:extLst/>
          </a:blip>
          <a:srcRect l="0" t="24" r="0" b="24"/>
          <a:stretch>
            <a:fillRect/>
          </a:stretch>
        </p:blipFill>
        <p:spPr>
          <a:xfrm>
            <a:off x="-55563" y="-1622565"/>
            <a:ext cx="24495067" cy="16330045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2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38601" y="95765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  <p:sp>
        <p:nvSpPr>
          <p:cNvPr id="573" name="Du willst deine Strategie aktivieren und  erfolgreich umsetzen?…"/>
          <p:cNvSpPr txBox="1"/>
          <p:nvPr/>
        </p:nvSpPr>
        <p:spPr>
          <a:xfrm>
            <a:off x="1946343" y="3451413"/>
            <a:ext cx="11709859" cy="56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Du willst deine Strategie aktivieren und </a:t>
            </a:r>
            <a:br/>
            <a:r>
              <a:t>erfolgreich umsetzen?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Als Interim-PMO haben wir bereits viele Strategieumsetzungsprojekte begleitet und mithilfe von agilen Methoden wie OKRs erfolgreich Strategien in die Tat umgesetzt. Bist du bereit? Dann buche dir jetzt deinen 15-minütigen kostenlosen Kennenlern-Call mit einem unserer Intraprenör-Gründer:innen.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04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576" name="Bonus Kapitel:…"/>
          <p:cNvSpPr/>
          <p:nvPr/>
        </p:nvSpPr>
        <p:spPr>
          <a:xfrm>
            <a:off x="898449" y="5795937"/>
            <a:ext cx="17659351" cy="6624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Bonus Kapitel:</a:t>
            </a:r>
          </a:p>
          <a:p>
            <a:pPr defTabSz="788669">
              <a:lnSpc>
                <a:spcPct val="100000"/>
              </a:lnSpc>
              <a:spcBef>
                <a:spcPts val="0"/>
              </a:spcBef>
              <a:defRPr i="1" sz="8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Welche Regularien 2026</a:t>
            </a:r>
            <a:br/>
            <a:r>
              <a:t>relevant werden.</a:t>
            </a:r>
          </a:p>
        </p:txBody>
      </p:sp>
      <p:pic>
        <p:nvPicPr>
          <p:cNvPr id="577" name="221208_Intraprenör_ContentRefill-24 1 (1).png" descr="221208_Intraprenör_ContentRefill-24 1 (1).png"/>
          <p:cNvPicPr>
            <a:picLocks noChangeAspect="1"/>
          </p:cNvPicPr>
          <p:nvPr/>
        </p:nvPicPr>
        <p:blipFill>
          <a:blip r:embed="rId2">
            <a:extLst/>
          </a:blip>
          <a:srcRect l="6532" t="0" r="688" b="14997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78" name="2026 bringt eine Reihe an neuen gesetzlichen Anforderungen mit sich, die direkt beeinflussen, wie wir arbeiten, führen und vergüten. Für HR bedeutet das: frühzeitig Orientierung schaffen, Risiken minimieren und Chancen für eine faire, moderne Arbeitswelt"/>
          <p:cNvSpPr txBox="1"/>
          <p:nvPr/>
        </p:nvSpPr>
        <p:spPr>
          <a:xfrm>
            <a:off x="845232" y="10059118"/>
            <a:ext cx="13216087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2026 bringt eine Reihe an neuen gesetzlichen Anforderungen mit sich, die direkt beeinflussen, wie wir arbeiten, führen und vergüten. Für HR bedeutet das: frühzeitig Orientierung schaffen, Risiken minimieren und Chancen für eine faire, moderne Arbeitswelt nutzen. Auf den kommenden Folien findest du die wichtigsten Themen im Überblick.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6 typische Fehler bei der Entwicklung  einer People &amp; Culture Strategie"/>
          <p:cNvSpPr/>
          <p:nvPr/>
        </p:nvSpPr>
        <p:spPr>
          <a:xfrm>
            <a:off x="871840" y="1426084"/>
            <a:ext cx="17659351" cy="183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ExtraBold"/>
                <a:ea typeface="Inter ExtraBold"/>
                <a:cs typeface="Inter ExtraBold"/>
                <a:sym typeface="Inter ExtraBold"/>
              </a:rPr>
              <a:t>6 typische Fehler</a:t>
            </a:r>
            <a:r>
              <a:t> bei der Entwicklung </a:t>
            </a:r>
            <a:br/>
            <a:r>
              <a:t>einer People &amp; Culture Strategie</a:t>
            </a:r>
          </a:p>
        </p:txBody>
      </p:sp>
      <p:sp>
        <p:nvSpPr>
          <p:cNvPr id="100" name="Abgerundetes Rechteck"/>
          <p:cNvSpPr/>
          <p:nvPr/>
        </p:nvSpPr>
        <p:spPr>
          <a:xfrm>
            <a:off x="897499" y="4352873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1" name="Abgerundetes Rechteck"/>
          <p:cNvSpPr/>
          <p:nvPr/>
        </p:nvSpPr>
        <p:spPr>
          <a:xfrm>
            <a:off x="8623051" y="4352873"/>
            <a:ext cx="7137898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2" name="Abgerundetes Rechteck"/>
          <p:cNvSpPr/>
          <p:nvPr/>
        </p:nvSpPr>
        <p:spPr>
          <a:xfrm>
            <a:off x="16348603" y="4352873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3" name="Abgerundetes Rechteck"/>
          <p:cNvSpPr/>
          <p:nvPr/>
        </p:nvSpPr>
        <p:spPr>
          <a:xfrm>
            <a:off x="897499" y="8484446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4" name="Abgerundetes Rechteck"/>
          <p:cNvSpPr/>
          <p:nvPr/>
        </p:nvSpPr>
        <p:spPr>
          <a:xfrm>
            <a:off x="8623052" y="8484446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5" name="Abgerundetes Rechteck"/>
          <p:cNvSpPr/>
          <p:nvPr/>
        </p:nvSpPr>
        <p:spPr>
          <a:xfrm>
            <a:off x="16348603" y="8484446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6" name="1. Fehlender Business-Fokus…"/>
          <p:cNvSpPr txBox="1"/>
          <p:nvPr/>
        </p:nvSpPr>
        <p:spPr>
          <a:xfrm>
            <a:off x="995297" y="4945206"/>
            <a:ext cx="6942301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1. Fehlender Business-Fokus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HR-Maßnahmen werden ohne klare Verbindung zur Unternehmensstrategie isoliert entwickelt, sodass die Relevanz für Fachbereiche nicht erkennbar wird.</a:t>
            </a:r>
          </a:p>
        </p:txBody>
      </p:sp>
      <p:sp>
        <p:nvSpPr>
          <p:cNvPr id="107" name="2. Inside-Out-Denken…"/>
          <p:cNvSpPr txBox="1"/>
          <p:nvPr/>
        </p:nvSpPr>
        <p:spPr>
          <a:xfrm>
            <a:off x="8915941" y="5016925"/>
            <a:ext cx="6747210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2. Inside-Out-Denken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Lösungen werden „von oben“ / aus HR / aus der HR-Führung heraus in die Organisation gedrückt, ohne die Menschen, bzw. die Kunden mit einzubeziehen.</a:t>
            </a:r>
          </a:p>
        </p:txBody>
      </p:sp>
      <p:sp>
        <p:nvSpPr>
          <p:cNvPr id="108" name="3. Zu hohe Komplexität…"/>
          <p:cNvSpPr txBox="1"/>
          <p:nvPr/>
        </p:nvSpPr>
        <p:spPr>
          <a:xfrm>
            <a:off x="16543948" y="4761056"/>
            <a:ext cx="6747209" cy="281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3. Zu hohe Komplexität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Auf komplexe Herausforderungen wird mit technokratischen oder bürokratischen Antworten reagiert. Strategie muss einfach sein. Wenn sie zu kompliziert sind, ist sie nicht nutzbar.</a:t>
            </a:r>
          </a:p>
        </p:txBody>
      </p:sp>
      <p:sp>
        <p:nvSpPr>
          <p:cNvPr id="109" name="4. Fehlender Fokus…"/>
          <p:cNvSpPr txBox="1"/>
          <p:nvPr/>
        </p:nvSpPr>
        <p:spPr>
          <a:xfrm>
            <a:off x="1141616" y="9040919"/>
            <a:ext cx="6942300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4. Fehlender Fokus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i="1"/>
              <a:t>„Strategy is what NOT to do.“</a:t>
            </a:r>
            <a:r>
              <a:t> Zu viele Prioritäten führen dazu, dass letztlich nichts wirklich priorisiert wird. Wenn alles kritisch ist, ist nichts kritisch.</a:t>
            </a:r>
          </a:p>
        </p:txBody>
      </p:sp>
      <p:sp>
        <p:nvSpPr>
          <p:cNvPr id="110" name="5. Schwache Analysen…"/>
          <p:cNvSpPr txBox="1"/>
          <p:nvPr/>
        </p:nvSpPr>
        <p:spPr>
          <a:xfrm>
            <a:off x="9062260" y="9112638"/>
            <a:ext cx="6747210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5. Schwache Analysen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Viele springen zu früh in die Lösungsfindung – ohne das zugrunde liegende Problem klar zu definieren und Datenpunkte ausreichend zu analysieren.</a:t>
            </a:r>
          </a:p>
        </p:txBody>
      </p:sp>
      <p:sp>
        <p:nvSpPr>
          <p:cNvPr id="111" name="6. Copy-Paste Strategien…"/>
          <p:cNvSpPr txBox="1"/>
          <p:nvPr/>
        </p:nvSpPr>
        <p:spPr>
          <a:xfrm>
            <a:off x="16690266" y="8856769"/>
            <a:ext cx="6747209" cy="281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6. Copy-Paste Strategien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„Best Practices“ funktionieren nicht automatisch überall. Wer Lösungen von anderen übernimmt, ohne den eigenen Kontext zu berücksichtigen, verfehlt den Kern von Strategie.</a:t>
            </a:r>
          </a:p>
        </p:txBody>
      </p:sp>
      <p:sp>
        <p:nvSpPr>
          <p:cNvPr id="112" name="PEOPLE STRATEGY DECK"/>
          <p:cNvSpPr/>
          <p:nvPr/>
        </p:nvSpPr>
        <p:spPr>
          <a:xfrm>
            <a:off x="425168" y="661037"/>
            <a:ext cx="321842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Mindestlohn &amp; Vergütungsgrenzen…"/>
          <p:cNvSpPr txBox="1"/>
          <p:nvPr/>
        </p:nvSpPr>
        <p:spPr>
          <a:xfrm>
            <a:off x="875495" y="3571657"/>
            <a:ext cx="7304745" cy="71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Mindestlohn &amp; Vergütungsgrenzen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Ab dem 1. Januar 2026 wird der gesetzliche Mindestlohn in Deutschland auf 13,90 € brutto/Stunde angehoben, mit einer weiteren Erhöhung auf 14,60 € ab 1. Januar 2027.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Entgelttransparenz &amp; Equal Pay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Ab 2026 müssen Unternehmen Gehaltsspannen offenlegen, Vergleichsgehälter ausweisen und transparente Vergütungsstrukturen schaffen. Equal Pay wird prüf- und einklagbar – Unternehmen brauchen klare Jobarchitekturen und belastbare Daten.</a:t>
            </a:r>
          </a:p>
        </p:txBody>
      </p:sp>
      <p:sp>
        <p:nvSpPr>
          <p:cNvPr id="581" name="PEOPLE STRATEGY DECK"/>
          <p:cNvSpPr/>
          <p:nvPr/>
        </p:nvSpPr>
        <p:spPr>
          <a:xfrm>
            <a:off x="277487" y="661037"/>
            <a:ext cx="3366109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582" name="Welche Regularien 2026 relevant werden."/>
          <p:cNvSpPr/>
          <p:nvPr/>
        </p:nvSpPr>
        <p:spPr>
          <a:xfrm>
            <a:off x="871840" y="1426084"/>
            <a:ext cx="17659351" cy="183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Welche Regularien 2026 relevant werden.</a:t>
            </a:r>
          </a:p>
        </p:txBody>
      </p:sp>
      <p:sp>
        <p:nvSpPr>
          <p:cNvPr id="583" name="Wochenarbeitszeit / Arbeitszeitmodelle…"/>
          <p:cNvSpPr txBox="1"/>
          <p:nvPr/>
        </p:nvSpPr>
        <p:spPr>
          <a:xfrm>
            <a:off x="8539627" y="3571658"/>
            <a:ext cx="7304746" cy="82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Wochenarbeitszeit / Arbeitszeitmodelle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Politische Anpassungen zu Arbeitszeit, Flexmodellen und Teilzeitregelungen stehen im Koalitionsvertrag - und werden vorraussichtlich 2026 umgesetzt. Für HR heißt das Arbeitszeitmodelle, Kapazitätsplanung und Vertragslogiken frühzeitig prüfen und vorbereiten.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Steuerliche Vergünstigungen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Neue steuerliche Entlastungen und Benefit-Regelungen für Mitarbeitende sind ebenfalls geplant. HR sollte frühzeitig prüfen, welche Vorteile integriert werden können, um Attraktivität und Bindung zu stärken.</a:t>
            </a:r>
          </a:p>
        </p:txBody>
      </p:sp>
      <p:sp>
        <p:nvSpPr>
          <p:cNvPr id="584" name="AI Act…"/>
          <p:cNvSpPr txBox="1"/>
          <p:nvPr/>
        </p:nvSpPr>
        <p:spPr>
          <a:xfrm>
            <a:off x="16203759" y="3571658"/>
            <a:ext cx="7304746" cy="50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AI Act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Der EU-AI Act bringt neue Regeln zur sicheren, transparenten und verantwortungsvollen Nutzung von KI. Unternehmen benötigen also eine glasklare KI-Governance.</a:t>
            </a:r>
            <a:br/>
            <a:r>
              <a:t>Zusätzlich verpflichtet der AI Act Arbeitgeber dazu, alle Nutzer:innen von KI-Systemen zu schulen, bevor diese im Arbeitsalltag eingesetzt werden. </a:t>
            </a:r>
          </a:p>
        </p:txBody>
      </p:sp>
      <p:sp>
        <p:nvSpPr>
          <p:cNvPr id="585" name="Linien"/>
          <p:cNvSpPr/>
          <p:nvPr/>
        </p:nvSpPr>
        <p:spPr>
          <a:xfrm>
            <a:off x="897853" y="4160221"/>
            <a:ext cx="428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6" name="Linien"/>
          <p:cNvSpPr/>
          <p:nvPr/>
        </p:nvSpPr>
        <p:spPr>
          <a:xfrm>
            <a:off x="897853" y="7405404"/>
            <a:ext cx="428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7" name="Linien"/>
          <p:cNvSpPr/>
          <p:nvPr/>
        </p:nvSpPr>
        <p:spPr>
          <a:xfrm>
            <a:off x="8539627" y="4160221"/>
            <a:ext cx="428737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8" name="Linien"/>
          <p:cNvSpPr/>
          <p:nvPr/>
        </p:nvSpPr>
        <p:spPr>
          <a:xfrm>
            <a:off x="8539627" y="8999081"/>
            <a:ext cx="428737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9" name="Linien"/>
          <p:cNvSpPr/>
          <p:nvPr/>
        </p:nvSpPr>
        <p:spPr>
          <a:xfrm>
            <a:off x="16203759" y="4160221"/>
            <a:ext cx="428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ntraprenör_Bildwelt-104 (6).jpg" descr="Intraprenör_Bildwelt-104 (6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40" y="-6288893"/>
            <a:ext cx="32493388" cy="2166226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3" name="Willst du auch deine People &amp; Culture Strategie auf das nächste Level heben?…"/>
          <p:cNvSpPr txBox="1"/>
          <p:nvPr/>
        </p:nvSpPr>
        <p:spPr>
          <a:xfrm>
            <a:off x="2054578" y="4113889"/>
            <a:ext cx="10781161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Willst du auch deine People &amp; Culture Strategie</a:t>
            </a:r>
            <a:br/>
            <a:r>
              <a:t>auf das nächste Level heben?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Kennenlern-Call</a:t>
            </a:r>
            <a:r>
              <a:t> mit einem unserer Intraprenör-Gründer:innen.</a:t>
            </a:r>
          </a:p>
        </p:txBody>
      </p:sp>
      <p:sp>
        <p:nvSpPr>
          <p:cNvPr id="594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114801" y="87383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Intraprenör_Bildwelt-36 (1).jpg" descr="Intraprenör_Bildwelt-36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8449" y="-2409788"/>
            <a:ext cx="28101458" cy="18734307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Abgerundetes Rechteck"/>
          <p:cNvSpPr/>
          <p:nvPr/>
        </p:nvSpPr>
        <p:spPr>
          <a:xfrm>
            <a:off x="5583525" y="2478442"/>
            <a:ext cx="13216950" cy="9360959"/>
          </a:xfrm>
          <a:prstGeom prst="roundRect">
            <a:avLst>
              <a:gd name="adj" fmla="val 415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8" name="+49 176 20963874"/>
          <p:cNvSpPr/>
          <p:nvPr/>
        </p:nvSpPr>
        <p:spPr>
          <a:xfrm>
            <a:off x="6887967" y="10140059"/>
            <a:ext cx="5065401" cy="1136741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25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+49 176 20963874</a:t>
            </a:r>
          </a:p>
        </p:txBody>
      </p:sp>
      <p:sp>
        <p:nvSpPr>
          <p:cNvPr id="599" name="Carsten Meier Managing Partner &amp; Co-Founder"/>
          <p:cNvSpPr txBox="1"/>
          <p:nvPr/>
        </p:nvSpPr>
        <p:spPr>
          <a:xfrm>
            <a:off x="6801419" y="6340775"/>
            <a:ext cx="10781162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</a:p>
          <a:p>
            <a:pPr algn="ctr"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br/>
            <a:r>
              <a:rPr>
                <a:latin typeface="Inter Bold"/>
                <a:ea typeface="Inter Bold"/>
                <a:cs typeface="Inter Bold"/>
                <a:sym typeface="Inter Bold"/>
              </a:rPr>
              <a:t>Carsten Meier</a:t>
            </a:r>
            <a:br/>
            <a:r>
              <a:t>Managing Partner &amp; Co-Founder</a:t>
            </a:r>
          </a:p>
        </p:txBody>
      </p:sp>
      <p:sp>
        <p:nvSpPr>
          <p:cNvPr id="600" name="carsten@intraprenoer.de">
            <a:hlinkClick r:id="rId3" invalidUrl="" action="" tgtFrame="" tooltip="" history="1" highlightClick="0" endSnd="0"/>
          </p:cNvPr>
          <p:cNvSpPr/>
          <p:nvPr/>
        </p:nvSpPr>
        <p:spPr>
          <a:xfrm>
            <a:off x="12430632" y="10140059"/>
            <a:ext cx="5065401" cy="1136741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25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carsten@intraprenoer.de</a:t>
            </a:r>
          </a:p>
        </p:txBody>
      </p:sp>
      <p:pic>
        <p:nvPicPr>
          <p:cNvPr id="601" name="Intraprenör_Bildwelt-341 (3).jpg" descr="Intraprenör_Bildwelt-341 (3).jpg"/>
          <p:cNvPicPr>
            <a:picLocks noChangeAspect="1"/>
          </p:cNvPicPr>
          <p:nvPr/>
        </p:nvPicPr>
        <p:blipFill>
          <a:blip r:embed="rId4">
            <a:extLst/>
          </a:blip>
          <a:srcRect l="2826" t="2819" r="2815" b="2815"/>
          <a:stretch>
            <a:fillRect/>
          </a:stretch>
        </p:blipFill>
        <p:spPr>
          <a:xfrm>
            <a:off x="11539315" y="6411404"/>
            <a:ext cx="1305523" cy="130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7"/>
                  <a:pt x="2882" y="3017"/>
                </a:cubicBezTo>
                <a:cubicBezTo>
                  <a:pt x="-961" y="7039"/>
                  <a:pt x="-961" y="13558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8"/>
                  <a:pt x="20639" y="7039"/>
                  <a:pt x="16796" y="3017"/>
                </a:cubicBezTo>
                <a:cubicBezTo>
                  <a:pt x="14875" y="1007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02" name="Und wenn dir das zu lange dauert… Ruf einfach an oder schreib’ uns eine Email. ✌️"/>
          <p:cNvSpPr txBox="1"/>
          <p:nvPr/>
        </p:nvSpPr>
        <p:spPr>
          <a:xfrm>
            <a:off x="6094232" y="3423218"/>
            <a:ext cx="12195536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2200"/>
              </a:spcBef>
              <a:defRPr sz="43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Und wenn dir das zu lange dauert…</a:t>
            </a:r>
            <a:br/>
            <a:r>
              <a:t>Ruf einfach an oder schreib’ uns eine Email. ✌️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inien"/>
          <p:cNvSpPr/>
          <p:nvPr/>
        </p:nvSpPr>
        <p:spPr>
          <a:xfrm>
            <a:off x="13872554" y="5455166"/>
            <a:ext cx="578319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5" name="Ansatz zur Entwicklung einer  effektiven People &amp; Culture Strategie"/>
          <p:cNvSpPr/>
          <p:nvPr/>
        </p:nvSpPr>
        <p:spPr>
          <a:xfrm>
            <a:off x="871840" y="1426084"/>
            <a:ext cx="17659351" cy="183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Ansatz zur </a:t>
            </a:r>
            <a:r>
              <a:rPr>
                <a:latin typeface="Inter ExtraBold"/>
                <a:ea typeface="Inter ExtraBold"/>
                <a:cs typeface="Inter ExtraBold"/>
                <a:sym typeface="Inter ExtraBold"/>
              </a:rPr>
              <a:t>Entwicklung</a:t>
            </a:r>
            <a:r>
              <a:t> einer </a:t>
            </a:r>
            <a:br/>
            <a:r>
              <a:t>effektiven People &amp; Culture Strategie</a:t>
            </a:r>
          </a:p>
        </p:txBody>
      </p:sp>
      <p:sp>
        <p:nvSpPr>
          <p:cNvPr id="116" name="PEOPLE STRATEGY DECK"/>
          <p:cNvSpPr/>
          <p:nvPr/>
        </p:nvSpPr>
        <p:spPr>
          <a:xfrm>
            <a:off x="432897" y="661037"/>
            <a:ext cx="3210698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17" name="Rechteck"/>
          <p:cNvSpPr/>
          <p:nvPr/>
        </p:nvSpPr>
        <p:spPr>
          <a:xfrm>
            <a:off x="10323187" y="4337625"/>
            <a:ext cx="3421678" cy="2235082"/>
          </a:xfrm>
          <a:prstGeom prst="rect">
            <a:avLst/>
          </a:prstGeom>
          <a:solidFill>
            <a:srgbClr val="3663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18" name="Dreieck"/>
          <p:cNvSpPr/>
          <p:nvPr/>
        </p:nvSpPr>
        <p:spPr>
          <a:xfrm rot="16200000">
            <a:off x="12345854" y="2100427"/>
            <a:ext cx="8798805" cy="12778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C7001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9" name="Struktureller &amp; kultureller Kontext"/>
          <p:cNvSpPr txBox="1"/>
          <p:nvPr/>
        </p:nvSpPr>
        <p:spPr>
          <a:xfrm>
            <a:off x="14291355" y="8067821"/>
            <a:ext cx="3223659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Struktureller &amp;</a:t>
            </a:r>
            <a:br/>
            <a:r>
              <a:t>kultureller Kontext</a:t>
            </a:r>
          </a:p>
        </p:txBody>
      </p:sp>
      <p:sp>
        <p:nvSpPr>
          <p:cNvPr id="120" name="Business Strategie"/>
          <p:cNvSpPr txBox="1"/>
          <p:nvPr/>
        </p:nvSpPr>
        <p:spPr>
          <a:xfrm>
            <a:off x="11205290" y="4964311"/>
            <a:ext cx="1657473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Business</a:t>
            </a:r>
            <a:br/>
            <a:r>
              <a:t>Strategie</a:t>
            </a:r>
          </a:p>
        </p:txBody>
      </p:sp>
      <p:sp>
        <p:nvSpPr>
          <p:cNvPr id="121" name="Rechteck"/>
          <p:cNvSpPr/>
          <p:nvPr/>
        </p:nvSpPr>
        <p:spPr>
          <a:xfrm>
            <a:off x="10323188" y="4337625"/>
            <a:ext cx="3421677" cy="2235082"/>
          </a:xfrm>
          <a:prstGeom prst="rect">
            <a:avLst/>
          </a:prstGeom>
          <a:ln w="63500">
            <a:solidFill>
              <a:srgbClr val="3862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2" name="Dreieck"/>
          <p:cNvSpPr/>
          <p:nvPr/>
        </p:nvSpPr>
        <p:spPr>
          <a:xfrm rot="16200000">
            <a:off x="12345854" y="2100427"/>
            <a:ext cx="8798805" cy="12778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63500">
            <a:solidFill>
              <a:srgbClr val="FC7001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" name="Rechteck"/>
          <p:cNvSpPr/>
          <p:nvPr/>
        </p:nvSpPr>
        <p:spPr>
          <a:xfrm>
            <a:off x="19035597" y="4337625"/>
            <a:ext cx="3955006" cy="2235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4" name="Strategische People &amp; Culture Fokusfelder"/>
          <p:cNvSpPr txBox="1"/>
          <p:nvPr/>
        </p:nvSpPr>
        <p:spPr>
          <a:xfrm>
            <a:off x="19623437" y="4733806"/>
            <a:ext cx="2779326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Strategische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People &amp; Culture</a:t>
            </a:r>
            <a:br/>
            <a:r>
              <a:t>Fokusfelder</a:t>
            </a:r>
          </a:p>
        </p:txBody>
      </p:sp>
      <p:sp>
        <p:nvSpPr>
          <p:cNvPr id="125" name="Rechteck"/>
          <p:cNvSpPr/>
          <p:nvPr/>
        </p:nvSpPr>
        <p:spPr>
          <a:xfrm>
            <a:off x="19035597" y="8807849"/>
            <a:ext cx="3955006" cy="2235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6" name="Strategische  Ausrichtung der Fokusfelder"/>
          <p:cNvSpPr txBox="1"/>
          <p:nvPr/>
        </p:nvSpPr>
        <p:spPr>
          <a:xfrm>
            <a:off x="19683591" y="9204030"/>
            <a:ext cx="2659019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Strategische 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Ausrichtung der</a:t>
            </a:r>
            <a:br/>
            <a:r>
              <a:t>Fokusfelder</a:t>
            </a:r>
          </a:p>
        </p:txBody>
      </p:sp>
      <p:sp>
        <p:nvSpPr>
          <p:cNvPr id="127" name="Rechteck"/>
          <p:cNvSpPr/>
          <p:nvPr/>
        </p:nvSpPr>
        <p:spPr>
          <a:xfrm>
            <a:off x="19035597" y="7071053"/>
            <a:ext cx="3955006" cy="1238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8" name="Strat. Framework /  Strat. Positionierung"/>
          <p:cNvSpPr txBox="1"/>
          <p:nvPr/>
        </p:nvSpPr>
        <p:spPr>
          <a:xfrm>
            <a:off x="19250826" y="7199422"/>
            <a:ext cx="3524549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Strat. </a:t>
            </a:r>
            <a:r>
              <a:t>Framework</a:t>
            </a:r>
            <a:r>
              <a:rPr>
                <a:latin typeface="Inter Light"/>
                <a:ea typeface="Inter Light"/>
                <a:cs typeface="Inter Light"/>
                <a:sym typeface="Inter Light"/>
              </a:rPr>
              <a:t> / 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Strat. </a:t>
            </a:r>
            <a:r>
              <a:t>Positionierung</a:t>
            </a:r>
          </a:p>
        </p:txBody>
      </p:sp>
      <p:sp>
        <p:nvSpPr>
          <p:cNvPr id="129" name="Linien"/>
          <p:cNvSpPr/>
          <p:nvPr/>
        </p:nvSpPr>
        <p:spPr>
          <a:xfrm>
            <a:off x="18412716" y="5455166"/>
            <a:ext cx="578319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0" name="Linien"/>
          <p:cNvSpPr/>
          <p:nvPr/>
        </p:nvSpPr>
        <p:spPr>
          <a:xfrm>
            <a:off x="21013100" y="6612786"/>
            <a:ext cx="1" cy="41818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Linien"/>
          <p:cNvSpPr/>
          <p:nvPr/>
        </p:nvSpPr>
        <p:spPr>
          <a:xfrm>
            <a:off x="21013100" y="8349581"/>
            <a:ext cx="1" cy="4181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2" name="Rechteck"/>
          <p:cNvSpPr/>
          <p:nvPr/>
        </p:nvSpPr>
        <p:spPr>
          <a:xfrm>
            <a:off x="14413148" y="4337625"/>
            <a:ext cx="3955006" cy="2235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33" name="Datenbasierte, Personalrelevante Herausforderungen"/>
          <p:cNvSpPr txBox="1"/>
          <p:nvPr/>
        </p:nvSpPr>
        <p:spPr>
          <a:xfrm>
            <a:off x="14687191" y="4733806"/>
            <a:ext cx="3406920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Datenbasierte,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Personalrelevante</a:t>
            </a:r>
            <a:br/>
            <a:r>
              <a:t>Herausforderungen</a:t>
            </a:r>
          </a:p>
        </p:txBody>
      </p:sp>
      <p:sp>
        <p:nvSpPr>
          <p:cNvPr id="134" name="Inspiriert von „Building an HR strategy“ von Armin Trost, 2018"/>
          <p:cNvSpPr txBox="1"/>
          <p:nvPr/>
        </p:nvSpPr>
        <p:spPr>
          <a:xfrm>
            <a:off x="808826" y="13136880"/>
            <a:ext cx="378223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Inspiriert von „Building an HR strategy“ von Armin Trost, 2018</a:t>
            </a:r>
          </a:p>
        </p:txBody>
      </p:sp>
      <p:sp>
        <p:nvSpPr>
          <p:cNvPr id="135" name="Um die typischen Fehler in der Strategie-Entwicklung und Umsetzung zu umgehen, ist es wichtig, eine People &amp; Culture Strategie immer im strukturellen und kulturellen Kontext der eigenen Organisation sowie in Abhängigkeit und Ableitung der Unternehmensstr"/>
          <p:cNvSpPr txBox="1"/>
          <p:nvPr/>
        </p:nvSpPr>
        <p:spPr>
          <a:xfrm>
            <a:off x="861564" y="4148861"/>
            <a:ext cx="8793341" cy="744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Um die typischen Fehler in der Strategie-Entwicklung und Umsetzung zu umgehen, ist es wichtig, eine People &amp; Culture Strategie immer im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strukturellen und kulturellen Kontext</a:t>
            </a:r>
            <a:r>
              <a:t> der eigenen Organisation sowie in Abhängigkeit und Ableitung der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Unternehmensstrategie</a:t>
            </a:r>
            <a:r>
              <a:t> zu entwickeln.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 dieser Grundlage identifizieren wir anhand von quantitativen und qualitativen Daten die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Herausforderungen</a:t>
            </a:r>
            <a:r>
              <a:t>, aus denen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Fokusfelder</a:t>
            </a:r>
            <a:r>
              <a:t> abgeleitet werden können.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Die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strategische Positionierung </a:t>
            </a:r>
            <a:r>
              <a:t>fungiert als Filter, um die richtigen Fokusfelder in die strategische Arbeit zu übernehmen, die wiederum in einem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agilen Arbeitsprozess</a:t>
            </a:r>
            <a:r>
              <a:t> in die Umsetzung gebracht wird.</a:t>
            </a:r>
          </a:p>
        </p:txBody>
      </p:sp>
      <p:sp>
        <p:nvSpPr>
          <p:cNvPr id="136" name="Rechteck"/>
          <p:cNvSpPr/>
          <p:nvPr/>
        </p:nvSpPr>
        <p:spPr>
          <a:xfrm>
            <a:off x="19035597" y="11541277"/>
            <a:ext cx="3955006" cy="1238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37" name="Agile, rollierende  Roadmap"/>
          <p:cNvSpPr txBox="1"/>
          <p:nvPr/>
        </p:nvSpPr>
        <p:spPr>
          <a:xfrm>
            <a:off x="19579053" y="11669646"/>
            <a:ext cx="2868095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Agile, rollierende 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t>Roadmap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ien"/>
          <p:cNvSpPr/>
          <p:nvPr/>
        </p:nvSpPr>
        <p:spPr>
          <a:xfrm>
            <a:off x="7203338" y="3489718"/>
            <a:ext cx="16345005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0" name="PEOPLE STRATEGY DECK"/>
          <p:cNvSpPr/>
          <p:nvPr/>
        </p:nvSpPr>
        <p:spPr>
          <a:xfrm>
            <a:off x="429325" y="661037"/>
            <a:ext cx="3214271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41" name="Business &amp; People Challenges"/>
          <p:cNvSpPr/>
          <p:nvPr/>
        </p:nvSpPr>
        <p:spPr>
          <a:xfrm>
            <a:off x="12122353" y="3642117"/>
            <a:ext cx="11438096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Business &amp; People Challenges</a:t>
            </a:r>
          </a:p>
        </p:txBody>
      </p:sp>
      <p:sp>
        <p:nvSpPr>
          <p:cNvPr id="142" name="01"/>
          <p:cNvSpPr/>
          <p:nvPr/>
        </p:nvSpPr>
        <p:spPr>
          <a:xfrm>
            <a:off x="7101710" y="3642117"/>
            <a:ext cx="6290795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43" name="Strategische Positionierungen"/>
          <p:cNvSpPr/>
          <p:nvPr/>
        </p:nvSpPr>
        <p:spPr>
          <a:xfrm>
            <a:off x="10873204" y="5123368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Strategische Positionierungen</a:t>
            </a:r>
          </a:p>
        </p:txBody>
      </p:sp>
      <p:sp>
        <p:nvSpPr>
          <p:cNvPr id="144" name="02"/>
          <p:cNvSpPr/>
          <p:nvPr/>
        </p:nvSpPr>
        <p:spPr>
          <a:xfrm>
            <a:off x="7101710" y="5123368"/>
            <a:ext cx="6290795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45" name="Strategische Fokusfelder"/>
          <p:cNvSpPr/>
          <p:nvPr/>
        </p:nvSpPr>
        <p:spPr>
          <a:xfrm>
            <a:off x="10818638" y="6604619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Strategische Fokusfelder</a:t>
            </a:r>
          </a:p>
        </p:txBody>
      </p:sp>
      <p:sp>
        <p:nvSpPr>
          <p:cNvPr id="146" name="03"/>
          <p:cNvSpPr/>
          <p:nvPr/>
        </p:nvSpPr>
        <p:spPr>
          <a:xfrm>
            <a:off x="7101710" y="6604619"/>
            <a:ext cx="6290795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147" name="People Effectiveness"/>
          <p:cNvSpPr/>
          <p:nvPr/>
        </p:nvSpPr>
        <p:spPr>
          <a:xfrm>
            <a:off x="10818638" y="7753343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People Effectiveness</a:t>
            </a:r>
          </a:p>
        </p:txBody>
      </p:sp>
      <p:sp>
        <p:nvSpPr>
          <p:cNvPr id="148" name="Workforce Transformation"/>
          <p:cNvSpPr/>
          <p:nvPr/>
        </p:nvSpPr>
        <p:spPr>
          <a:xfrm>
            <a:off x="10818638" y="8632987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Workforce Transformation</a:t>
            </a:r>
          </a:p>
        </p:txBody>
      </p:sp>
      <p:sp>
        <p:nvSpPr>
          <p:cNvPr id="149" name="AI Transition"/>
          <p:cNvSpPr/>
          <p:nvPr/>
        </p:nvSpPr>
        <p:spPr>
          <a:xfrm>
            <a:off x="10818638" y="9569538"/>
            <a:ext cx="12704806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AI Transition</a:t>
            </a:r>
          </a:p>
        </p:txBody>
      </p:sp>
      <p:sp>
        <p:nvSpPr>
          <p:cNvPr id="150" name="HR Efficiency"/>
          <p:cNvSpPr/>
          <p:nvPr/>
        </p:nvSpPr>
        <p:spPr>
          <a:xfrm>
            <a:off x="10818638" y="10537225"/>
            <a:ext cx="12704806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HR Efficiency</a:t>
            </a:r>
          </a:p>
        </p:txBody>
      </p:sp>
      <p:sp>
        <p:nvSpPr>
          <p:cNvPr id="151" name="Umsetzung, Aktivierung, Kommunikation"/>
          <p:cNvSpPr/>
          <p:nvPr/>
        </p:nvSpPr>
        <p:spPr>
          <a:xfrm>
            <a:off x="8352755" y="11864568"/>
            <a:ext cx="15170689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Umsetzung, Aktivierung, Kommunikation</a:t>
            </a:r>
          </a:p>
        </p:txBody>
      </p:sp>
      <p:sp>
        <p:nvSpPr>
          <p:cNvPr id="152" name="04"/>
          <p:cNvSpPr/>
          <p:nvPr/>
        </p:nvSpPr>
        <p:spPr>
          <a:xfrm>
            <a:off x="7101710" y="11864568"/>
            <a:ext cx="6290795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153" name="Linien"/>
          <p:cNvSpPr/>
          <p:nvPr/>
        </p:nvSpPr>
        <p:spPr>
          <a:xfrm>
            <a:off x="7203339" y="5142418"/>
            <a:ext cx="16345003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4" name="Linien"/>
          <p:cNvSpPr/>
          <p:nvPr/>
        </p:nvSpPr>
        <p:spPr>
          <a:xfrm>
            <a:off x="7203338" y="6623669"/>
            <a:ext cx="16345003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5" name="Linien"/>
          <p:cNvSpPr/>
          <p:nvPr/>
        </p:nvSpPr>
        <p:spPr>
          <a:xfrm>
            <a:off x="7203337" y="11883618"/>
            <a:ext cx="16345005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6" name="Überblick"/>
          <p:cNvSpPr/>
          <p:nvPr/>
        </p:nvSpPr>
        <p:spPr>
          <a:xfrm>
            <a:off x="841579" y="1597885"/>
            <a:ext cx="17659351" cy="1522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Überblick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01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59" name="Business &amp;…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Business &amp;</a:t>
            </a:r>
          </a:p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People Challenges</a:t>
            </a:r>
          </a:p>
        </p:txBody>
      </p:sp>
      <p:pic>
        <p:nvPicPr>
          <p:cNvPr id="160" name="Intraprenör_Bildwelt-18 (6).jpg" descr="Intraprenör_Bildwelt-18 (6).jpg"/>
          <p:cNvPicPr>
            <a:picLocks noChangeAspect="1"/>
          </p:cNvPicPr>
          <p:nvPr/>
        </p:nvPicPr>
        <p:blipFill>
          <a:blip r:embed="rId2">
            <a:extLst/>
          </a:blip>
          <a:srcRect l="44174" t="390" r="7669" b="390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1" name="PEOPLE STRATEGY DECK"/>
          <p:cNvSpPr/>
          <p:nvPr/>
        </p:nvSpPr>
        <p:spPr>
          <a:xfrm>
            <a:off x="442314" y="661037"/>
            <a:ext cx="3201282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62" name="Auf den folgenden Folien findest du einige Daten, Visualisierungen und Ansätze, wie du die Herausforderungen in deiner Organisation definieren kannst. Du kannst dabei unsere Inhalte nutzen oder eigene kreieren."/>
          <p:cNvSpPr txBox="1"/>
          <p:nvPr/>
        </p:nvSpPr>
        <p:spPr>
          <a:xfrm>
            <a:off x="818623" y="11081114"/>
            <a:ext cx="13216088" cy="159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6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Auf den folgenden Folien findest du einige Daten, Visualisierungen und Ansätze, wie du die Herausforderungen in deiner Organisation definieren kannst. Du kannst dabei unsere Inhalte nutzen oder eigene kreieren.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usiness Perspektive: HR in der Crunchtime zwischen Kosten- und Transformationsdruck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Business Perspektive:</a:t>
            </a:r>
            <a:br/>
            <a:r>
              <a:t>HR in der Crunchtime zwischen Kosten- und Transformationsdruck</a:t>
            </a:r>
          </a:p>
        </p:txBody>
      </p:sp>
      <p:sp>
        <p:nvSpPr>
          <p:cNvPr id="165" name="PEOPLE STRATEGY DECK"/>
          <p:cNvSpPr/>
          <p:nvPr/>
        </p:nvSpPr>
        <p:spPr>
          <a:xfrm>
            <a:off x="430364" y="661037"/>
            <a:ext cx="3213231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66" name="Abgerundetes Rechteck"/>
          <p:cNvSpPr/>
          <p:nvPr/>
        </p:nvSpPr>
        <p:spPr>
          <a:xfrm>
            <a:off x="15472815" y="3843190"/>
            <a:ext cx="8455436" cy="2023477"/>
          </a:xfrm>
          <a:prstGeom prst="roundRect">
            <a:avLst>
              <a:gd name="adj" fmla="val 1666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67" name="Rechteck"/>
          <p:cNvSpPr/>
          <p:nvPr/>
        </p:nvSpPr>
        <p:spPr>
          <a:xfrm>
            <a:off x="12585876" y="2531146"/>
            <a:ext cx="7781455" cy="595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8" name="Laut aktuellen Studien wie der CHRO Studie von Korn Ferry stehen CHROs unter doppeltem Druck: Der Aufbau von neuen Skills sowie die Transformation zu neuen Technologien benötigt große Investitionen. CHROs müssen Wachstum und Expansion ermöglichen – und g"/>
          <p:cNvSpPr txBox="1"/>
          <p:nvPr/>
        </p:nvSpPr>
        <p:spPr>
          <a:xfrm>
            <a:off x="861564" y="5140838"/>
            <a:ext cx="9550814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Laut aktuellen Studien wie der CHRO Studie von Korn Ferry stehen CHROs unter doppeltem Druck:</a:t>
            </a:r>
            <a:br/>
            <a:r>
              <a:t>Der Aufbau von neuen Skills sowie die Transformation zu neuen Technologien benötigt große Investitionen.</a:t>
            </a:r>
            <a:br/>
            <a:r>
              <a:t>CHROs müssen Wachstum und Expansion ermöglichen – und gleichzeitig Kosten senken, Effizienz steigern und Produktivität erhöhen.</a:t>
            </a:r>
          </a:p>
        </p:txBody>
      </p:sp>
      <p:sp>
        <p:nvSpPr>
          <p:cNvPr id="169" name="Strategische Prioritäten der nächsten 2 Jahre:"/>
          <p:cNvSpPr txBox="1"/>
          <p:nvPr/>
        </p:nvSpPr>
        <p:spPr>
          <a:xfrm rot="16200000">
            <a:off x="10015518" y="8054218"/>
            <a:ext cx="955081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Strategische Prioritäten der nächsten 2 Jahre:</a:t>
            </a:r>
          </a:p>
        </p:txBody>
      </p:sp>
      <p:sp>
        <p:nvSpPr>
          <p:cNvPr id="170" name="Wachstum &amp; Marktexpansion"/>
          <p:cNvSpPr txBox="1"/>
          <p:nvPr/>
        </p:nvSpPr>
        <p:spPr>
          <a:xfrm>
            <a:off x="18364386" y="4308828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pPr>
            <a:r>
              <a:t>Wachstum &amp;</a:t>
            </a:r>
            <a:br/>
            <a:r>
              <a:t>Marktexpansion</a:t>
            </a:r>
          </a:p>
        </p:txBody>
      </p:sp>
      <p:sp>
        <p:nvSpPr>
          <p:cNvPr id="171" name="69%"/>
          <p:cNvSpPr txBox="1"/>
          <p:nvPr/>
        </p:nvSpPr>
        <p:spPr>
          <a:xfrm>
            <a:off x="16131021" y="4302478"/>
            <a:ext cx="539898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69%</a:t>
            </a:r>
          </a:p>
        </p:txBody>
      </p:sp>
      <p:sp>
        <p:nvSpPr>
          <p:cNvPr id="172" name="Abgerundetes Rechteck"/>
          <p:cNvSpPr/>
          <p:nvPr/>
        </p:nvSpPr>
        <p:spPr>
          <a:xfrm>
            <a:off x="15418249" y="6179249"/>
            <a:ext cx="7981779" cy="2023478"/>
          </a:xfrm>
          <a:prstGeom prst="roundRect">
            <a:avLst>
              <a:gd name="adj" fmla="val 16665"/>
            </a:avLst>
          </a:prstGeom>
          <a:solidFill>
            <a:srgbClr val="3663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73" name="Kosteneffizienz  &amp; Produktivität"/>
          <p:cNvSpPr txBox="1"/>
          <p:nvPr/>
        </p:nvSpPr>
        <p:spPr>
          <a:xfrm>
            <a:off x="18309820" y="6644888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Kosteneffizienz </a:t>
            </a:r>
            <a:br/>
            <a:r>
              <a:t>&amp; Produktivität</a:t>
            </a:r>
          </a:p>
        </p:txBody>
      </p:sp>
      <p:sp>
        <p:nvSpPr>
          <p:cNvPr id="174" name="56%"/>
          <p:cNvSpPr txBox="1"/>
          <p:nvPr/>
        </p:nvSpPr>
        <p:spPr>
          <a:xfrm>
            <a:off x="16076455" y="6638538"/>
            <a:ext cx="539898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56%</a:t>
            </a:r>
          </a:p>
        </p:txBody>
      </p:sp>
      <p:sp>
        <p:nvSpPr>
          <p:cNvPr id="175" name="Abgerundetes Rechteck"/>
          <p:cNvSpPr/>
          <p:nvPr/>
        </p:nvSpPr>
        <p:spPr>
          <a:xfrm>
            <a:off x="15484726" y="8508959"/>
            <a:ext cx="6715396" cy="2023478"/>
          </a:xfrm>
          <a:prstGeom prst="roundRect">
            <a:avLst>
              <a:gd name="adj" fmla="val 1666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76" name="Transformation (AI &amp; Tech)"/>
          <p:cNvSpPr txBox="1"/>
          <p:nvPr/>
        </p:nvSpPr>
        <p:spPr>
          <a:xfrm>
            <a:off x="18364386" y="8968247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pPr>
            <a:r>
              <a:t>Transformation</a:t>
            </a:r>
            <a:br/>
            <a:r>
              <a:t>(AI &amp; Tech)</a:t>
            </a:r>
          </a:p>
        </p:txBody>
      </p:sp>
      <p:sp>
        <p:nvSpPr>
          <p:cNvPr id="177" name="36%"/>
          <p:cNvSpPr txBox="1"/>
          <p:nvPr/>
        </p:nvSpPr>
        <p:spPr>
          <a:xfrm>
            <a:off x="16142932" y="8968247"/>
            <a:ext cx="539898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36%</a:t>
            </a:r>
          </a:p>
        </p:txBody>
      </p:sp>
      <p:sp>
        <p:nvSpPr>
          <p:cNvPr id="178" name="Abgerundetes Rechteck"/>
          <p:cNvSpPr/>
          <p:nvPr/>
        </p:nvSpPr>
        <p:spPr>
          <a:xfrm>
            <a:off x="15490682" y="10838669"/>
            <a:ext cx="6315410" cy="2023477"/>
          </a:xfrm>
          <a:prstGeom prst="roundRect">
            <a:avLst>
              <a:gd name="adj" fmla="val 1666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79" name="Skills for the Future"/>
          <p:cNvSpPr txBox="1"/>
          <p:nvPr/>
        </p:nvSpPr>
        <p:spPr>
          <a:xfrm>
            <a:off x="18364386" y="11310657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pPr>
            <a:r>
              <a:t>Skills for</a:t>
            </a:r>
            <a:br/>
            <a:r>
              <a:t>the Future</a:t>
            </a:r>
          </a:p>
        </p:txBody>
      </p:sp>
      <p:sp>
        <p:nvSpPr>
          <p:cNvPr id="180" name="32%"/>
          <p:cNvSpPr txBox="1"/>
          <p:nvPr/>
        </p:nvSpPr>
        <p:spPr>
          <a:xfrm>
            <a:off x="16148888" y="11297957"/>
            <a:ext cx="539898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32%</a:t>
            </a:r>
          </a:p>
        </p:txBody>
      </p:sp>
      <p:sp>
        <p:nvSpPr>
          <p:cNvPr id="181" name="Korn Ferry CHRO Report"/>
          <p:cNvSpPr txBox="1"/>
          <p:nvPr/>
        </p:nvSpPr>
        <p:spPr>
          <a:xfrm>
            <a:off x="808826" y="13136880"/>
            <a:ext cx="157705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Korn Ferry CHRO 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bgerundetes Rechteck"/>
          <p:cNvSpPr/>
          <p:nvPr/>
        </p:nvSpPr>
        <p:spPr>
          <a:xfrm>
            <a:off x="6541878" y="4478673"/>
            <a:ext cx="17391100" cy="8602604"/>
          </a:xfrm>
          <a:prstGeom prst="roundRect">
            <a:avLst>
              <a:gd name="adj" fmla="val 8046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84" name="People Perspektive: Mitarbeiter:innen mit angepassten Bedürfnissen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Perspektive:</a:t>
            </a:r>
            <a:br/>
            <a:r>
              <a:t>Mitarbeiter:innen mit angepassten Bedürfnissen</a:t>
            </a:r>
          </a:p>
        </p:txBody>
      </p:sp>
      <p:sp>
        <p:nvSpPr>
          <p:cNvPr id="185" name="PEOPLE STRATEGY DECK"/>
          <p:cNvSpPr/>
          <p:nvPr/>
        </p:nvSpPr>
        <p:spPr>
          <a:xfrm>
            <a:off x="429325" y="661037"/>
            <a:ext cx="3214271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86" name="Laut des McKinsey HR Monitor Survey nennen HR-Fachkräfte und Mitarbeitende ähnliche Bindungsfaktoren, gewichten diese jedoch unterschiedlich.…"/>
          <p:cNvSpPr txBox="1"/>
          <p:nvPr/>
        </p:nvSpPr>
        <p:spPr>
          <a:xfrm>
            <a:off x="861564" y="5140838"/>
            <a:ext cx="5476820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Laut des McKinsey HR Monitor Survey nennen HR-Fachkräfte und Mitarbeitende ähnliche Bindungsfaktoren, gewichten diese jedoch unterschiedlich.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Um gezielte Maßnahmen einzuleiten, ist ein genauer, datengetriebener Blick notwendig.</a:t>
            </a:r>
          </a:p>
        </p:txBody>
      </p:sp>
      <p:graphicFrame>
        <p:nvGraphicFramePr>
          <p:cNvPr id="187" name="2D-Balkendiagramm"/>
          <p:cNvGraphicFramePr/>
          <p:nvPr/>
        </p:nvGraphicFramePr>
        <p:xfrm>
          <a:off x="6664945" y="4567994"/>
          <a:ext cx="6971066" cy="842396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188" name="2D-Balkendiagramm"/>
          <p:cNvGraphicFramePr/>
          <p:nvPr/>
        </p:nvGraphicFramePr>
        <p:xfrm>
          <a:off x="16414973" y="4567994"/>
          <a:ext cx="6971065" cy="842396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189" name="Linien"/>
          <p:cNvSpPr/>
          <p:nvPr/>
        </p:nvSpPr>
        <p:spPr>
          <a:xfrm>
            <a:off x="15327453" y="5606024"/>
            <a:ext cx="1431239" cy="1"/>
          </a:xfrm>
          <a:prstGeom prst="line">
            <a:avLst/>
          </a:prstGeom>
          <a:ln w="25400">
            <a:solidFill>
              <a:srgbClr val="FA700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Linien"/>
          <p:cNvSpPr/>
          <p:nvPr/>
        </p:nvSpPr>
        <p:spPr>
          <a:xfrm>
            <a:off x="12561334" y="7813527"/>
            <a:ext cx="2772172" cy="1"/>
          </a:xfrm>
          <a:prstGeom prst="line">
            <a:avLst/>
          </a:prstGeom>
          <a:ln w="25400">
            <a:solidFill>
              <a:srgbClr val="FA7001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Linien"/>
          <p:cNvSpPr/>
          <p:nvPr/>
        </p:nvSpPr>
        <p:spPr>
          <a:xfrm>
            <a:off x="15324959" y="5589261"/>
            <a:ext cx="1" cy="2209036"/>
          </a:xfrm>
          <a:prstGeom prst="line">
            <a:avLst/>
          </a:prstGeom>
          <a:ln w="25400">
            <a:solidFill>
              <a:srgbClr val="FA7001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2" name="+ 7%"/>
          <p:cNvSpPr txBox="1"/>
          <p:nvPr/>
        </p:nvSpPr>
        <p:spPr>
          <a:xfrm>
            <a:off x="13766775" y="7603977"/>
            <a:ext cx="710560" cy="419101"/>
          </a:xfrm>
          <a:prstGeom prst="rect">
            <a:avLst/>
          </a:prstGeom>
          <a:solidFill>
            <a:srgbClr val="FFFFFF"/>
          </a:solidFill>
          <a:ln w="25400">
            <a:solidFill>
              <a:srgbClr val="FA700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+ 7%</a:t>
            </a:r>
          </a:p>
        </p:txBody>
      </p:sp>
      <p:sp>
        <p:nvSpPr>
          <p:cNvPr id="193" name="Linien"/>
          <p:cNvSpPr/>
          <p:nvPr/>
        </p:nvSpPr>
        <p:spPr>
          <a:xfrm>
            <a:off x="15047712" y="10008756"/>
            <a:ext cx="2772173" cy="1"/>
          </a:xfrm>
          <a:prstGeom prst="line">
            <a:avLst/>
          </a:prstGeom>
          <a:ln w="25400">
            <a:solidFill>
              <a:srgbClr val="376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" name="Linien"/>
          <p:cNvSpPr/>
          <p:nvPr/>
        </p:nvSpPr>
        <p:spPr>
          <a:xfrm>
            <a:off x="15049920" y="5607669"/>
            <a:ext cx="1" cy="4411717"/>
          </a:xfrm>
          <a:prstGeom prst="line">
            <a:avLst/>
          </a:prstGeom>
          <a:ln w="25400">
            <a:solidFill>
              <a:srgbClr val="3763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5" name="Linien"/>
          <p:cNvSpPr/>
          <p:nvPr/>
        </p:nvSpPr>
        <p:spPr>
          <a:xfrm>
            <a:off x="13184043" y="5618299"/>
            <a:ext cx="1876024" cy="1"/>
          </a:xfrm>
          <a:prstGeom prst="line">
            <a:avLst/>
          </a:prstGeom>
          <a:ln w="25400">
            <a:solidFill>
              <a:srgbClr val="3763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-13%"/>
          <p:cNvSpPr txBox="1"/>
          <p:nvPr/>
        </p:nvSpPr>
        <p:spPr>
          <a:xfrm>
            <a:off x="13973171" y="5408749"/>
            <a:ext cx="737382" cy="419101"/>
          </a:xfrm>
          <a:prstGeom prst="rect">
            <a:avLst/>
          </a:prstGeom>
          <a:solidFill>
            <a:srgbClr val="FFFFFF"/>
          </a:solidFill>
          <a:ln w="25400">
            <a:solidFill>
              <a:srgbClr val="376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-13%</a:t>
            </a:r>
          </a:p>
        </p:txBody>
      </p:sp>
      <p:sp>
        <p:nvSpPr>
          <p:cNvPr id="197" name="McKinsey HR Monitor Survey"/>
          <p:cNvSpPr txBox="1"/>
          <p:nvPr/>
        </p:nvSpPr>
        <p:spPr>
          <a:xfrm>
            <a:off x="808826" y="13136880"/>
            <a:ext cx="1857665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McKinsey HR Monitor Survey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