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7" r:id="rId4"/>
    <p:sldId id="259" r:id="rId5"/>
    <p:sldId id="261" r:id="rId6"/>
    <p:sldId id="262" r:id="rId7"/>
    <p:sldId id="266"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47" autoAdjust="0"/>
  </p:normalViewPr>
  <p:slideViewPr>
    <p:cSldViewPr snapToGrid="0">
      <p:cViewPr varScale="1">
        <p:scale>
          <a:sx n="103" d="100"/>
          <a:sy n="103" d="100"/>
        </p:scale>
        <p:origin x="78" y="6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13C38-75DD-41B3-8196-2BC82B5518E4}" type="datetimeFigureOut">
              <a:rPr lang="de-DE" smtClean="0"/>
              <a:t>25.11.2022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104F2-4680-4BD9-BB13-377BE46FE5FF}" type="slidenum">
              <a:rPr lang="de-DE" smtClean="0"/>
              <a:t>‹Nr.›</a:t>
            </a:fld>
            <a:endParaRPr lang="de-DE"/>
          </a:p>
        </p:txBody>
      </p:sp>
    </p:spTree>
    <p:extLst>
      <p:ext uri="{BB962C8B-B14F-4D97-AF65-F5344CB8AC3E}">
        <p14:creationId xmlns:p14="http://schemas.microsoft.com/office/powerpoint/2010/main" val="255919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founders of Hensel &amp; Blank GmbH have been involved in optimizing punching technology for more than 30 years. </a:t>
            </a:r>
          </a:p>
          <a:p>
            <a:r>
              <a:rPr lang="en-US" dirty="0"/>
              <a:t>Many projects have been successfully implemented to increase quality and reduce costs.</a:t>
            </a:r>
          </a:p>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1</a:t>
            </a:fld>
            <a:endParaRPr lang="de-DE"/>
          </a:p>
        </p:txBody>
      </p:sp>
    </p:spTree>
    <p:extLst>
      <p:ext uri="{BB962C8B-B14F-4D97-AF65-F5344CB8AC3E}">
        <p14:creationId xmlns:p14="http://schemas.microsoft.com/office/powerpoint/2010/main" val="281431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2</a:t>
            </a:fld>
            <a:endParaRPr lang="de-DE"/>
          </a:p>
        </p:txBody>
      </p:sp>
    </p:spTree>
    <p:extLst>
      <p:ext uri="{BB962C8B-B14F-4D97-AF65-F5344CB8AC3E}">
        <p14:creationId xmlns:p14="http://schemas.microsoft.com/office/powerpoint/2010/main" val="305312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dirty="0">
              <a:solidFill>
                <a:schemeClr val="bg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36104F2-4680-4BD9-BB13-377BE46FE5FF}" type="slidenum">
              <a:rPr lang="de-DE" smtClean="0"/>
              <a:t>3</a:t>
            </a:fld>
            <a:endParaRPr lang="de-DE"/>
          </a:p>
        </p:txBody>
      </p:sp>
    </p:spTree>
    <p:extLst>
      <p:ext uri="{BB962C8B-B14F-4D97-AF65-F5344CB8AC3E}">
        <p14:creationId xmlns:p14="http://schemas.microsoft.com/office/powerpoint/2010/main" val="304848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4</a:t>
            </a:fld>
            <a:endParaRPr lang="de-DE"/>
          </a:p>
        </p:txBody>
      </p:sp>
    </p:spTree>
    <p:extLst>
      <p:ext uri="{BB962C8B-B14F-4D97-AF65-F5344CB8AC3E}">
        <p14:creationId xmlns:p14="http://schemas.microsoft.com/office/powerpoint/2010/main" val="78760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5</a:t>
            </a:fld>
            <a:endParaRPr lang="de-DE"/>
          </a:p>
        </p:txBody>
      </p:sp>
    </p:spTree>
    <p:extLst>
      <p:ext uri="{BB962C8B-B14F-4D97-AF65-F5344CB8AC3E}">
        <p14:creationId xmlns:p14="http://schemas.microsoft.com/office/powerpoint/2010/main" val="425489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6</a:t>
            </a:fld>
            <a:endParaRPr lang="de-DE"/>
          </a:p>
        </p:txBody>
      </p:sp>
    </p:spTree>
    <p:extLst>
      <p:ext uri="{BB962C8B-B14F-4D97-AF65-F5344CB8AC3E}">
        <p14:creationId xmlns:p14="http://schemas.microsoft.com/office/powerpoint/2010/main" val="313291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15000"/>
              </a:lnSpc>
              <a:spcAft>
                <a:spcPts val="0"/>
              </a:spcAft>
              <a:buFont typeface="Symbol" panose="05050102010706020507" pitchFamily="18" charset="2"/>
              <a:buNone/>
            </a:pPr>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7</a:t>
            </a:fld>
            <a:endParaRPr lang="de-DE"/>
          </a:p>
        </p:txBody>
      </p:sp>
    </p:spTree>
    <p:extLst>
      <p:ext uri="{BB962C8B-B14F-4D97-AF65-F5344CB8AC3E}">
        <p14:creationId xmlns:p14="http://schemas.microsoft.com/office/powerpoint/2010/main" val="95740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8</a:t>
            </a:fld>
            <a:endParaRPr lang="de-DE"/>
          </a:p>
        </p:txBody>
      </p:sp>
    </p:spTree>
    <p:extLst>
      <p:ext uri="{BB962C8B-B14F-4D97-AF65-F5344CB8AC3E}">
        <p14:creationId xmlns:p14="http://schemas.microsoft.com/office/powerpoint/2010/main" val="123564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6104F2-4680-4BD9-BB13-377BE46FE5FF}" type="slidenum">
              <a:rPr lang="de-DE" smtClean="0"/>
              <a:t>9</a:t>
            </a:fld>
            <a:endParaRPr lang="de-DE"/>
          </a:p>
        </p:txBody>
      </p:sp>
    </p:spTree>
    <p:extLst>
      <p:ext uri="{BB962C8B-B14F-4D97-AF65-F5344CB8AC3E}">
        <p14:creationId xmlns:p14="http://schemas.microsoft.com/office/powerpoint/2010/main" val="364654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2828F05-1AB1-4E3D-AE64-68F0CAEB43F9}" type="datetimeFigureOut">
              <a:rPr lang="de-DE" smtClean="0"/>
              <a:t>25.11.2022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150037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2828F05-1AB1-4E3D-AE64-68F0CAEB43F9}" type="datetimeFigureOut">
              <a:rPr lang="de-DE" smtClean="0"/>
              <a:t>25.11.2022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376197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2828F05-1AB1-4E3D-AE64-68F0CAEB43F9}" type="datetimeFigureOut">
              <a:rPr lang="de-DE" smtClean="0"/>
              <a:t>25.11.2022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66451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2828F05-1AB1-4E3D-AE64-68F0CAEB43F9}" type="datetimeFigureOut">
              <a:rPr lang="de-DE" smtClean="0"/>
              <a:t>25.11.2022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317333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2828F05-1AB1-4E3D-AE64-68F0CAEB43F9}" type="datetimeFigureOut">
              <a:rPr lang="de-DE" smtClean="0"/>
              <a:t>25.11.2022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323004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2828F05-1AB1-4E3D-AE64-68F0CAEB43F9}" type="datetimeFigureOut">
              <a:rPr lang="de-DE" smtClean="0"/>
              <a:t>25.11.2022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95368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2828F05-1AB1-4E3D-AE64-68F0CAEB43F9}" type="datetimeFigureOut">
              <a:rPr lang="de-DE" smtClean="0"/>
              <a:t>25.11.2022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243628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2828F05-1AB1-4E3D-AE64-68F0CAEB43F9}" type="datetimeFigureOut">
              <a:rPr lang="de-DE" smtClean="0"/>
              <a:t>25.11.2022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280291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2828F05-1AB1-4E3D-AE64-68F0CAEB43F9}" type="datetimeFigureOut">
              <a:rPr lang="de-DE" smtClean="0"/>
              <a:t>25.11.2022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93601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2828F05-1AB1-4E3D-AE64-68F0CAEB43F9}" type="datetimeFigureOut">
              <a:rPr lang="de-DE" smtClean="0"/>
              <a:t>25.11.2022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19841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2828F05-1AB1-4E3D-AE64-68F0CAEB43F9}" type="datetimeFigureOut">
              <a:rPr lang="de-DE" smtClean="0"/>
              <a:t>25.11.2022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F55806E-D45B-40FC-8021-859C8675C665}" type="slidenum">
              <a:rPr lang="de-DE" smtClean="0"/>
              <a:t>‹Nr.›</a:t>
            </a:fld>
            <a:endParaRPr lang="de-DE"/>
          </a:p>
        </p:txBody>
      </p:sp>
    </p:spTree>
    <p:extLst>
      <p:ext uri="{BB962C8B-B14F-4D97-AF65-F5344CB8AC3E}">
        <p14:creationId xmlns:p14="http://schemas.microsoft.com/office/powerpoint/2010/main" val="243235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28F05-1AB1-4E3D-AE64-68F0CAEB43F9}" type="datetimeFigureOut">
              <a:rPr lang="de-DE" smtClean="0"/>
              <a:t>25.11.2022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5806E-D45B-40FC-8021-859C8675C665}" type="slidenum">
              <a:rPr lang="de-DE" smtClean="0"/>
              <a:t>‹Nr.›</a:t>
            </a:fld>
            <a:endParaRPr lang="de-DE"/>
          </a:p>
        </p:txBody>
      </p:sp>
    </p:spTree>
    <p:extLst>
      <p:ext uri="{BB962C8B-B14F-4D97-AF65-F5344CB8AC3E}">
        <p14:creationId xmlns:p14="http://schemas.microsoft.com/office/powerpoint/2010/main" val="390310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5.jpe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7.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6.png"/><Relationship Id="rId7"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hyperlink" Target="mailto:info@henselundblank.d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8.jpe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g"/><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828" y="44147"/>
            <a:ext cx="7462417" cy="1766385"/>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45" y="130214"/>
            <a:ext cx="6464437" cy="6443196"/>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886" y="300758"/>
            <a:ext cx="3597202" cy="1260000"/>
          </a:xfrm>
          <a:prstGeom prst="rect">
            <a:avLst/>
          </a:prstGeom>
        </p:spPr>
      </p:pic>
      <p:sp>
        <p:nvSpPr>
          <p:cNvPr id="2" name="Rechteck 1">
            <a:extLst>
              <a:ext uri="{FF2B5EF4-FFF2-40B4-BE49-F238E27FC236}">
                <a16:creationId xmlns:a16="http://schemas.microsoft.com/office/drawing/2014/main" id="{0C27730B-8B4D-41A2-AA9F-3BED2E3F08F3}"/>
              </a:ext>
            </a:extLst>
          </p:cNvPr>
          <p:cNvSpPr/>
          <p:nvPr/>
        </p:nvSpPr>
        <p:spPr>
          <a:xfrm>
            <a:off x="7818" y="6611926"/>
            <a:ext cx="7705967" cy="230832"/>
          </a:xfrm>
          <a:prstGeom prst="rect">
            <a:avLst/>
          </a:prstGeom>
        </p:spPr>
        <p:txBody>
          <a:bodyPr wrap="square">
            <a:spAutoFit/>
          </a:bodyPr>
          <a:lstStyle/>
          <a:p>
            <a:pPr>
              <a:spcBef>
                <a:spcPts val="300"/>
              </a:spcBef>
              <a:spcAft>
                <a:spcPts val="500"/>
              </a:spcAft>
            </a:pPr>
            <a:r>
              <a:rPr lang="en-GB"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Copyright Hensel &amp; Blank, 2022. </a:t>
            </a:r>
            <a:r>
              <a:rPr lang="en-US"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All rights reserved. Reprint, also in parts, is only permitted with the approval of Hensel &amp; Blank GmbH</a:t>
            </a:r>
            <a:endParaRPr lang="de-DE"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 name="Grafik 9">
            <a:extLst>
              <a:ext uri="{FF2B5EF4-FFF2-40B4-BE49-F238E27FC236}">
                <a16:creationId xmlns:a16="http://schemas.microsoft.com/office/drawing/2014/main" id="{892B916A-753F-47CE-88DC-43B2A2E5B1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7856" y="2758831"/>
            <a:ext cx="4284144" cy="4099169"/>
          </a:xfrm>
          <a:prstGeom prst="rect">
            <a:avLst/>
          </a:prstGeom>
        </p:spPr>
      </p:pic>
      <p:sp>
        <p:nvSpPr>
          <p:cNvPr id="11" name="Textfeld 10">
            <a:extLst>
              <a:ext uri="{FF2B5EF4-FFF2-40B4-BE49-F238E27FC236}">
                <a16:creationId xmlns:a16="http://schemas.microsoft.com/office/drawing/2014/main" id="{D24F4529-6DAD-4597-A2AD-FBEA4ECC7524}"/>
              </a:ext>
            </a:extLst>
          </p:cNvPr>
          <p:cNvSpPr txBox="1"/>
          <p:nvPr/>
        </p:nvSpPr>
        <p:spPr>
          <a:xfrm>
            <a:off x="11795769" y="6335486"/>
            <a:ext cx="584775" cy="491884"/>
          </a:xfrm>
          <a:prstGeom prst="rect">
            <a:avLst/>
          </a:prstGeom>
          <a:noFill/>
        </p:spPr>
        <p:txBody>
          <a:bodyPr vert="vert270" wrap="square" rtlCol="0">
            <a:spAutoFit/>
          </a:bodyPr>
          <a:lstStyle/>
          <a:p>
            <a:r>
              <a:rPr lang="de-DE" dirty="0">
                <a:solidFill>
                  <a:schemeClr val="bg1">
                    <a:lumMod val="85000"/>
                  </a:schemeClr>
                </a:solidFill>
              </a:rPr>
              <a:t>81</a:t>
            </a:r>
          </a:p>
          <a:p>
            <a:endParaRPr lang="de-DE" sz="800" dirty="0">
              <a:solidFill>
                <a:schemeClr val="bg1">
                  <a:lumMod val="85000"/>
                </a:schemeClr>
              </a:solidFill>
              <a:latin typeface="Helvetica Narrow" panose="020B0606020202030204" pitchFamily="34" charset="0"/>
            </a:endParaRPr>
          </a:p>
        </p:txBody>
      </p:sp>
      <p:sp>
        <p:nvSpPr>
          <p:cNvPr id="3" name="Textfeld 2">
            <a:extLst>
              <a:ext uri="{FF2B5EF4-FFF2-40B4-BE49-F238E27FC236}">
                <a16:creationId xmlns:a16="http://schemas.microsoft.com/office/drawing/2014/main" id="{23B381C1-2FE3-49F4-874B-DDFC4145C779}"/>
              </a:ext>
            </a:extLst>
          </p:cNvPr>
          <p:cNvSpPr txBox="1"/>
          <p:nvPr/>
        </p:nvSpPr>
        <p:spPr>
          <a:xfrm>
            <a:off x="4197248" y="1767139"/>
            <a:ext cx="6022364" cy="4924425"/>
          </a:xfrm>
          <a:prstGeom prst="rect">
            <a:avLst/>
          </a:prstGeom>
          <a:noFill/>
        </p:spPr>
        <p:txBody>
          <a:bodyPr wrap="square" rtlCol="0">
            <a:spAutoFit/>
          </a:bodyPr>
          <a:lstStyle/>
          <a:p>
            <a:r>
              <a:rPr lang="en-US" sz="2600" b="1" dirty="0">
                <a:solidFill>
                  <a:schemeClr val="tx1">
                    <a:lumMod val="75000"/>
                    <a:lumOff val="25000"/>
                  </a:schemeClr>
                </a:solidFill>
                <a:latin typeface="Helvetica" panose="020B0604020202030204" pitchFamily="34" charset="0"/>
              </a:rPr>
              <a:t>Safe, quick and efficient</a:t>
            </a:r>
            <a:r>
              <a:rPr lang="en-US" sz="2600" dirty="0">
                <a:solidFill>
                  <a:schemeClr val="tx1">
                    <a:lumMod val="75000"/>
                    <a:lumOff val="25000"/>
                  </a:schemeClr>
                </a:solidFill>
                <a:latin typeface="Helvetica" panose="020B0604020202030204" pitchFamily="34" charset="0"/>
              </a:rPr>
              <a:t> </a:t>
            </a:r>
          </a:p>
          <a:p>
            <a:r>
              <a:rPr lang="en-US" sz="2400" dirty="0">
                <a:solidFill>
                  <a:schemeClr val="tx1">
                    <a:lumMod val="75000"/>
                    <a:lumOff val="25000"/>
                  </a:schemeClr>
                </a:solidFill>
                <a:latin typeface="Helvetica" panose="020B0604020202030204" pitchFamily="34" charset="0"/>
              </a:rPr>
              <a:t>handling and opening of punching and forming tools</a:t>
            </a:r>
          </a:p>
          <a:p>
            <a:endParaRPr lang="en-US" sz="2400" dirty="0">
              <a:solidFill>
                <a:schemeClr val="tx1">
                  <a:lumMod val="75000"/>
                  <a:lumOff val="25000"/>
                </a:schemeClr>
              </a:solidFill>
              <a:latin typeface="Helvetica" panose="020B0604020202030204" pitchFamily="34" charset="0"/>
            </a:endParaRPr>
          </a:p>
          <a:p>
            <a:endParaRPr lang="en-US" sz="2400" dirty="0">
              <a:solidFill>
                <a:schemeClr val="tx1">
                  <a:lumMod val="75000"/>
                  <a:lumOff val="25000"/>
                </a:schemeClr>
              </a:solidFill>
              <a:latin typeface="Helvetica" panose="020B0604020202030204" pitchFamily="34" charset="0"/>
            </a:endParaRPr>
          </a:p>
          <a:p>
            <a:endParaRPr lang="en-US" sz="2400" dirty="0">
              <a:solidFill>
                <a:schemeClr val="tx1">
                  <a:lumMod val="75000"/>
                  <a:lumOff val="25000"/>
                </a:schemeClr>
              </a:solidFill>
              <a:latin typeface="Helvetica" panose="020B0604020202030204" pitchFamily="34" charset="0"/>
            </a:endParaRPr>
          </a:p>
          <a:p>
            <a:endParaRPr lang="en-US" sz="2400" dirty="0">
              <a:solidFill>
                <a:schemeClr val="tx1">
                  <a:lumMod val="75000"/>
                  <a:lumOff val="25000"/>
                </a:schemeClr>
              </a:solidFill>
              <a:latin typeface="Helvetica" panose="020B0604020202030204" pitchFamily="34" charset="0"/>
            </a:endParaRPr>
          </a:p>
          <a:p>
            <a:endParaRPr lang="en-US" sz="2400" dirty="0">
              <a:solidFill>
                <a:schemeClr val="tx1">
                  <a:lumMod val="85000"/>
                  <a:lumOff val="15000"/>
                </a:schemeClr>
              </a:solidFill>
              <a:latin typeface="Helvetica" panose="020B0604020202030204" pitchFamily="34" charset="0"/>
            </a:endParaRPr>
          </a:p>
          <a:p>
            <a:endParaRPr lang="de-DE" sz="2400" b="1" dirty="0">
              <a:solidFill>
                <a:schemeClr val="tx1">
                  <a:lumMod val="85000"/>
                  <a:lumOff val="15000"/>
                </a:schemeClr>
              </a:solidFill>
              <a:latin typeface="Helvetica" panose="020B0604020202030204" pitchFamily="34" charset="0"/>
            </a:endParaRPr>
          </a:p>
          <a:p>
            <a:endParaRPr lang="de-DE" sz="2400" b="1" dirty="0">
              <a:solidFill>
                <a:schemeClr val="tx1">
                  <a:lumMod val="85000"/>
                  <a:lumOff val="15000"/>
                </a:schemeClr>
              </a:solidFill>
              <a:latin typeface="Helvetica" panose="020B0604020202030204" pitchFamily="34" charset="0"/>
            </a:endParaRPr>
          </a:p>
          <a:p>
            <a:r>
              <a:rPr lang="de-DE" sz="2000" b="1" dirty="0">
                <a:solidFill>
                  <a:schemeClr val="tx1">
                    <a:lumMod val="85000"/>
                    <a:lumOff val="15000"/>
                  </a:schemeClr>
                </a:solidFill>
                <a:latin typeface="Helvetica" panose="020B0604020202030204" pitchFamily="34" charset="0"/>
              </a:rPr>
              <a:t>German design + Indian creative power</a:t>
            </a:r>
          </a:p>
          <a:p>
            <a:r>
              <a:rPr lang="de-DE" sz="2000" dirty="0">
                <a:solidFill>
                  <a:schemeClr val="tx1">
                    <a:lumMod val="85000"/>
                    <a:lumOff val="15000"/>
                  </a:schemeClr>
                </a:solidFill>
                <a:latin typeface="Helvetica" panose="020B0604020202030204" pitchFamily="34" charset="0"/>
              </a:rPr>
              <a:t>with no compromise on quality</a:t>
            </a:r>
          </a:p>
          <a:p>
            <a:endParaRPr lang="de-DE" sz="2400" dirty="0">
              <a:solidFill>
                <a:schemeClr val="tx1">
                  <a:lumMod val="75000"/>
                  <a:lumOff val="25000"/>
                </a:schemeClr>
              </a:solidFill>
              <a:latin typeface="Helvetica" panose="020B0604020202030204" pitchFamily="34" charset="0"/>
            </a:endParaRPr>
          </a:p>
        </p:txBody>
      </p:sp>
      <p:pic>
        <p:nvPicPr>
          <p:cNvPr id="22" name="Grafik 21">
            <a:extLst>
              <a:ext uri="{FF2B5EF4-FFF2-40B4-BE49-F238E27FC236}">
                <a16:creationId xmlns:a16="http://schemas.microsoft.com/office/drawing/2014/main" id="{2082884D-3C3E-72A6-53C9-7D449505D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7046" y="3963439"/>
            <a:ext cx="3102128" cy="1414889"/>
          </a:xfrm>
          <a:prstGeom prst="rect">
            <a:avLst/>
          </a:prstGeom>
        </p:spPr>
      </p:pic>
    </p:spTree>
    <p:extLst>
      <p:ext uri="{BB962C8B-B14F-4D97-AF65-F5344CB8AC3E}">
        <p14:creationId xmlns:p14="http://schemas.microsoft.com/office/powerpoint/2010/main" val="288797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434" y="1749037"/>
            <a:ext cx="10058400" cy="3942892"/>
          </a:xfrm>
          <a:prstGeom prst="rect">
            <a:avLst/>
          </a:prstGeom>
        </p:spPr>
      </p:pic>
      <p:sp>
        <p:nvSpPr>
          <p:cNvPr id="5" name="Textfeld 4">
            <a:extLst>
              <a:ext uri="{FF2B5EF4-FFF2-40B4-BE49-F238E27FC236}">
                <a16:creationId xmlns:a16="http://schemas.microsoft.com/office/drawing/2014/main" id="{C85469BF-23D7-4040-AAAB-E1C51FE53DDC}"/>
              </a:ext>
            </a:extLst>
          </p:cNvPr>
          <p:cNvSpPr txBox="1"/>
          <p:nvPr/>
        </p:nvSpPr>
        <p:spPr>
          <a:xfrm>
            <a:off x="1357361" y="5691929"/>
            <a:ext cx="9477277" cy="738664"/>
          </a:xfrm>
          <a:prstGeom prst="rect">
            <a:avLst/>
          </a:prstGeom>
          <a:noFill/>
        </p:spPr>
        <p:txBody>
          <a:bodyPr wrap="square" rtlCol="0">
            <a:spAutoFit/>
          </a:bodyPr>
          <a:lstStyle/>
          <a:p>
            <a:r>
              <a:rPr lang="en-US" sz="1400" dirty="0">
                <a:solidFill>
                  <a:schemeClr val="bg1">
                    <a:lumMod val="65000"/>
                  </a:schemeClr>
                </a:solidFill>
                <a:latin typeface="Arial" panose="020B0604020202020204" pitchFamily="34" charset="0"/>
                <a:cs typeface="Arial" panose="020B0604020202020204" pitchFamily="34" charset="0"/>
              </a:rPr>
              <a:t>Please contact:   </a:t>
            </a:r>
            <a:r>
              <a:rPr lang="de-DE" sz="1400" dirty="0">
                <a:solidFill>
                  <a:schemeClr val="bg1">
                    <a:lumMod val="65000"/>
                  </a:schemeClr>
                </a:solidFill>
                <a:latin typeface="Arial" panose="020B0604020202020204" pitchFamily="34" charset="0"/>
                <a:cs typeface="Arial" panose="020B0604020202020204" pitchFamily="34" charset="0"/>
              </a:rPr>
              <a:t>Hensel &amp; Blank GmbH  •  </a:t>
            </a:r>
            <a:r>
              <a:rPr lang="pt-BR" sz="1400" dirty="0">
                <a:solidFill>
                  <a:schemeClr val="bg1">
                    <a:lumMod val="65000"/>
                  </a:schemeClr>
                </a:solidFill>
                <a:latin typeface="Arial" panose="020B0604020202020204" pitchFamily="34" charset="0"/>
                <a:cs typeface="Arial" panose="020B0604020202020204" pitchFamily="34" charset="0"/>
              </a:rPr>
              <a:t>C/o IGEP Consult Pvt. Ltd.</a:t>
            </a:r>
          </a:p>
          <a:p>
            <a:r>
              <a:rPr lang="en-US" sz="1400" dirty="0">
                <a:solidFill>
                  <a:schemeClr val="bg1">
                    <a:lumMod val="65000"/>
                  </a:schemeClr>
                </a:solidFill>
                <a:latin typeface="Arial" panose="020B0604020202020204" pitchFamily="34" charset="0"/>
                <a:cs typeface="Arial" panose="020B0604020202020204" pitchFamily="34" charset="0"/>
              </a:rPr>
              <a:t>The Peach Tree Complex, #102, Block – C, Sushant Lok, Phase – 1, Sector 43, Gurgaon-122002, Haryana, India</a:t>
            </a:r>
          </a:p>
          <a:p>
            <a:r>
              <a:rPr kumimoji="0" lang="en-US" sz="1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Phone: +91 (0)124 4048273 / 77 </a:t>
            </a:r>
            <a:r>
              <a:rPr lang="de-DE" sz="1400" dirty="0">
                <a:solidFill>
                  <a:schemeClr val="bg1">
                    <a:lumMod val="65000"/>
                  </a:schemeClr>
                </a:solidFill>
                <a:latin typeface="Arial" panose="020B0604020202020204" pitchFamily="34" charset="0"/>
                <a:cs typeface="Arial" panose="020B0604020202020204" pitchFamily="34" charset="0"/>
              </a:rPr>
              <a:t>• Email: info@igep.org</a:t>
            </a:r>
            <a:endParaRPr lang="de-DE"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C7AAB27E-B735-A7EC-F559-2006BA9F026F}"/>
              </a:ext>
            </a:extLst>
          </p:cNvPr>
          <p:cNvPicPr>
            <a:picLocks noChangeAspect="1"/>
          </p:cNvPicPr>
          <p:nvPr/>
        </p:nvPicPr>
        <p:blipFill rotWithShape="1">
          <a:blip r:embed="rId3">
            <a:extLst>
              <a:ext uri="{28A0092B-C50C-407E-A947-70E740481C1C}">
                <a14:useLocalDpi xmlns:a14="http://schemas.microsoft.com/office/drawing/2010/main" val="0"/>
              </a:ext>
            </a:extLst>
          </a:blip>
          <a:srcRect l="6734" r="5157" b="15063"/>
          <a:stretch/>
        </p:blipFill>
        <p:spPr>
          <a:xfrm>
            <a:off x="4268512" y="2220708"/>
            <a:ext cx="3825551" cy="1843906"/>
          </a:xfrm>
          <a:prstGeom prst="rect">
            <a:avLst/>
          </a:prstGeom>
        </p:spPr>
      </p:pic>
      <p:pic>
        <p:nvPicPr>
          <p:cNvPr id="19" name="Grafik 18">
            <a:extLst>
              <a:ext uri="{FF2B5EF4-FFF2-40B4-BE49-F238E27FC236}">
                <a16:creationId xmlns:a16="http://schemas.microsoft.com/office/drawing/2014/main" id="{F36B8F00-9BD8-A487-35DC-DDF139E83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907" y="143193"/>
            <a:ext cx="2406374" cy="2240856"/>
          </a:xfrm>
          <a:prstGeom prst="rect">
            <a:avLst/>
          </a:prstGeom>
        </p:spPr>
      </p:pic>
      <p:pic>
        <p:nvPicPr>
          <p:cNvPr id="21" name="Grafik 20">
            <a:extLst>
              <a:ext uri="{FF2B5EF4-FFF2-40B4-BE49-F238E27FC236}">
                <a16:creationId xmlns:a16="http://schemas.microsoft.com/office/drawing/2014/main" id="{98CFD728-845F-622F-2843-ECC75F863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8176" y="513280"/>
            <a:ext cx="3372184" cy="1182508"/>
          </a:xfrm>
          <a:prstGeom prst="rect">
            <a:avLst/>
          </a:prstGeom>
        </p:spPr>
      </p:pic>
    </p:spTree>
    <p:extLst>
      <p:ext uri="{BB962C8B-B14F-4D97-AF65-F5344CB8AC3E}">
        <p14:creationId xmlns:p14="http://schemas.microsoft.com/office/powerpoint/2010/main" val="113550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9137" y="-7387"/>
            <a:ext cx="4666594" cy="6858000"/>
          </a:xfrm>
          <a:prstGeom prst="rect">
            <a:avLst/>
          </a:prstGeom>
        </p:spPr>
      </p:pic>
      <p:pic>
        <p:nvPicPr>
          <p:cNvPr id="3" name="Grafik 2"/>
          <p:cNvPicPr>
            <a:picLocks noChangeAspect="1"/>
          </p:cNvPicPr>
          <p:nvPr/>
        </p:nvPicPr>
        <p:blipFill>
          <a:blip r:embed="rId4">
            <a:extLst>
              <a:ext uri="{BEBA8EAE-BF5A-486C-A8C5-ECC9F3942E4B}">
                <a14:imgProps xmlns:a14="http://schemas.microsoft.com/office/drawing/2010/main">
                  <a14:imgLayer r:embed="rId5">
                    <a14:imgEffect>
                      <a14:sharpenSoften amount="11000"/>
                    </a14:imgEffect>
                    <a14:imgEffect>
                      <a14:colorTemperature colorTemp="5851"/>
                    </a14:imgEffect>
                    <a14:imgEffect>
                      <a14:saturation sat="164000"/>
                    </a14:imgEffect>
                  </a14:imgLayer>
                </a14:imgProps>
              </a:ext>
            </a:extLst>
          </a:blip>
          <a:stretch>
            <a:fillRect/>
          </a:stretch>
        </p:blipFill>
        <p:spPr>
          <a:xfrm>
            <a:off x="18662" y="-3307"/>
            <a:ext cx="1717700" cy="662711"/>
          </a:xfrm>
          <a:prstGeom prst="rect">
            <a:avLst/>
          </a:prstGeom>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1359" y="692896"/>
            <a:ext cx="6797040" cy="5753100"/>
          </a:xfrm>
          <a:prstGeom prst="rect">
            <a:avLst/>
          </a:prstGeom>
        </p:spPr>
      </p:pic>
      <p:sp>
        <p:nvSpPr>
          <p:cNvPr id="7" name="Textfeld 6"/>
          <p:cNvSpPr txBox="1"/>
          <p:nvPr/>
        </p:nvSpPr>
        <p:spPr>
          <a:xfrm>
            <a:off x="118866" y="1731574"/>
            <a:ext cx="4511398" cy="1323439"/>
          </a:xfrm>
          <a:prstGeom prst="rect">
            <a:avLst/>
          </a:prstGeom>
          <a:noFill/>
        </p:spPr>
        <p:txBody>
          <a:bodyPr wrap="square" rtlCol="0">
            <a:spAutoFit/>
          </a:bodyPr>
          <a:lstStyle/>
          <a:p>
            <a:r>
              <a:rPr lang="en-US" sz="1600" dirty="0">
                <a:solidFill>
                  <a:schemeClr val="bg1"/>
                </a:solidFill>
                <a:latin typeface="Helvetica" panose="020B0604020202030204" pitchFamily="34" charset="0"/>
                <a:cs typeface="Arial" panose="020B0604020202020204" pitchFamily="34" charset="0"/>
              </a:rPr>
              <a:t>The typical losses for a press process due to setting up, retooling and repair work of 20% to 30% can be reduced by more than 10% using our tool opener </a:t>
            </a:r>
          </a:p>
          <a:p>
            <a:endParaRPr lang="en-US" sz="1600" dirty="0">
              <a:solidFill>
                <a:schemeClr val="bg1"/>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77CE5B46-331A-4D4F-94F9-449CC7EB2C2F}"/>
              </a:ext>
            </a:extLst>
          </p:cNvPr>
          <p:cNvSpPr txBox="1"/>
          <p:nvPr/>
        </p:nvSpPr>
        <p:spPr>
          <a:xfrm>
            <a:off x="9309336" y="3506547"/>
            <a:ext cx="1467517" cy="279797"/>
          </a:xfrm>
          <a:prstGeom prst="rect">
            <a:avLst/>
          </a:prstGeom>
          <a:solidFill>
            <a:schemeClr val="bg1">
              <a:lumMod val="75000"/>
            </a:schemeClr>
          </a:solidFill>
        </p:spPr>
        <p:txBody>
          <a:bodyPr wrap="square" rtlCol="0">
            <a:spAutoFit/>
          </a:bodyPr>
          <a:lstStyle/>
          <a:p>
            <a:r>
              <a:rPr lang="de-DE" sz="1400" dirty="0">
                <a:latin typeface="Arial" panose="020B0604020202020204" pitchFamily="34" charset="0"/>
                <a:cs typeface="Arial" panose="020B0604020202020204" pitchFamily="34" charset="0"/>
              </a:rPr>
              <a:t>With toolOpener</a:t>
            </a:r>
          </a:p>
        </p:txBody>
      </p:sp>
      <p:sp>
        <p:nvSpPr>
          <p:cNvPr id="9" name="Rechteck 8">
            <a:extLst>
              <a:ext uri="{FF2B5EF4-FFF2-40B4-BE49-F238E27FC236}">
                <a16:creationId xmlns:a16="http://schemas.microsoft.com/office/drawing/2014/main" id="{79912C35-6A2E-4411-8C57-989DD3779104}"/>
              </a:ext>
            </a:extLst>
          </p:cNvPr>
          <p:cNvSpPr/>
          <p:nvPr/>
        </p:nvSpPr>
        <p:spPr>
          <a:xfrm>
            <a:off x="6209524" y="1018856"/>
            <a:ext cx="4772025" cy="338554"/>
          </a:xfrm>
          <a:prstGeom prst="rect">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60000"/>
              </a:prstClr>
            </a:outerShdw>
          </a:effectLst>
        </p:spPr>
        <p:txBody>
          <a:bodyPr wrap="square">
            <a:spAutoFit/>
          </a:bodyPr>
          <a:lstStyle/>
          <a:p>
            <a:r>
              <a:rPr lang="de-DE" sz="1600" b="1" dirty="0"/>
              <a:t>            Production increase of a 500T press</a:t>
            </a:r>
          </a:p>
        </p:txBody>
      </p:sp>
      <p:cxnSp>
        <p:nvCxnSpPr>
          <p:cNvPr id="13" name="Gerade Verbindung mit Pfeil 12">
            <a:extLst>
              <a:ext uri="{FF2B5EF4-FFF2-40B4-BE49-F238E27FC236}">
                <a16:creationId xmlns:a16="http://schemas.microsoft.com/office/drawing/2014/main" id="{6504261E-7FBC-4581-8B2F-D306AAB29E1B}"/>
              </a:ext>
            </a:extLst>
          </p:cNvPr>
          <p:cNvCxnSpPr>
            <a:cxnSpLocks/>
          </p:cNvCxnSpPr>
          <p:nvPr/>
        </p:nvCxnSpPr>
        <p:spPr>
          <a:xfrm flipV="1">
            <a:off x="11271664" y="1493611"/>
            <a:ext cx="0" cy="54046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DCD8B95-598C-40C9-A3EB-D02A319752D7}"/>
              </a:ext>
            </a:extLst>
          </p:cNvPr>
          <p:cNvSpPr txBox="1"/>
          <p:nvPr/>
        </p:nvSpPr>
        <p:spPr>
          <a:xfrm rot="16200000">
            <a:off x="5238515" y="6040223"/>
            <a:ext cx="1184059"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Occupation time</a:t>
            </a:r>
          </a:p>
        </p:txBody>
      </p:sp>
      <p:sp>
        <p:nvSpPr>
          <p:cNvPr id="15" name="Textfeld 14">
            <a:extLst>
              <a:ext uri="{FF2B5EF4-FFF2-40B4-BE49-F238E27FC236}">
                <a16:creationId xmlns:a16="http://schemas.microsoft.com/office/drawing/2014/main" id="{5A439901-8FD8-4CFB-8846-0B138C1898BF}"/>
              </a:ext>
            </a:extLst>
          </p:cNvPr>
          <p:cNvSpPr txBox="1"/>
          <p:nvPr/>
        </p:nvSpPr>
        <p:spPr>
          <a:xfrm rot="16200000">
            <a:off x="5766792" y="5882792"/>
            <a:ext cx="880190"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Set up time</a:t>
            </a:r>
          </a:p>
        </p:txBody>
      </p:sp>
      <p:sp>
        <p:nvSpPr>
          <p:cNvPr id="16" name="Textfeld 15">
            <a:extLst>
              <a:ext uri="{FF2B5EF4-FFF2-40B4-BE49-F238E27FC236}">
                <a16:creationId xmlns:a16="http://schemas.microsoft.com/office/drawing/2014/main" id="{FEE8106B-2E23-4954-A3F3-011F06A8F950}"/>
              </a:ext>
            </a:extLst>
          </p:cNvPr>
          <p:cNvSpPr txBox="1"/>
          <p:nvPr/>
        </p:nvSpPr>
        <p:spPr>
          <a:xfrm rot="16200000">
            <a:off x="6121352" y="5882791"/>
            <a:ext cx="880189"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Repair time</a:t>
            </a:r>
          </a:p>
        </p:txBody>
      </p:sp>
      <p:sp>
        <p:nvSpPr>
          <p:cNvPr id="19" name="Textfeld 18">
            <a:extLst>
              <a:ext uri="{FF2B5EF4-FFF2-40B4-BE49-F238E27FC236}">
                <a16:creationId xmlns:a16="http://schemas.microsoft.com/office/drawing/2014/main" id="{49BFBA57-F24B-4FBD-B984-55B80CBE7C00}"/>
              </a:ext>
            </a:extLst>
          </p:cNvPr>
          <p:cNvSpPr txBox="1"/>
          <p:nvPr/>
        </p:nvSpPr>
        <p:spPr>
          <a:xfrm rot="16200000">
            <a:off x="6291910" y="6075614"/>
            <a:ext cx="1265851"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Var. waiting times</a:t>
            </a:r>
          </a:p>
        </p:txBody>
      </p:sp>
      <p:sp>
        <p:nvSpPr>
          <p:cNvPr id="21" name="Textfeld 20">
            <a:extLst>
              <a:ext uri="{FF2B5EF4-FFF2-40B4-BE49-F238E27FC236}">
                <a16:creationId xmlns:a16="http://schemas.microsoft.com/office/drawing/2014/main" id="{0E64888B-D276-4604-ACBC-F678CB7F72A2}"/>
              </a:ext>
            </a:extLst>
          </p:cNvPr>
          <p:cNvSpPr txBox="1"/>
          <p:nvPr/>
        </p:nvSpPr>
        <p:spPr>
          <a:xfrm rot="16200000">
            <a:off x="6768069" y="5965113"/>
            <a:ext cx="1035698"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Adaption time</a:t>
            </a:r>
          </a:p>
        </p:txBody>
      </p:sp>
      <p:sp>
        <p:nvSpPr>
          <p:cNvPr id="22" name="Textfeld 21">
            <a:extLst>
              <a:ext uri="{FF2B5EF4-FFF2-40B4-BE49-F238E27FC236}">
                <a16:creationId xmlns:a16="http://schemas.microsoft.com/office/drawing/2014/main" id="{662F1B98-BAE5-437A-A8CB-2EEAE43BE108}"/>
              </a:ext>
            </a:extLst>
          </p:cNvPr>
          <p:cNvSpPr txBox="1"/>
          <p:nvPr/>
        </p:nvSpPr>
        <p:spPr>
          <a:xfrm rot="16200000">
            <a:off x="7387485" y="5715519"/>
            <a:ext cx="536508"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Break</a:t>
            </a:r>
          </a:p>
        </p:txBody>
      </p:sp>
      <p:sp>
        <p:nvSpPr>
          <p:cNvPr id="23" name="Textfeld 22">
            <a:extLst>
              <a:ext uri="{FF2B5EF4-FFF2-40B4-BE49-F238E27FC236}">
                <a16:creationId xmlns:a16="http://schemas.microsoft.com/office/drawing/2014/main" id="{40092402-0958-42E1-8E29-EC262F490AF8}"/>
              </a:ext>
            </a:extLst>
          </p:cNvPr>
          <p:cNvSpPr txBox="1"/>
          <p:nvPr/>
        </p:nvSpPr>
        <p:spPr>
          <a:xfrm rot="16200000">
            <a:off x="7667238" y="5793419"/>
            <a:ext cx="701840"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Idle time</a:t>
            </a:r>
          </a:p>
        </p:txBody>
      </p:sp>
      <p:sp>
        <p:nvSpPr>
          <p:cNvPr id="24" name="Textfeld 23">
            <a:extLst>
              <a:ext uri="{FF2B5EF4-FFF2-40B4-BE49-F238E27FC236}">
                <a16:creationId xmlns:a16="http://schemas.microsoft.com/office/drawing/2014/main" id="{C5A6F978-CAC8-4308-B8EC-A7ED97079029}"/>
              </a:ext>
            </a:extLst>
          </p:cNvPr>
          <p:cNvSpPr txBox="1"/>
          <p:nvPr/>
        </p:nvSpPr>
        <p:spPr>
          <a:xfrm rot="16200000">
            <a:off x="7813011" y="6017258"/>
            <a:ext cx="1139989"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Productive time</a:t>
            </a:r>
          </a:p>
        </p:txBody>
      </p:sp>
      <p:sp>
        <p:nvSpPr>
          <p:cNvPr id="25" name="Textfeld 24">
            <a:extLst>
              <a:ext uri="{FF2B5EF4-FFF2-40B4-BE49-F238E27FC236}">
                <a16:creationId xmlns:a16="http://schemas.microsoft.com/office/drawing/2014/main" id="{78D69215-91FF-45FD-A752-B41235537A84}"/>
              </a:ext>
            </a:extLst>
          </p:cNvPr>
          <p:cNvSpPr txBox="1"/>
          <p:nvPr/>
        </p:nvSpPr>
        <p:spPr>
          <a:xfrm rot="16200000">
            <a:off x="8144804" y="6040302"/>
            <a:ext cx="1184059"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Occupation time</a:t>
            </a:r>
          </a:p>
        </p:txBody>
      </p:sp>
      <p:sp>
        <p:nvSpPr>
          <p:cNvPr id="26" name="Textfeld 25">
            <a:extLst>
              <a:ext uri="{FF2B5EF4-FFF2-40B4-BE49-F238E27FC236}">
                <a16:creationId xmlns:a16="http://schemas.microsoft.com/office/drawing/2014/main" id="{4232ACBC-6285-4483-9FD4-6C935FFE779D}"/>
              </a:ext>
            </a:extLst>
          </p:cNvPr>
          <p:cNvSpPr txBox="1"/>
          <p:nvPr/>
        </p:nvSpPr>
        <p:spPr>
          <a:xfrm rot="16200000">
            <a:off x="8673081" y="5882871"/>
            <a:ext cx="880190"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Set up time</a:t>
            </a:r>
          </a:p>
        </p:txBody>
      </p:sp>
      <p:sp>
        <p:nvSpPr>
          <p:cNvPr id="27" name="Textfeld 26">
            <a:extLst>
              <a:ext uri="{FF2B5EF4-FFF2-40B4-BE49-F238E27FC236}">
                <a16:creationId xmlns:a16="http://schemas.microsoft.com/office/drawing/2014/main" id="{8A832C3C-69C9-49C9-BDC1-1EA8AD3823A9}"/>
              </a:ext>
            </a:extLst>
          </p:cNvPr>
          <p:cNvSpPr txBox="1"/>
          <p:nvPr/>
        </p:nvSpPr>
        <p:spPr>
          <a:xfrm rot="16200000">
            <a:off x="9027641" y="5882870"/>
            <a:ext cx="880189"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Repair time</a:t>
            </a:r>
          </a:p>
        </p:txBody>
      </p:sp>
      <p:sp>
        <p:nvSpPr>
          <p:cNvPr id="28" name="Textfeld 27">
            <a:extLst>
              <a:ext uri="{FF2B5EF4-FFF2-40B4-BE49-F238E27FC236}">
                <a16:creationId xmlns:a16="http://schemas.microsoft.com/office/drawing/2014/main" id="{9B8674B1-4AFD-4B2B-82FE-775C60969B7C}"/>
              </a:ext>
            </a:extLst>
          </p:cNvPr>
          <p:cNvSpPr txBox="1"/>
          <p:nvPr/>
        </p:nvSpPr>
        <p:spPr>
          <a:xfrm rot="16200000">
            <a:off x="9198199" y="6075693"/>
            <a:ext cx="1265851"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Var. waiting times</a:t>
            </a:r>
          </a:p>
        </p:txBody>
      </p:sp>
      <p:sp>
        <p:nvSpPr>
          <p:cNvPr id="29" name="Textfeld 28">
            <a:extLst>
              <a:ext uri="{FF2B5EF4-FFF2-40B4-BE49-F238E27FC236}">
                <a16:creationId xmlns:a16="http://schemas.microsoft.com/office/drawing/2014/main" id="{4E48A22A-1D42-4A86-A7F9-E49BA0A9AB6D}"/>
              </a:ext>
            </a:extLst>
          </p:cNvPr>
          <p:cNvSpPr txBox="1"/>
          <p:nvPr/>
        </p:nvSpPr>
        <p:spPr>
          <a:xfrm rot="16200000">
            <a:off x="9674358" y="5965192"/>
            <a:ext cx="1035698"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Adaption time</a:t>
            </a:r>
          </a:p>
        </p:txBody>
      </p:sp>
      <p:sp>
        <p:nvSpPr>
          <p:cNvPr id="30" name="Textfeld 29">
            <a:extLst>
              <a:ext uri="{FF2B5EF4-FFF2-40B4-BE49-F238E27FC236}">
                <a16:creationId xmlns:a16="http://schemas.microsoft.com/office/drawing/2014/main" id="{9B1EC8B8-1B0D-46BC-B25D-21B66100DF25}"/>
              </a:ext>
            </a:extLst>
          </p:cNvPr>
          <p:cNvSpPr txBox="1"/>
          <p:nvPr/>
        </p:nvSpPr>
        <p:spPr>
          <a:xfrm rot="16200000">
            <a:off x="10293774" y="5715598"/>
            <a:ext cx="536508"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Break</a:t>
            </a:r>
          </a:p>
        </p:txBody>
      </p:sp>
      <p:sp>
        <p:nvSpPr>
          <p:cNvPr id="31" name="Textfeld 30">
            <a:extLst>
              <a:ext uri="{FF2B5EF4-FFF2-40B4-BE49-F238E27FC236}">
                <a16:creationId xmlns:a16="http://schemas.microsoft.com/office/drawing/2014/main" id="{C9D7976A-453E-448F-838C-4C9F96F707A3}"/>
              </a:ext>
            </a:extLst>
          </p:cNvPr>
          <p:cNvSpPr txBox="1"/>
          <p:nvPr/>
        </p:nvSpPr>
        <p:spPr>
          <a:xfrm rot="16200000">
            <a:off x="10573527" y="5793498"/>
            <a:ext cx="701840"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Idle time</a:t>
            </a:r>
          </a:p>
        </p:txBody>
      </p:sp>
      <p:sp>
        <p:nvSpPr>
          <p:cNvPr id="32" name="Textfeld 31">
            <a:extLst>
              <a:ext uri="{FF2B5EF4-FFF2-40B4-BE49-F238E27FC236}">
                <a16:creationId xmlns:a16="http://schemas.microsoft.com/office/drawing/2014/main" id="{EF4E92C5-30A2-47EA-B5B0-B937B15B1B20}"/>
              </a:ext>
            </a:extLst>
          </p:cNvPr>
          <p:cNvSpPr txBox="1"/>
          <p:nvPr/>
        </p:nvSpPr>
        <p:spPr>
          <a:xfrm rot="16200000">
            <a:off x="10719300" y="6017337"/>
            <a:ext cx="1139989" cy="246221"/>
          </a:xfrm>
          <a:prstGeom prst="rect">
            <a:avLst/>
          </a:prstGeom>
          <a:solidFill>
            <a:schemeClr val="bg1"/>
          </a:solidFill>
        </p:spPr>
        <p:txBody>
          <a:bodyPr wrap="square" rtlCol="0">
            <a:spAutoFit/>
          </a:bodyPr>
          <a:lstStyle/>
          <a:p>
            <a:r>
              <a:rPr lang="de-DE" sz="1000" b="1" dirty="0">
                <a:latin typeface="Arial" panose="020B0604020202020204" pitchFamily="34" charset="0"/>
                <a:cs typeface="Arial" panose="020B0604020202020204" pitchFamily="34" charset="0"/>
              </a:rPr>
              <a:t>Productive time</a:t>
            </a:r>
          </a:p>
        </p:txBody>
      </p:sp>
      <p:sp>
        <p:nvSpPr>
          <p:cNvPr id="33" name="Textfeld 32">
            <a:extLst>
              <a:ext uri="{FF2B5EF4-FFF2-40B4-BE49-F238E27FC236}">
                <a16:creationId xmlns:a16="http://schemas.microsoft.com/office/drawing/2014/main" id="{90FF2AE5-4925-4DE9-A4EC-6A437BEA3EAD}"/>
              </a:ext>
            </a:extLst>
          </p:cNvPr>
          <p:cNvSpPr txBox="1"/>
          <p:nvPr/>
        </p:nvSpPr>
        <p:spPr>
          <a:xfrm>
            <a:off x="6083776" y="3416549"/>
            <a:ext cx="2057493" cy="536509"/>
          </a:xfrm>
          <a:prstGeom prst="rect">
            <a:avLst/>
          </a:prstGeom>
          <a:solidFill>
            <a:schemeClr val="bg1"/>
          </a:solidFill>
        </p:spPr>
        <p:txBody>
          <a:bodyPr wrap="square" rtlCol="0">
            <a:spAutoFit/>
          </a:bodyPr>
          <a:lstStyle/>
          <a:p>
            <a:endParaRPr lang="de-DE" dirty="0"/>
          </a:p>
        </p:txBody>
      </p:sp>
      <p:sp>
        <p:nvSpPr>
          <p:cNvPr id="5" name="Textfeld 4">
            <a:extLst>
              <a:ext uri="{FF2B5EF4-FFF2-40B4-BE49-F238E27FC236}">
                <a16:creationId xmlns:a16="http://schemas.microsoft.com/office/drawing/2014/main" id="{0E0D0DDB-BE95-49C3-A79A-298E0EFEC444}"/>
              </a:ext>
            </a:extLst>
          </p:cNvPr>
          <p:cNvSpPr txBox="1"/>
          <p:nvPr/>
        </p:nvSpPr>
        <p:spPr>
          <a:xfrm>
            <a:off x="6244833" y="3505266"/>
            <a:ext cx="1736860" cy="307777"/>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r>
              <a:rPr lang="de-DE" sz="1400" dirty="0">
                <a:latin typeface="Arial" panose="020B0604020202020204" pitchFamily="34" charset="0"/>
                <a:cs typeface="Arial" panose="020B0604020202020204" pitchFamily="34" charset="0"/>
              </a:rPr>
              <a:t>Without toolOpener</a:t>
            </a:r>
          </a:p>
        </p:txBody>
      </p:sp>
      <p:sp>
        <p:nvSpPr>
          <p:cNvPr id="12" name="Pfeil: nach rechts 11">
            <a:extLst>
              <a:ext uri="{FF2B5EF4-FFF2-40B4-BE49-F238E27FC236}">
                <a16:creationId xmlns:a16="http://schemas.microsoft.com/office/drawing/2014/main" id="{BEA642FD-5BF1-4702-BC25-0D1B67A07D76}"/>
              </a:ext>
            </a:extLst>
          </p:cNvPr>
          <p:cNvSpPr/>
          <p:nvPr/>
        </p:nvSpPr>
        <p:spPr>
          <a:xfrm>
            <a:off x="413099" y="2880132"/>
            <a:ext cx="3704254" cy="2014768"/>
          </a:xfrm>
          <a:prstGeom prst="rightArrow">
            <a:avLst>
              <a:gd name="adj1" fmla="val 69140"/>
              <a:gd name="adj2" fmla="val 28205"/>
            </a:avLst>
          </a:prstGeom>
          <a:effectLst>
            <a:outerShdw blurRad="76200" dist="88900" dir="27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Helvetica" panose="020B0604020202030204" pitchFamily="34" charset="0"/>
                <a:cs typeface="Arial" panose="020B0604020202020204" pitchFamily="34" charset="0"/>
              </a:rPr>
              <a:t>The waterfall diagram shows the increase in production by reducing unproductive times, such as repairs and retooling</a:t>
            </a:r>
            <a:endParaRPr lang="de-DE" sz="1600" dirty="0">
              <a:solidFill>
                <a:schemeClr val="bg1"/>
              </a:solidFill>
              <a:latin typeface="Helvetica" panose="020B0604020202030204" pitchFamily="34" charset="0"/>
            </a:endParaRPr>
          </a:p>
          <a:p>
            <a:endParaRPr lang="de-DE" dirty="0"/>
          </a:p>
        </p:txBody>
      </p:sp>
      <p:sp>
        <p:nvSpPr>
          <p:cNvPr id="35" name="Textfeld 34">
            <a:extLst>
              <a:ext uri="{FF2B5EF4-FFF2-40B4-BE49-F238E27FC236}">
                <a16:creationId xmlns:a16="http://schemas.microsoft.com/office/drawing/2014/main" id="{AB9B260B-6B5B-449F-B279-4249055A3BBF}"/>
              </a:ext>
            </a:extLst>
          </p:cNvPr>
          <p:cNvSpPr txBox="1"/>
          <p:nvPr/>
        </p:nvSpPr>
        <p:spPr>
          <a:xfrm rot="16200000">
            <a:off x="4296703" y="3276729"/>
            <a:ext cx="1518263" cy="307777"/>
          </a:xfrm>
          <a:prstGeom prst="rect">
            <a:avLst/>
          </a:prstGeom>
          <a:solidFill>
            <a:schemeClr val="bg1"/>
          </a:solidFill>
        </p:spPr>
        <p:txBody>
          <a:bodyPr wrap="square" rtlCol="0">
            <a:spAutoFit/>
          </a:bodyPr>
          <a:lstStyle/>
          <a:p>
            <a:r>
              <a:rPr lang="de-DE" sz="1400" b="1" dirty="0">
                <a:latin typeface="Arial" panose="020B0604020202020204" pitchFamily="34" charset="0"/>
                <a:cs typeface="Arial" panose="020B0604020202020204" pitchFamily="34" charset="0"/>
              </a:rPr>
              <a:t>Time in %</a:t>
            </a:r>
          </a:p>
        </p:txBody>
      </p:sp>
      <p:sp>
        <p:nvSpPr>
          <p:cNvPr id="36" name="Textfeld 35">
            <a:extLst>
              <a:ext uri="{FF2B5EF4-FFF2-40B4-BE49-F238E27FC236}">
                <a16:creationId xmlns:a16="http://schemas.microsoft.com/office/drawing/2014/main" id="{5A9C03CE-B370-48A1-B91B-64BBB6FFFFCE}"/>
              </a:ext>
            </a:extLst>
          </p:cNvPr>
          <p:cNvSpPr txBox="1"/>
          <p:nvPr/>
        </p:nvSpPr>
        <p:spPr>
          <a:xfrm>
            <a:off x="6505575" y="5211860"/>
            <a:ext cx="1251358" cy="253916"/>
          </a:xfrm>
          <a:prstGeom prst="rect">
            <a:avLst/>
          </a:prstGeom>
          <a:solidFill>
            <a:schemeClr val="bg1"/>
          </a:solidFill>
        </p:spPr>
        <p:txBody>
          <a:bodyPr wrap="square" rtlCol="0">
            <a:spAutoFit/>
          </a:bodyPr>
          <a:lstStyle/>
          <a:p>
            <a:pPr algn="ctr"/>
            <a:r>
              <a:rPr lang="de-DE" sz="1050" b="1" dirty="0">
                <a:latin typeface="Arial" panose="020B0604020202020204" pitchFamily="34" charset="0"/>
                <a:cs typeface="Arial" panose="020B0604020202020204" pitchFamily="34" charset="0"/>
              </a:rPr>
              <a:t>Losses</a:t>
            </a:r>
          </a:p>
        </p:txBody>
      </p:sp>
      <p:cxnSp>
        <p:nvCxnSpPr>
          <p:cNvPr id="38" name="Gerade Verbindung mit Pfeil 37">
            <a:extLst>
              <a:ext uri="{FF2B5EF4-FFF2-40B4-BE49-F238E27FC236}">
                <a16:creationId xmlns:a16="http://schemas.microsoft.com/office/drawing/2014/main" id="{362F43DC-3E14-41CE-A416-731CEB82171A}"/>
              </a:ext>
            </a:extLst>
          </p:cNvPr>
          <p:cNvCxnSpPr>
            <a:cxnSpLocks/>
          </p:cNvCxnSpPr>
          <p:nvPr/>
        </p:nvCxnSpPr>
        <p:spPr>
          <a:xfrm flipV="1">
            <a:off x="7409029" y="5369021"/>
            <a:ext cx="625798" cy="1"/>
          </a:xfrm>
          <a:prstGeom prst="straightConnector1">
            <a:avLst/>
          </a:prstGeom>
          <a:ln w="22225">
            <a:solidFill>
              <a:schemeClr val="tx1"/>
            </a:solidFill>
            <a:tailEnd type="diamond"/>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159557F8-6700-4575-A908-573C8F5B1054}"/>
              </a:ext>
            </a:extLst>
          </p:cNvPr>
          <p:cNvCxnSpPr>
            <a:cxnSpLocks/>
          </p:cNvCxnSpPr>
          <p:nvPr/>
        </p:nvCxnSpPr>
        <p:spPr>
          <a:xfrm>
            <a:off x="6223738" y="5369022"/>
            <a:ext cx="646168" cy="0"/>
          </a:xfrm>
          <a:prstGeom prst="straightConnector1">
            <a:avLst/>
          </a:prstGeom>
          <a:ln w="22225">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3D0DAF73-5160-4B9A-8C59-466B03937C3A}"/>
              </a:ext>
            </a:extLst>
          </p:cNvPr>
          <p:cNvSpPr txBox="1"/>
          <p:nvPr/>
        </p:nvSpPr>
        <p:spPr>
          <a:xfrm>
            <a:off x="9382511" y="5214964"/>
            <a:ext cx="1251358" cy="253916"/>
          </a:xfrm>
          <a:prstGeom prst="rect">
            <a:avLst/>
          </a:prstGeom>
          <a:solidFill>
            <a:schemeClr val="bg1"/>
          </a:solidFill>
        </p:spPr>
        <p:txBody>
          <a:bodyPr wrap="square" rtlCol="0">
            <a:spAutoFit/>
          </a:bodyPr>
          <a:lstStyle/>
          <a:p>
            <a:pPr algn="ctr"/>
            <a:r>
              <a:rPr lang="de-DE" sz="1050" b="1" dirty="0">
                <a:latin typeface="Arial" panose="020B0604020202020204" pitchFamily="34" charset="0"/>
                <a:cs typeface="Arial" panose="020B0604020202020204" pitchFamily="34" charset="0"/>
              </a:rPr>
              <a:t>Losses</a:t>
            </a:r>
          </a:p>
        </p:txBody>
      </p:sp>
      <p:cxnSp>
        <p:nvCxnSpPr>
          <p:cNvPr id="50" name="Gerade Verbindung mit Pfeil 49">
            <a:extLst>
              <a:ext uri="{FF2B5EF4-FFF2-40B4-BE49-F238E27FC236}">
                <a16:creationId xmlns:a16="http://schemas.microsoft.com/office/drawing/2014/main" id="{1B05D979-E190-45D6-B977-2EC9E67849E3}"/>
              </a:ext>
            </a:extLst>
          </p:cNvPr>
          <p:cNvCxnSpPr>
            <a:cxnSpLocks/>
          </p:cNvCxnSpPr>
          <p:nvPr/>
        </p:nvCxnSpPr>
        <p:spPr>
          <a:xfrm flipV="1">
            <a:off x="10285965" y="5372125"/>
            <a:ext cx="625798" cy="1"/>
          </a:xfrm>
          <a:prstGeom prst="straightConnector1">
            <a:avLst/>
          </a:prstGeom>
          <a:ln w="22225">
            <a:solidFill>
              <a:schemeClr val="tx1"/>
            </a:solidFill>
            <a:tailEnd type="diamond"/>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AD468EEF-FE84-4F63-B41A-8ABC79586815}"/>
              </a:ext>
            </a:extLst>
          </p:cNvPr>
          <p:cNvCxnSpPr>
            <a:cxnSpLocks/>
          </p:cNvCxnSpPr>
          <p:nvPr/>
        </p:nvCxnSpPr>
        <p:spPr>
          <a:xfrm>
            <a:off x="9100674" y="5372126"/>
            <a:ext cx="646168" cy="0"/>
          </a:xfrm>
          <a:prstGeom prst="straightConnector1">
            <a:avLst/>
          </a:prstGeom>
          <a:ln w="22225">
            <a:solidFill>
              <a:schemeClr val="tx1"/>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CBFE925E-CE8B-4CEB-BE93-50D66B1FF078}"/>
              </a:ext>
            </a:extLst>
          </p:cNvPr>
          <p:cNvSpPr txBox="1"/>
          <p:nvPr/>
        </p:nvSpPr>
        <p:spPr>
          <a:xfrm>
            <a:off x="4999838" y="805344"/>
            <a:ext cx="595618" cy="369332"/>
          </a:xfrm>
          <a:prstGeom prst="rect">
            <a:avLst/>
          </a:prstGeom>
          <a:solidFill>
            <a:schemeClr val="bg1"/>
          </a:solidFill>
        </p:spPr>
        <p:txBody>
          <a:bodyPr wrap="square" rtlCol="0">
            <a:spAutoFit/>
          </a:bodyPr>
          <a:lstStyle/>
          <a:p>
            <a:r>
              <a:rPr lang="de-DE" dirty="0">
                <a:solidFill>
                  <a:schemeClr val="bg1"/>
                </a:solidFill>
              </a:rPr>
              <a:t>120</a:t>
            </a:r>
          </a:p>
        </p:txBody>
      </p:sp>
      <p:sp>
        <p:nvSpPr>
          <p:cNvPr id="17" name="Textfeld 16">
            <a:extLst>
              <a:ext uri="{FF2B5EF4-FFF2-40B4-BE49-F238E27FC236}">
                <a16:creationId xmlns:a16="http://schemas.microsoft.com/office/drawing/2014/main" id="{191E5B34-82F4-994B-EE83-18C45903E721}"/>
              </a:ext>
            </a:extLst>
          </p:cNvPr>
          <p:cNvSpPr txBox="1"/>
          <p:nvPr/>
        </p:nvSpPr>
        <p:spPr>
          <a:xfrm>
            <a:off x="118866" y="908124"/>
            <a:ext cx="4164122" cy="584775"/>
          </a:xfrm>
          <a:prstGeom prst="rect">
            <a:avLst/>
          </a:prstGeom>
          <a:noFill/>
        </p:spPr>
        <p:txBody>
          <a:bodyPr wrap="square">
            <a:spAutoFit/>
          </a:bodyPr>
          <a:lstStyle/>
          <a:p>
            <a:r>
              <a:rPr lang="en-US" sz="1600" b="1" dirty="0">
                <a:solidFill>
                  <a:schemeClr val="bg1">
                    <a:lumMod val="95000"/>
                  </a:schemeClr>
                </a:solidFill>
                <a:latin typeface="Helvetica" panose="020B0604020202030204" pitchFamily="34" charset="0"/>
              </a:rPr>
              <a:t>During a Six Sigma (6</a:t>
            </a:r>
            <a:r>
              <a:rPr lang="el-GR" sz="1600" b="1" dirty="0">
                <a:solidFill>
                  <a:schemeClr val="bg1">
                    <a:lumMod val="95000"/>
                  </a:schemeClr>
                </a:solidFill>
                <a:latin typeface="Helvetica" panose="020B0604020202030204" pitchFamily="34" charset="0"/>
              </a:rPr>
              <a:t>σ)</a:t>
            </a:r>
            <a:r>
              <a:rPr lang="de-DE" sz="1600" b="1" dirty="0">
                <a:solidFill>
                  <a:schemeClr val="bg1">
                    <a:lumMod val="95000"/>
                  </a:schemeClr>
                </a:solidFill>
                <a:latin typeface="Helvetica" panose="020B0604020202030204" pitchFamily="34" charset="0"/>
              </a:rPr>
              <a:t>- project </a:t>
            </a:r>
            <a:r>
              <a:rPr lang="en-US" sz="1600" b="1" dirty="0">
                <a:solidFill>
                  <a:schemeClr val="bg1">
                    <a:lumMod val="95000"/>
                  </a:schemeClr>
                </a:solidFill>
                <a:latin typeface="Helvetica" panose="020B0604020202030204" pitchFamily="34" charset="0"/>
              </a:rPr>
              <a:t>in our stamping shop we analyzed:</a:t>
            </a:r>
            <a:endParaRPr lang="de-DE" sz="1600" b="1" dirty="0">
              <a:solidFill>
                <a:schemeClr val="bg1">
                  <a:lumMod val="95000"/>
                </a:schemeClr>
              </a:solidFill>
              <a:latin typeface="Helvetica" panose="020B0604020202030204" pitchFamily="34" charset="0"/>
            </a:endParaRPr>
          </a:p>
        </p:txBody>
      </p:sp>
      <p:pic>
        <p:nvPicPr>
          <p:cNvPr id="6" name="Grafik 5">
            <a:extLst>
              <a:ext uri="{FF2B5EF4-FFF2-40B4-BE49-F238E27FC236}">
                <a16:creationId xmlns:a16="http://schemas.microsoft.com/office/drawing/2014/main" id="{650126D8-EB21-0E90-1F07-7FD9B256D801}"/>
              </a:ext>
            </a:extLst>
          </p:cNvPr>
          <p:cNvPicPr>
            <a:picLocks noChangeAspect="1"/>
          </p:cNvPicPr>
          <p:nvPr/>
        </p:nvPicPr>
        <p:blipFill>
          <a:blip r:embed="rId7"/>
          <a:stretch>
            <a:fillRect/>
          </a:stretch>
        </p:blipFill>
        <p:spPr>
          <a:xfrm>
            <a:off x="-4888" y="6426472"/>
            <a:ext cx="4709160" cy="464820"/>
          </a:xfrm>
          <a:prstGeom prst="rect">
            <a:avLst/>
          </a:prstGeom>
        </p:spPr>
      </p:pic>
      <p:sp>
        <p:nvSpPr>
          <p:cNvPr id="10" name="Textfeld 9">
            <a:extLst>
              <a:ext uri="{FF2B5EF4-FFF2-40B4-BE49-F238E27FC236}">
                <a16:creationId xmlns:a16="http://schemas.microsoft.com/office/drawing/2014/main" id="{66F3458B-8D1E-498F-8768-FBA4D3BF6B3E}"/>
              </a:ext>
            </a:extLst>
          </p:cNvPr>
          <p:cNvSpPr txBox="1"/>
          <p:nvPr/>
        </p:nvSpPr>
        <p:spPr>
          <a:xfrm>
            <a:off x="118866" y="5083480"/>
            <a:ext cx="4511398" cy="830997"/>
          </a:xfrm>
          <a:prstGeom prst="rect">
            <a:avLst/>
          </a:prstGeom>
          <a:noFill/>
        </p:spPr>
        <p:txBody>
          <a:bodyPr wrap="square" rtlCol="0">
            <a:spAutoFit/>
          </a:bodyPr>
          <a:lstStyle/>
          <a:p>
            <a:r>
              <a:rPr lang="en-US" sz="1600" dirty="0">
                <a:solidFill>
                  <a:srgbClr val="FFC000"/>
                </a:solidFill>
                <a:latin typeface="Helvetica" panose="020B0604020202030204" pitchFamily="34" charset="0"/>
                <a:cs typeface="Arial" panose="020B0604020202020204" pitchFamily="34" charset="0"/>
              </a:rPr>
              <a:t>The diagram does not take into account the effects of industrial accidents on traditional tool handling.</a:t>
            </a:r>
            <a:endParaRPr lang="en-US" sz="1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55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F930C41-5BF4-458A-8E87-2605B9ADAC6A" descr="B9370202-3368-4C21-8F55-737F01291C03@Speedport_W_921V_1_24_000">
            <a:extLst>
              <a:ext uri="{FF2B5EF4-FFF2-40B4-BE49-F238E27FC236}">
                <a16:creationId xmlns:a16="http://schemas.microsoft.com/office/drawing/2014/main" id="{AE1D805D-3F32-42F9-BE46-057FF8BDE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783" y="1304481"/>
            <a:ext cx="7578366" cy="549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4"/>
          <a:stretch>
            <a:fillRect/>
          </a:stretch>
        </p:blipFill>
        <p:spPr>
          <a:xfrm>
            <a:off x="0" y="-5575"/>
            <a:ext cx="4666594" cy="6858000"/>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sharpenSoften amount="11000"/>
                    </a14:imgEffect>
                    <a14:imgEffect>
                      <a14:colorTemperature colorTemp="5851"/>
                    </a14:imgEffect>
                    <a14:imgEffect>
                      <a14:saturation sat="164000"/>
                    </a14:imgEffect>
                  </a14:imgLayer>
                </a14:imgProps>
              </a:ext>
            </a:extLst>
          </a:blip>
          <a:stretch>
            <a:fillRect/>
          </a:stretch>
        </p:blipFill>
        <p:spPr>
          <a:xfrm>
            <a:off x="9525" y="15355"/>
            <a:ext cx="1717700" cy="662711"/>
          </a:xfrm>
          <a:prstGeom prst="rect">
            <a:avLst/>
          </a:prstGeom>
        </p:spPr>
      </p:pic>
      <p:sp>
        <p:nvSpPr>
          <p:cNvPr id="6" name="Textfeld 5"/>
          <p:cNvSpPr txBox="1"/>
          <p:nvPr/>
        </p:nvSpPr>
        <p:spPr>
          <a:xfrm>
            <a:off x="5612465" y="562358"/>
            <a:ext cx="3092825" cy="1015663"/>
          </a:xfrm>
          <a:prstGeom prst="rect">
            <a:avLst/>
          </a:prstGeom>
          <a:noFill/>
        </p:spPr>
        <p:txBody>
          <a:bodyPr wrap="square" rtlCol="0">
            <a:spAutoFit/>
          </a:bodyPr>
          <a:lstStyle/>
          <a:p>
            <a:r>
              <a:rPr lang="de-DE" b="1" dirty="0">
                <a:solidFill>
                  <a:schemeClr val="accent5">
                    <a:lumMod val="50000"/>
                  </a:schemeClr>
                </a:solidFill>
              </a:rPr>
              <a:t>Example 1:</a:t>
            </a:r>
          </a:p>
          <a:p>
            <a:r>
              <a:rPr lang="de-DE" b="1" dirty="0">
                <a:solidFill>
                  <a:schemeClr val="accent5">
                    <a:lumMod val="50000"/>
                  </a:schemeClr>
                </a:solidFill>
              </a:rPr>
              <a:t>toolOpener tO10.0s</a:t>
            </a:r>
          </a:p>
          <a:p>
            <a:r>
              <a:rPr lang="de-DE" sz="1200" dirty="0">
                <a:solidFill>
                  <a:schemeClr val="accent5">
                    <a:lumMod val="50000"/>
                  </a:schemeClr>
                </a:solidFill>
              </a:rPr>
              <a:t>Tool weight: 10.000 kg</a:t>
            </a:r>
          </a:p>
          <a:p>
            <a:r>
              <a:rPr lang="de-DE" sz="1200" dirty="0">
                <a:solidFill>
                  <a:schemeClr val="accent5">
                    <a:lumMod val="50000"/>
                  </a:schemeClr>
                </a:solidFill>
              </a:rPr>
              <a:t>Tool dimensions: 2.500 x 1.200 x 850 mm</a:t>
            </a:r>
          </a:p>
        </p:txBody>
      </p:sp>
      <p:pic>
        <p:nvPicPr>
          <p:cNvPr id="15" name="Grafik 14">
            <a:extLst>
              <a:ext uri="{FF2B5EF4-FFF2-40B4-BE49-F238E27FC236}">
                <a16:creationId xmlns:a16="http://schemas.microsoft.com/office/drawing/2014/main" id="{94F71994-7B7F-8719-ADEB-8169C9120DEA}"/>
              </a:ext>
            </a:extLst>
          </p:cNvPr>
          <p:cNvPicPr>
            <a:picLocks noChangeAspect="1"/>
          </p:cNvPicPr>
          <p:nvPr/>
        </p:nvPicPr>
        <p:blipFill>
          <a:blip r:embed="rId7"/>
          <a:stretch>
            <a:fillRect/>
          </a:stretch>
        </p:blipFill>
        <p:spPr>
          <a:xfrm>
            <a:off x="-14414" y="6416947"/>
            <a:ext cx="4709160" cy="464820"/>
          </a:xfrm>
          <a:prstGeom prst="rect">
            <a:avLst/>
          </a:prstGeom>
        </p:spPr>
      </p:pic>
      <p:sp>
        <p:nvSpPr>
          <p:cNvPr id="17" name="Textfeld 16">
            <a:extLst>
              <a:ext uri="{FF2B5EF4-FFF2-40B4-BE49-F238E27FC236}">
                <a16:creationId xmlns:a16="http://schemas.microsoft.com/office/drawing/2014/main" id="{699AC478-E05B-53E0-54CF-3B2CB9CEBDDD}"/>
              </a:ext>
            </a:extLst>
          </p:cNvPr>
          <p:cNvSpPr txBox="1"/>
          <p:nvPr/>
        </p:nvSpPr>
        <p:spPr>
          <a:xfrm>
            <a:off x="55340" y="740161"/>
            <a:ext cx="4437104" cy="5693866"/>
          </a:xfrm>
          <a:prstGeom prst="rect">
            <a:avLst/>
          </a:prstGeom>
          <a:noFill/>
        </p:spPr>
        <p:txBody>
          <a:bodyPr wrap="square">
            <a:spAutoFit/>
          </a:bodyPr>
          <a:lstStyle/>
          <a:p>
            <a:r>
              <a:rPr lang="en-US" sz="1400" dirty="0">
                <a:solidFill>
                  <a:schemeClr val="bg1">
                    <a:lumMod val="95000"/>
                  </a:schemeClr>
                </a:solidFill>
                <a:latin typeface="Helvetica" panose="020B0604020202030204" pitchFamily="34" charset="0"/>
              </a:rPr>
              <a:t>the</a:t>
            </a:r>
            <a:r>
              <a:rPr lang="en-US" sz="1400" b="1" dirty="0">
                <a:solidFill>
                  <a:schemeClr val="bg1">
                    <a:lumMod val="95000"/>
                  </a:schemeClr>
                </a:solidFill>
                <a:latin typeface="Helvetica" panose="020B0604020202030204" pitchFamily="34" charset="0"/>
              </a:rPr>
              <a:t> toolOpener w</a:t>
            </a:r>
            <a:r>
              <a:rPr lang="en-US" sz="1400" dirty="0">
                <a:solidFill>
                  <a:schemeClr val="bg1">
                    <a:lumMod val="95000"/>
                  </a:schemeClr>
                </a:solidFill>
                <a:latin typeface="Helvetica" panose="020B0604020202030204" pitchFamily="34" charset="0"/>
              </a:rPr>
              <a:t>as the Score of our Six Sigma (6</a:t>
            </a:r>
            <a:r>
              <a:rPr lang="el-GR" sz="1400" dirty="0">
                <a:solidFill>
                  <a:schemeClr val="bg1">
                    <a:lumMod val="95000"/>
                  </a:schemeClr>
                </a:solidFill>
                <a:latin typeface="Helvetica" panose="020B0604020202030204" pitchFamily="34" charset="0"/>
              </a:rPr>
              <a:t>σ)</a:t>
            </a:r>
            <a:r>
              <a:rPr lang="de-DE" sz="1400" dirty="0">
                <a:solidFill>
                  <a:schemeClr val="bg1">
                    <a:lumMod val="95000"/>
                  </a:schemeClr>
                </a:solidFill>
                <a:latin typeface="Helvetica" panose="020B0604020202030204" pitchFamily="34" charset="0"/>
              </a:rPr>
              <a:t>- project in the toolshop</a:t>
            </a:r>
          </a:p>
          <a:p>
            <a:endParaRPr lang="de-DE" sz="1400" dirty="0">
              <a:solidFill>
                <a:schemeClr val="bg1">
                  <a:lumMod val="95000"/>
                </a:schemeClr>
              </a:solidFill>
              <a:latin typeface="Helvetica" panose="020B0604020202030204" pitchFamily="34" charset="0"/>
            </a:endParaRPr>
          </a:p>
          <a:p>
            <a:r>
              <a:rPr lang="en-US" sz="1400" dirty="0">
                <a:solidFill>
                  <a:schemeClr val="bg1">
                    <a:lumMod val="95000"/>
                  </a:schemeClr>
                </a:solidFill>
                <a:latin typeface="Helvetica" panose="020B0604020202030204" pitchFamily="34" charset="0"/>
              </a:rPr>
              <a:t>the </a:t>
            </a:r>
            <a:r>
              <a:rPr lang="en-US" sz="1400" b="1" dirty="0">
                <a:solidFill>
                  <a:schemeClr val="bg1">
                    <a:lumMod val="95000"/>
                  </a:schemeClr>
                </a:solidFill>
                <a:latin typeface="Helvetica" panose="020B0604020202030204" pitchFamily="34" charset="0"/>
              </a:rPr>
              <a:t>toolOpener</a:t>
            </a:r>
            <a:r>
              <a:rPr lang="en-US" sz="1400" dirty="0">
                <a:solidFill>
                  <a:schemeClr val="bg1">
                    <a:lumMod val="95000"/>
                  </a:schemeClr>
                </a:solidFill>
                <a:latin typeface="Helvetica" panose="020B0604020202030204" pitchFamily="34" charset="0"/>
              </a:rPr>
              <a:t> is our solution for the safe and economical handling of punching and drawing tools.</a:t>
            </a:r>
          </a:p>
          <a:p>
            <a:endParaRPr lang="de-DE" sz="1400" dirty="0">
              <a:solidFill>
                <a:schemeClr val="bg1">
                  <a:lumMod val="95000"/>
                </a:schemeClr>
              </a:solidFill>
              <a:latin typeface="Helvetica" panose="020B0604020202030204" pitchFamily="34" charset="0"/>
            </a:endParaRPr>
          </a:p>
          <a:p>
            <a:r>
              <a:rPr lang="en-US" sz="1400" dirty="0">
                <a:solidFill>
                  <a:schemeClr val="bg1">
                    <a:lumMod val="95000"/>
                  </a:schemeClr>
                </a:solidFill>
                <a:latin typeface="Helvetica" panose="020B0604020202030204" pitchFamily="34" charset="0"/>
              </a:rPr>
              <a:t>the </a:t>
            </a:r>
            <a:r>
              <a:rPr lang="en-US" sz="1400" b="1" dirty="0">
                <a:solidFill>
                  <a:schemeClr val="bg1">
                    <a:lumMod val="95000"/>
                  </a:schemeClr>
                </a:solidFill>
                <a:latin typeface="Helvetica" panose="020B0604020202030204" pitchFamily="34" charset="0"/>
              </a:rPr>
              <a:t>toolOpener</a:t>
            </a:r>
            <a:r>
              <a:rPr lang="en-US" sz="1400" dirty="0">
                <a:solidFill>
                  <a:schemeClr val="bg1">
                    <a:lumMod val="95000"/>
                  </a:schemeClr>
                </a:solidFill>
                <a:latin typeface="Helvetica" panose="020B0604020202030204" pitchFamily="34" charset="0"/>
              </a:rPr>
              <a:t> takes on the task of separating the upper part of the tool from the lower part and turning and storing it according to the requirements of the specialist staff and thus making it available for all work on the tool.</a:t>
            </a:r>
          </a:p>
          <a:p>
            <a:endParaRPr lang="en-US" sz="1400" dirty="0">
              <a:solidFill>
                <a:schemeClr val="bg1">
                  <a:lumMod val="95000"/>
                </a:schemeClr>
              </a:solidFill>
              <a:latin typeface="Helvetica" panose="020B0604020202030204" pitchFamily="34" charset="0"/>
            </a:endParaRPr>
          </a:p>
          <a:p>
            <a:r>
              <a:rPr lang="en-US" sz="1400" dirty="0">
                <a:solidFill>
                  <a:schemeClr val="bg1">
                    <a:lumMod val="95000"/>
                  </a:schemeClr>
                </a:solidFill>
                <a:latin typeface="Helvetica" panose="020B0604020202030204" pitchFamily="34" charset="0"/>
              </a:rPr>
              <a:t>the advantages are:</a:t>
            </a:r>
          </a:p>
          <a:p>
            <a:pPr algn="l"/>
            <a:endParaRPr lang="en-US" sz="1400" dirty="0">
              <a:solidFill>
                <a:schemeClr val="bg1">
                  <a:lumMod val="95000"/>
                </a:schemeClr>
              </a:solidFill>
              <a:latin typeface="Helvetica" panose="020B060402020203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Increase the </a:t>
            </a:r>
            <a:r>
              <a:rPr lang="en-US" sz="1400" b="1" dirty="0">
                <a:solidFill>
                  <a:schemeClr val="bg1"/>
                </a:solidFill>
                <a:latin typeface="Helvetica" panose="020B0604020202030204" pitchFamily="34" charset="0"/>
                <a:cs typeface="Arial" panose="020B0604020202020204" pitchFamily="34" charset="0"/>
              </a:rPr>
              <a:t>OEE</a:t>
            </a:r>
            <a:r>
              <a:rPr lang="en-US" sz="1400" dirty="0">
                <a:solidFill>
                  <a:schemeClr val="bg1"/>
                </a:solidFill>
                <a:latin typeface="Helvetica" panose="020B0604020202030204" pitchFamily="34" charset="0"/>
                <a:cs typeface="Arial" panose="020B0604020202020204" pitchFamily="34" charset="0"/>
              </a:rPr>
              <a:t> (Overall Equipment Effectiveness)</a:t>
            </a:r>
          </a:p>
          <a:p>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Increase the </a:t>
            </a:r>
            <a:r>
              <a:rPr lang="en-US" sz="1400" b="1" dirty="0">
                <a:solidFill>
                  <a:schemeClr val="bg1"/>
                </a:solidFill>
                <a:latin typeface="Helvetica" panose="020B0604020202030204" pitchFamily="34" charset="0"/>
                <a:cs typeface="Arial" panose="020B0604020202020204" pitchFamily="34" charset="0"/>
              </a:rPr>
              <a:t>OTIF</a:t>
            </a:r>
            <a:r>
              <a:rPr lang="en-US" sz="1400" dirty="0">
                <a:solidFill>
                  <a:schemeClr val="bg1"/>
                </a:solidFill>
                <a:latin typeface="Helvetica" panose="020B0604020202030204" pitchFamily="34" charset="0"/>
                <a:cs typeface="Arial" panose="020B0604020202020204" pitchFamily="34" charset="0"/>
              </a:rPr>
              <a:t> (On Time in Full) that means complete and timely delivery</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Improve work safety</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Improve quality of work</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The first prototype was launched in 2007 and has since been continuously optimized</a:t>
            </a:r>
            <a:endParaRPr lang="de-DE" sz="1800" dirty="0">
              <a:solidFill>
                <a:schemeClr val="bg1">
                  <a:lumMod val="95000"/>
                </a:schemeClr>
              </a:solidFill>
              <a:latin typeface="Helvetica" panose="020B0604020202030204" pitchFamily="34" charset="0"/>
            </a:endParaRPr>
          </a:p>
        </p:txBody>
      </p:sp>
    </p:spTree>
    <p:extLst>
      <p:ext uri="{BB962C8B-B14F-4D97-AF65-F5344CB8AC3E}">
        <p14:creationId xmlns:p14="http://schemas.microsoft.com/office/powerpoint/2010/main" val="249853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26" y="-48"/>
            <a:ext cx="4666594" cy="6858000"/>
          </a:xfrm>
          <a:prstGeom prst="rect">
            <a:avLst/>
          </a:prstGeom>
        </p:spPr>
      </p:pic>
      <p:sp>
        <p:nvSpPr>
          <p:cNvPr id="6" name="Textfeld 5"/>
          <p:cNvSpPr txBox="1"/>
          <p:nvPr/>
        </p:nvSpPr>
        <p:spPr>
          <a:xfrm>
            <a:off x="37679" y="5685482"/>
            <a:ext cx="4666593" cy="584775"/>
          </a:xfrm>
          <a:prstGeom prst="rect">
            <a:avLst/>
          </a:prstGeom>
          <a:noFill/>
        </p:spPr>
        <p:txBody>
          <a:bodyPr wrap="square" rtlCol="0">
            <a:spAutoFit/>
          </a:bodyPr>
          <a:lstStyle/>
          <a:p>
            <a:r>
              <a:rPr lang="en-US" sz="1600" b="1" dirty="0">
                <a:solidFill>
                  <a:srgbClr val="FFC000"/>
                </a:solidFill>
                <a:latin typeface="Helvetica" panose="020B0604020202030204" pitchFamily="34" charset="0"/>
                <a:cs typeface="Arial" panose="020B0604020202020204" pitchFamily="34" charset="0"/>
              </a:rPr>
              <a:t>Work accidents and tool damage are a thing of the past with the toolOpener !</a:t>
            </a:r>
            <a:endParaRPr lang="de-DE" sz="1600" b="1" dirty="0">
              <a:solidFill>
                <a:srgbClr val="FFC000"/>
              </a:solidFill>
              <a:latin typeface="Helvetica" panose="020B0604020202030204" pitchFamily="34" charset="0"/>
              <a:cs typeface="Arial" panose="020B0604020202020204" pitchFamily="34" charset="0"/>
            </a:endParaRPr>
          </a:p>
        </p:txBody>
      </p:sp>
      <p:sp>
        <p:nvSpPr>
          <p:cNvPr id="20" name="Textfeld 19"/>
          <p:cNvSpPr txBox="1"/>
          <p:nvPr/>
        </p:nvSpPr>
        <p:spPr>
          <a:xfrm>
            <a:off x="5496902" y="6466719"/>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3</a:t>
            </a:r>
          </a:p>
        </p:txBody>
      </p:sp>
      <p:sp>
        <p:nvSpPr>
          <p:cNvPr id="21" name="Textfeld 20"/>
          <p:cNvSpPr txBox="1"/>
          <p:nvPr/>
        </p:nvSpPr>
        <p:spPr>
          <a:xfrm>
            <a:off x="8502180" y="6478436"/>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6</a:t>
            </a:r>
          </a:p>
        </p:txBody>
      </p:sp>
      <p:pic>
        <p:nvPicPr>
          <p:cNvPr id="14" name="Grafik 13"/>
          <p:cNvPicPr>
            <a:picLocks noChangeAspect="1"/>
          </p:cNvPicPr>
          <p:nvPr/>
        </p:nvPicPr>
        <p:blipFill>
          <a:blip r:embed="rId4">
            <a:extLst>
              <a:ext uri="{BEBA8EAE-BF5A-486C-A8C5-ECC9F3942E4B}">
                <a14:imgProps xmlns:a14="http://schemas.microsoft.com/office/drawing/2010/main">
                  <a14:imgLayer r:embed="rId5">
                    <a14:imgEffect>
                      <a14:sharpenSoften amount="11000"/>
                    </a14:imgEffect>
                    <a14:imgEffect>
                      <a14:colorTemperature colorTemp="5851"/>
                    </a14:imgEffect>
                    <a14:imgEffect>
                      <a14:saturation sat="164000"/>
                    </a14:imgEffect>
                  </a14:imgLayer>
                </a14:imgProps>
              </a:ext>
            </a:extLst>
          </a:blip>
          <a:stretch>
            <a:fillRect/>
          </a:stretch>
        </p:blipFill>
        <p:spPr>
          <a:xfrm>
            <a:off x="0" y="15355"/>
            <a:ext cx="1717700" cy="662711"/>
          </a:xfrm>
          <a:prstGeom prst="rect">
            <a:avLst/>
          </a:prstGeom>
        </p:spPr>
      </p:pic>
      <p:pic>
        <p:nvPicPr>
          <p:cNvPr id="5" name="Grafik 4">
            <a:extLst>
              <a:ext uri="{FF2B5EF4-FFF2-40B4-BE49-F238E27FC236}">
                <a16:creationId xmlns:a16="http://schemas.microsoft.com/office/drawing/2014/main" id="{A1D09F17-115C-FE17-15CF-0780DBD20E4D}"/>
              </a:ext>
            </a:extLst>
          </p:cNvPr>
          <p:cNvPicPr>
            <a:picLocks noChangeAspect="1"/>
          </p:cNvPicPr>
          <p:nvPr/>
        </p:nvPicPr>
        <p:blipFill>
          <a:blip r:embed="rId6"/>
          <a:stretch>
            <a:fillRect/>
          </a:stretch>
        </p:blipFill>
        <p:spPr>
          <a:xfrm>
            <a:off x="-9651" y="6416947"/>
            <a:ext cx="4709160" cy="464820"/>
          </a:xfrm>
          <a:prstGeom prst="rect">
            <a:avLst/>
          </a:prstGeom>
        </p:spPr>
      </p:pic>
      <p:sp>
        <p:nvSpPr>
          <p:cNvPr id="26" name="Textfeld 25">
            <a:extLst>
              <a:ext uri="{FF2B5EF4-FFF2-40B4-BE49-F238E27FC236}">
                <a16:creationId xmlns:a16="http://schemas.microsoft.com/office/drawing/2014/main" id="{D5CFA340-A2E1-83AB-3E0C-3814DEA7E0DC}"/>
              </a:ext>
            </a:extLst>
          </p:cNvPr>
          <p:cNvSpPr txBox="1"/>
          <p:nvPr/>
        </p:nvSpPr>
        <p:spPr>
          <a:xfrm>
            <a:off x="217512" y="924603"/>
            <a:ext cx="4125888" cy="4462760"/>
          </a:xfrm>
          <a:prstGeom prst="rect">
            <a:avLst/>
          </a:prstGeom>
          <a:no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Experts from production and maintenance played a key role in the development of the tool opener. The result is a sophisticated concept that can be tailored precisely to the needs of the operator.</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The toolOpener takes over fully automatically, safely and efficiently in a fraction of time, which previously had to be carried out with great expenditure of time and a high level of personnel using forklifts and crane systems with a high safety risk.</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excellence in toolshop means:</a:t>
            </a:r>
          </a:p>
          <a:p>
            <a:endParaRPr lang="en-US"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solidFill>
                  <a:schemeClr val="bg1"/>
                </a:solidFill>
                <a:latin typeface="Helvetica" panose="020B0604020202030204" pitchFamily="34" charset="0"/>
              </a:rPr>
              <a:t>absolute plane parallelism </a:t>
            </a:r>
          </a:p>
          <a:p>
            <a:pPr marL="742950" lvl="1" indent="-285750">
              <a:buFont typeface="Arial" panose="020B0604020202020204" pitchFamily="34" charset="0"/>
              <a:buChar char="•"/>
            </a:pPr>
            <a:r>
              <a:rPr lang="en-US" sz="1500" dirty="0">
                <a:solidFill>
                  <a:schemeClr val="bg1"/>
                </a:solidFill>
                <a:latin typeface="Helvetica" panose="020B0604020202030204" pitchFamily="34" charset="0"/>
              </a:rPr>
              <a:t>infinitely variable drive</a:t>
            </a:r>
          </a:p>
          <a:p>
            <a:pPr lvl="1"/>
            <a:r>
              <a:rPr lang="en-US" sz="1500" dirty="0">
                <a:solidFill>
                  <a:srgbClr val="00B0F0"/>
                </a:solidFill>
                <a:latin typeface="Helvetica" panose="020B0604020202030204" pitchFamily="34" charset="0"/>
              </a:rPr>
              <a:t>     results in</a:t>
            </a:r>
          </a:p>
          <a:p>
            <a:pPr marL="742950" lvl="1" indent="-285750">
              <a:buFont typeface="Arial" panose="020B0604020202020204" pitchFamily="34" charset="0"/>
              <a:buChar char="•"/>
            </a:pPr>
            <a:r>
              <a:rPr lang="en-US" sz="1500" dirty="0">
                <a:solidFill>
                  <a:schemeClr val="bg1"/>
                </a:solidFill>
                <a:latin typeface="Helvetica" panose="020B0604020202030204" pitchFamily="34" charset="0"/>
              </a:rPr>
              <a:t>finest tuning work</a:t>
            </a:r>
          </a:p>
          <a:p>
            <a:pPr marL="742950" lvl="1" indent="-285750">
              <a:buFont typeface="Arial" panose="020B0604020202020204" pitchFamily="34" charset="0"/>
              <a:buChar char="•"/>
            </a:pPr>
            <a:r>
              <a:rPr lang="en-US" sz="1500" dirty="0">
                <a:solidFill>
                  <a:schemeClr val="bg1"/>
                </a:solidFill>
                <a:latin typeface="Helvetica" panose="020B0604020202030204" pitchFamily="34" charset="0"/>
              </a:rPr>
              <a:t>and highest quality </a:t>
            </a:r>
            <a:endParaRPr lang="de-DE" sz="1500" dirty="0">
              <a:solidFill>
                <a:schemeClr val="bg1"/>
              </a:solidFill>
              <a:latin typeface="Helvetica" panose="020B0604020202030204" pitchFamily="34" charset="0"/>
            </a:endParaRPr>
          </a:p>
        </p:txBody>
      </p:sp>
      <p:pic>
        <p:nvPicPr>
          <p:cNvPr id="2" name="Grafik 1">
            <a:extLst>
              <a:ext uri="{FF2B5EF4-FFF2-40B4-BE49-F238E27FC236}">
                <a16:creationId xmlns:a16="http://schemas.microsoft.com/office/drawing/2014/main" id="{C2D588C2-5CA4-A87E-DDD4-5460228EE4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8796" y="15355"/>
            <a:ext cx="2927665" cy="2227326"/>
          </a:xfrm>
          <a:prstGeom prst="rect">
            <a:avLst/>
          </a:prstGeom>
        </p:spPr>
      </p:pic>
      <p:pic>
        <p:nvPicPr>
          <p:cNvPr id="3" name="Grafik 2">
            <a:extLst>
              <a:ext uri="{FF2B5EF4-FFF2-40B4-BE49-F238E27FC236}">
                <a16:creationId xmlns:a16="http://schemas.microsoft.com/office/drawing/2014/main" id="{E14F18A5-C078-93D8-1FFA-2F6F684062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8796" y="2306253"/>
            <a:ext cx="2935559" cy="2226198"/>
          </a:xfrm>
          <a:prstGeom prst="rect">
            <a:avLst/>
          </a:prstGeom>
        </p:spPr>
      </p:pic>
      <p:pic>
        <p:nvPicPr>
          <p:cNvPr id="7" name="Grafik 6">
            <a:extLst>
              <a:ext uri="{FF2B5EF4-FFF2-40B4-BE49-F238E27FC236}">
                <a16:creationId xmlns:a16="http://schemas.microsoft.com/office/drawing/2014/main" id="{4B89147D-73EB-C37B-B757-C1FDEDD531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6904" y="4611668"/>
            <a:ext cx="2927665" cy="2226198"/>
          </a:xfrm>
          <a:prstGeom prst="rect">
            <a:avLst/>
          </a:prstGeom>
        </p:spPr>
      </p:pic>
      <p:pic>
        <p:nvPicPr>
          <p:cNvPr id="8" name="Grafik 7">
            <a:extLst>
              <a:ext uri="{FF2B5EF4-FFF2-40B4-BE49-F238E27FC236}">
                <a16:creationId xmlns:a16="http://schemas.microsoft.com/office/drawing/2014/main" id="{F98210A2-0B3E-F32B-4432-E6381D4A02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7832" y="15355"/>
            <a:ext cx="2927665" cy="2227326"/>
          </a:xfrm>
          <a:prstGeom prst="rect">
            <a:avLst/>
          </a:prstGeom>
        </p:spPr>
      </p:pic>
      <p:pic>
        <p:nvPicPr>
          <p:cNvPr id="9" name="Grafik 8">
            <a:extLst>
              <a:ext uri="{FF2B5EF4-FFF2-40B4-BE49-F238E27FC236}">
                <a16:creationId xmlns:a16="http://schemas.microsoft.com/office/drawing/2014/main" id="{8B2DD850-4D75-D311-A1BF-40BE72A137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05577" y="2316465"/>
            <a:ext cx="2929920" cy="2225070"/>
          </a:xfrm>
          <a:prstGeom prst="rect">
            <a:avLst/>
          </a:prstGeom>
        </p:spPr>
      </p:pic>
      <p:pic>
        <p:nvPicPr>
          <p:cNvPr id="10" name="Grafik 9">
            <a:extLst>
              <a:ext uri="{FF2B5EF4-FFF2-40B4-BE49-F238E27FC236}">
                <a16:creationId xmlns:a16="http://schemas.microsoft.com/office/drawing/2014/main" id="{69E86FDE-3CCA-F65A-4467-63375B4F6F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06704" y="4616924"/>
            <a:ext cx="2928793" cy="2228454"/>
          </a:xfrm>
          <a:prstGeom prst="rect">
            <a:avLst/>
          </a:prstGeom>
        </p:spPr>
      </p:pic>
      <p:sp>
        <p:nvSpPr>
          <p:cNvPr id="11" name="Textfeld 10">
            <a:extLst>
              <a:ext uri="{FF2B5EF4-FFF2-40B4-BE49-F238E27FC236}">
                <a16:creationId xmlns:a16="http://schemas.microsoft.com/office/drawing/2014/main" id="{D71065A8-A7A5-EE63-86FB-16B979038559}"/>
              </a:ext>
            </a:extLst>
          </p:cNvPr>
          <p:cNvSpPr txBox="1"/>
          <p:nvPr/>
        </p:nvSpPr>
        <p:spPr>
          <a:xfrm>
            <a:off x="5495605" y="1874830"/>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1</a:t>
            </a:r>
          </a:p>
        </p:txBody>
      </p:sp>
      <p:sp>
        <p:nvSpPr>
          <p:cNvPr id="12" name="Textfeld 11">
            <a:extLst>
              <a:ext uri="{FF2B5EF4-FFF2-40B4-BE49-F238E27FC236}">
                <a16:creationId xmlns:a16="http://schemas.microsoft.com/office/drawing/2014/main" id="{F39A17E8-93CD-A6D0-418F-EAD60A25EE9E}"/>
              </a:ext>
            </a:extLst>
          </p:cNvPr>
          <p:cNvSpPr txBox="1"/>
          <p:nvPr/>
        </p:nvSpPr>
        <p:spPr>
          <a:xfrm>
            <a:off x="5496904" y="4163119"/>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2</a:t>
            </a:r>
          </a:p>
        </p:txBody>
      </p:sp>
      <p:sp>
        <p:nvSpPr>
          <p:cNvPr id="13" name="Textfeld 12">
            <a:extLst>
              <a:ext uri="{FF2B5EF4-FFF2-40B4-BE49-F238E27FC236}">
                <a16:creationId xmlns:a16="http://schemas.microsoft.com/office/drawing/2014/main" id="{592B4FB3-B470-CDE5-BE68-C63F0815BF24}"/>
              </a:ext>
            </a:extLst>
          </p:cNvPr>
          <p:cNvSpPr txBox="1"/>
          <p:nvPr/>
        </p:nvSpPr>
        <p:spPr>
          <a:xfrm>
            <a:off x="5496902" y="6466719"/>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3</a:t>
            </a:r>
          </a:p>
        </p:txBody>
      </p:sp>
      <p:sp>
        <p:nvSpPr>
          <p:cNvPr id="15" name="Textfeld 14">
            <a:extLst>
              <a:ext uri="{FF2B5EF4-FFF2-40B4-BE49-F238E27FC236}">
                <a16:creationId xmlns:a16="http://schemas.microsoft.com/office/drawing/2014/main" id="{CF0C0E56-5540-325C-947B-0CEBFEEA710B}"/>
              </a:ext>
            </a:extLst>
          </p:cNvPr>
          <p:cNvSpPr txBox="1"/>
          <p:nvPr/>
        </p:nvSpPr>
        <p:spPr>
          <a:xfrm>
            <a:off x="8502180" y="6478436"/>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6</a:t>
            </a:r>
          </a:p>
        </p:txBody>
      </p:sp>
      <p:sp>
        <p:nvSpPr>
          <p:cNvPr id="16" name="Textfeld 15">
            <a:extLst>
              <a:ext uri="{FF2B5EF4-FFF2-40B4-BE49-F238E27FC236}">
                <a16:creationId xmlns:a16="http://schemas.microsoft.com/office/drawing/2014/main" id="{BC8FA77F-9A38-23FC-057A-9C3B44AFCBAF}"/>
              </a:ext>
            </a:extLst>
          </p:cNvPr>
          <p:cNvSpPr txBox="1"/>
          <p:nvPr/>
        </p:nvSpPr>
        <p:spPr>
          <a:xfrm>
            <a:off x="8508035" y="4174851"/>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5</a:t>
            </a:r>
          </a:p>
        </p:txBody>
      </p:sp>
      <p:sp>
        <p:nvSpPr>
          <p:cNvPr id="17" name="Textfeld 16">
            <a:extLst>
              <a:ext uri="{FF2B5EF4-FFF2-40B4-BE49-F238E27FC236}">
                <a16:creationId xmlns:a16="http://schemas.microsoft.com/office/drawing/2014/main" id="{D724D9A3-E1F0-1900-1AE6-98A8A422B290}"/>
              </a:ext>
            </a:extLst>
          </p:cNvPr>
          <p:cNvSpPr txBox="1"/>
          <p:nvPr/>
        </p:nvSpPr>
        <p:spPr>
          <a:xfrm>
            <a:off x="8513891" y="1877138"/>
            <a:ext cx="370114" cy="369332"/>
          </a:xfrm>
          <a:prstGeom prst="rect">
            <a:avLst/>
          </a:prstGeom>
          <a:noFill/>
        </p:spPr>
        <p:txBody>
          <a:bodyPr wrap="square" rtlCol="0">
            <a:spAutoFit/>
          </a:bodyPr>
          <a:lstStyle/>
          <a:p>
            <a:r>
              <a:rPr lang="de-DE" dirty="0">
                <a:solidFill>
                  <a:schemeClr val="bg1"/>
                </a:solidFill>
                <a:latin typeface="Helvetica" panose="020B0604020202030204" pitchFamily="34" charset="0"/>
              </a:rPr>
              <a:t>4</a:t>
            </a:r>
          </a:p>
        </p:txBody>
      </p:sp>
    </p:spTree>
    <p:extLst>
      <p:ext uri="{BB962C8B-B14F-4D97-AF65-F5344CB8AC3E}">
        <p14:creationId xmlns:p14="http://schemas.microsoft.com/office/powerpoint/2010/main" val="397182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036" y="-15355"/>
            <a:ext cx="4666594" cy="6858000"/>
          </a:xfrm>
          <a:prstGeom prst="rect">
            <a:avLst/>
          </a:prstGeom>
        </p:spPr>
      </p:pic>
      <p:pic>
        <p:nvPicPr>
          <p:cNvPr id="12" name="Grafik 11"/>
          <p:cNvPicPr>
            <a:picLocks noChangeAspect="1"/>
          </p:cNvPicPr>
          <p:nvPr/>
        </p:nvPicPr>
        <p:blipFill>
          <a:blip r:embed="rId4">
            <a:extLst>
              <a:ext uri="{BEBA8EAE-BF5A-486C-A8C5-ECC9F3942E4B}">
                <a14:imgProps xmlns:a14="http://schemas.microsoft.com/office/drawing/2010/main">
                  <a14:imgLayer r:embed="rId5">
                    <a14:imgEffect>
                      <a14:sharpenSoften amount="11000"/>
                    </a14:imgEffect>
                    <a14:imgEffect>
                      <a14:colorTemperature colorTemp="5851"/>
                    </a14:imgEffect>
                    <a14:imgEffect>
                      <a14:saturation sat="164000"/>
                    </a14:imgEffect>
                  </a14:imgLayer>
                </a14:imgProps>
              </a:ext>
            </a:extLst>
          </a:blip>
          <a:stretch>
            <a:fillRect/>
          </a:stretch>
        </p:blipFill>
        <p:spPr>
          <a:xfrm>
            <a:off x="0" y="15355"/>
            <a:ext cx="1717700" cy="662711"/>
          </a:xfrm>
          <a:prstGeom prst="rect">
            <a:avLst/>
          </a:prstGeom>
        </p:spPr>
      </p:pic>
      <p:pic>
        <p:nvPicPr>
          <p:cNvPr id="2" name="Grafik 1">
            <a:extLst>
              <a:ext uri="{FF2B5EF4-FFF2-40B4-BE49-F238E27FC236}">
                <a16:creationId xmlns:a16="http://schemas.microsoft.com/office/drawing/2014/main" id="{9067FC0D-E42A-8EA5-395B-EC6D83470DB9}"/>
              </a:ext>
            </a:extLst>
          </p:cNvPr>
          <p:cNvPicPr>
            <a:picLocks noChangeAspect="1"/>
          </p:cNvPicPr>
          <p:nvPr/>
        </p:nvPicPr>
        <p:blipFill>
          <a:blip r:embed="rId6"/>
          <a:stretch>
            <a:fillRect/>
          </a:stretch>
        </p:blipFill>
        <p:spPr>
          <a:xfrm>
            <a:off x="-4888" y="6426472"/>
            <a:ext cx="4709160" cy="464820"/>
          </a:xfrm>
          <a:prstGeom prst="rect">
            <a:avLst/>
          </a:prstGeom>
        </p:spPr>
      </p:pic>
      <p:graphicFrame>
        <p:nvGraphicFramePr>
          <p:cNvPr id="8" name="Objekt 7">
            <a:extLst>
              <a:ext uri="{FF2B5EF4-FFF2-40B4-BE49-F238E27FC236}">
                <a16:creationId xmlns:a16="http://schemas.microsoft.com/office/drawing/2014/main" id="{600CA795-C7F1-B339-A308-AB0A9B509BC4}"/>
              </a:ext>
            </a:extLst>
          </p:cNvPr>
          <p:cNvGraphicFramePr>
            <a:graphicFrameLocks noChangeAspect="1"/>
          </p:cNvGraphicFramePr>
          <p:nvPr>
            <p:extLst>
              <p:ext uri="{D42A27DB-BD31-4B8C-83A1-F6EECF244321}">
                <p14:modId xmlns:p14="http://schemas.microsoft.com/office/powerpoint/2010/main" val="4166937013"/>
              </p:ext>
            </p:extLst>
          </p:nvPr>
        </p:nvGraphicFramePr>
        <p:xfrm>
          <a:off x="5010150" y="96838"/>
          <a:ext cx="6943725" cy="6678612"/>
        </p:xfrm>
        <a:graphic>
          <a:graphicData uri="http://schemas.openxmlformats.org/presentationml/2006/ole">
            <mc:AlternateContent xmlns:mc="http://schemas.openxmlformats.org/markup-compatibility/2006">
              <mc:Choice xmlns:v="urn:schemas-microsoft-com:vml" Requires="v">
                <p:oleObj name="Worksheet" r:id="rId7" imgW="5783461" imgH="5562616" progId="Excel.Sheet.12">
                  <p:embed/>
                </p:oleObj>
              </mc:Choice>
              <mc:Fallback>
                <p:oleObj name="Worksheet" r:id="rId7" imgW="5783461" imgH="5562616" progId="Excel.Sheet.12">
                  <p:embed/>
                  <p:pic>
                    <p:nvPicPr>
                      <p:cNvPr id="0" name=""/>
                      <p:cNvPicPr/>
                      <p:nvPr/>
                    </p:nvPicPr>
                    <p:blipFill>
                      <a:blip r:embed="rId8"/>
                      <a:stretch>
                        <a:fillRect/>
                      </a:stretch>
                    </p:blipFill>
                    <p:spPr>
                      <a:xfrm>
                        <a:off x="5010150" y="96838"/>
                        <a:ext cx="6943725" cy="6678612"/>
                      </a:xfrm>
                      <a:prstGeom prst="rect">
                        <a:avLst/>
                      </a:prstGeom>
                    </p:spPr>
                  </p:pic>
                </p:oleObj>
              </mc:Fallback>
            </mc:AlternateContent>
          </a:graphicData>
        </a:graphic>
      </p:graphicFrame>
      <p:sp>
        <p:nvSpPr>
          <p:cNvPr id="11" name="Textfeld 10">
            <a:extLst>
              <a:ext uri="{FF2B5EF4-FFF2-40B4-BE49-F238E27FC236}">
                <a16:creationId xmlns:a16="http://schemas.microsoft.com/office/drawing/2014/main" id="{8FA45304-0640-B579-9365-23E71F25F0A9}"/>
              </a:ext>
            </a:extLst>
          </p:cNvPr>
          <p:cNvSpPr txBox="1"/>
          <p:nvPr/>
        </p:nvSpPr>
        <p:spPr>
          <a:xfrm>
            <a:off x="204323" y="983329"/>
            <a:ext cx="4162425" cy="1846659"/>
          </a:xfrm>
          <a:prstGeom prst="rect">
            <a:avLst/>
          </a:prstGeom>
          <a:noFill/>
        </p:spPr>
        <p:txBody>
          <a:bodyPr wrap="square">
            <a:spAutoFit/>
          </a:bodyPr>
          <a:lstStyle/>
          <a:p>
            <a:r>
              <a:rPr lang="en-US" sz="1400" b="0" dirty="0">
                <a:solidFill>
                  <a:schemeClr val="bg1"/>
                </a:solidFill>
                <a:latin typeface="Helvetica" panose="020B0604020202030204" pitchFamily="34" charset="0"/>
                <a:cs typeface="Arial" panose="020B0604020202020204" pitchFamily="34" charset="0"/>
              </a:rPr>
              <a:t>Manually handling the tools outside the press, using a crane or forklift truck, usually takes 30 to 120 minutes to deploy at least two to three skilled workers.</a:t>
            </a:r>
          </a:p>
          <a:p>
            <a:r>
              <a:rPr lang="en-US" sz="1400" b="0" dirty="0">
                <a:solidFill>
                  <a:schemeClr val="bg1"/>
                </a:solidFill>
                <a:latin typeface="Helvetica" panose="020B0604020202030204" pitchFamily="34" charset="0"/>
                <a:cs typeface="Arial" panose="020B0604020202020204" pitchFamily="34" charset="0"/>
              </a:rPr>
              <a:t>The toolOpener takes care of this in minutes, in the fully automated version even without personnel.</a:t>
            </a:r>
          </a:p>
          <a:p>
            <a:endParaRPr lang="de-DE" sz="1600" b="1" dirty="0">
              <a:solidFill>
                <a:schemeClr val="bg1"/>
              </a:solidFill>
              <a:latin typeface="Helvetica" panose="020B0604020202030204" pitchFamily="34" charset="0"/>
            </a:endParaRPr>
          </a:p>
        </p:txBody>
      </p:sp>
      <p:sp>
        <p:nvSpPr>
          <p:cNvPr id="15" name="Pfeil: nach rechts 14">
            <a:extLst>
              <a:ext uri="{FF2B5EF4-FFF2-40B4-BE49-F238E27FC236}">
                <a16:creationId xmlns:a16="http://schemas.microsoft.com/office/drawing/2014/main" id="{3F2BEA04-83D5-7EAA-61DC-C552AA67D141}"/>
              </a:ext>
            </a:extLst>
          </p:cNvPr>
          <p:cNvSpPr/>
          <p:nvPr/>
        </p:nvSpPr>
        <p:spPr>
          <a:xfrm>
            <a:off x="295275" y="2841261"/>
            <a:ext cx="3866222" cy="968826"/>
          </a:xfrm>
          <a:prstGeom prst="rightArrow">
            <a:avLst>
              <a:gd name="adj1" fmla="val 64172"/>
              <a:gd name="adj2" fmla="val 28205"/>
            </a:avLst>
          </a:prstGeom>
          <a:effectLst>
            <a:outerShdw blurRad="76200" dist="88900" dir="27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latin typeface="Helvetica" panose="020B0604020202030204" pitchFamily="34" charset="0"/>
              <a:cs typeface="Arial" panose="020B0604020202020204" pitchFamily="34" charset="0"/>
            </a:endParaRPr>
          </a:p>
          <a:p>
            <a:r>
              <a:rPr lang="en-US" sz="1600" dirty="0">
                <a:solidFill>
                  <a:schemeClr val="bg1"/>
                </a:solidFill>
                <a:latin typeface="Helvetica" panose="020B0604020202030204" pitchFamily="34" charset="0"/>
                <a:cs typeface="Arial" panose="020B0604020202020204" pitchFamily="34" charset="0"/>
              </a:rPr>
              <a:t>Economical of the toolOpener-  benefits can be seen in the table</a:t>
            </a:r>
          </a:p>
          <a:p>
            <a:endParaRPr lang="de-DE" dirty="0"/>
          </a:p>
        </p:txBody>
      </p:sp>
      <p:sp>
        <p:nvSpPr>
          <p:cNvPr id="17" name="Textfeld 16">
            <a:extLst>
              <a:ext uri="{FF2B5EF4-FFF2-40B4-BE49-F238E27FC236}">
                <a16:creationId xmlns:a16="http://schemas.microsoft.com/office/drawing/2014/main" id="{4A3C2734-4CFF-A56F-30DE-AB166FA9E357}"/>
              </a:ext>
            </a:extLst>
          </p:cNvPr>
          <p:cNvSpPr txBox="1"/>
          <p:nvPr/>
        </p:nvSpPr>
        <p:spPr>
          <a:xfrm>
            <a:off x="238125" y="4181416"/>
            <a:ext cx="3923372" cy="1600438"/>
          </a:xfrm>
          <a:prstGeom prst="rect">
            <a:avLst/>
          </a:prstGeom>
          <a:noFill/>
        </p:spPr>
        <p:txBody>
          <a:bodyPr wrap="square">
            <a:spAutoFit/>
          </a:bodyPr>
          <a:lstStyle/>
          <a:p>
            <a:r>
              <a:rPr lang="en-US" sz="1400" b="0" dirty="0">
                <a:solidFill>
                  <a:schemeClr val="bg1"/>
                </a:solidFill>
                <a:latin typeface="Helvetica" panose="020B0604020202030204" pitchFamily="34" charset="0"/>
                <a:cs typeface="Arial" panose="020B0604020202020204" pitchFamily="34" charset="0"/>
              </a:rPr>
              <a:t>The payback period for the projects already carried out in Europe was less than 1.5 years. </a:t>
            </a:r>
          </a:p>
          <a:p>
            <a:r>
              <a:rPr lang="en-US" sz="1400" b="0" dirty="0">
                <a:solidFill>
                  <a:schemeClr val="bg1"/>
                </a:solidFill>
                <a:latin typeface="Helvetica" panose="020B0604020202030204" pitchFamily="34" charset="0"/>
                <a:cs typeface="Arial" panose="020B0604020202020204" pitchFamily="34" charset="0"/>
              </a:rPr>
              <a:t>Conservatively calculated, we expect an ROI in India of less than or equal to 2 years.</a:t>
            </a:r>
          </a:p>
          <a:p>
            <a:r>
              <a:rPr lang="en-US" sz="1400" b="0" dirty="0">
                <a:solidFill>
                  <a:srgbClr val="FFC000"/>
                </a:solidFill>
                <a:latin typeface="Helvetica" panose="020B0604020202030204" pitchFamily="34" charset="0"/>
                <a:cs typeface="Arial" panose="020B0604020202020204" pitchFamily="34" charset="0"/>
              </a:rPr>
              <a:t>On request, we will send you the calculation table as an Excel file. Please send an E-mail to </a:t>
            </a:r>
            <a:r>
              <a:rPr lang="en-US" sz="1400" b="0" i="1" dirty="0">
                <a:solidFill>
                  <a:srgbClr val="FFC000"/>
                </a:solidFill>
                <a:latin typeface="Helvetica" panose="020B0604020202030204" pitchFamily="34" charset="0"/>
                <a:cs typeface="Arial" panose="020B0604020202020204" pitchFamily="34" charset="0"/>
                <a:hlinkClick r:id="rId9"/>
              </a:rPr>
              <a:t>info@henselundblank.de</a:t>
            </a:r>
            <a:endParaRPr lang="de-DE" sz="1400" b="0" i="1" dirty="0">
              <a:solidFill>
                <a:srgbClr val="FFC000"/>
              </a:solidFill>
              <a:latin typeface="Helvetica" panose="020B0604020202030204" pitchFamily="34" charset="0"/>
              <a:cs typeface="Arial" panose="020B0604020202020204" pitchFamily="34" charset="0"/>
            </a:endParaRPr>
          </a:p>
        </p:txBody>
      </p:sp>
    </p:spTree>
    <p:extLst>
      <p:ext uri="{BB962C8B-B14F-4D97-AF65-F5344CB8AC3E}">
        <p14:creationId xmlns:p14="http://schemas.microsoft.com/office/powerpoint/2010/main" val="193984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8AEBC91-0A4B-6E50-A00E-E74B874796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0319" y="170279"/>
            <a:ext cx="5797782" cy="5842140"/>
          </a:xfrm>
          <a:prstGeom prst="rect">
            <a:avLst/>
          </a:prstGeom>
          <a:effectLst>
            <a:outerShdw blurRad="50800" dist="38100" dir="2700000" algn="tl" rotWithShape="0">
              <a:prstClr val="black">
                <a:alpha val="40000"/>
              </a:prstClr>
            </a:outerShdw>
          </a:effectLst>
        </p:spPr>
      </p:pic>
      <p:pic>
        <p:nvPicPr>
          <p:cNvPr id="4" name="Grafik 3"/>
          <p:cNvPicPr>
            <a:picLocks noChangeAspect="1"/>
          </p:cNvPicPr>
          <p:nvPr/>
        </p:nvPicPr>
        <p:blipFill>
          <a:blip r:embed="rId4"/>
          <a:stretch>
            <a:fillRect/>
          </a:stretch>
        </p:blipFill>
        <p:spPr>
          <a:xfrm>
            <a:off x="0" y="-15355"/>
            <a:ext cx="4666594" cy="6858000"/>
          </a:xfrm>
          <a:prstGeom prst="rect">
            <a:avLst/>
          </a:prstGeom>
        </p:spPr>
      </p:pic>
      <p:sp>
        <p:nvSpPr>
          <p:cNvPr id="5" name="Textfeld 4"/>
          <p:cNvSpPr txBox="1"/>
          <p:nvPr/>
        </p:nvSpPr>
        <p:spPr>
          <a:xfrm>
            <a:off x="-30242" y="769255"/>
            <a:ext cx="4666593" cy="5109091"/>
          </a:xfrm>
          <a:prstGeom prst="rect">
            <a:avLst/>
          </a:prstGeom>
          <a:noFill/>
        </p:spPr>
        <p:txBody>
          <a:bodyPr wrap="square" rtlCol="0">
            <a:spAutoFit/>
          </a:bodyPr>
          <a:lstStyle/>
          <a:p>
            <a:r>
              <a:rPr lang="de-DE" b="1" dirty="0">
                <a:solidFill>
                  <a:schemeClr val="bg1"/>
                </a:solidFill>
                <a:latin typeface="Helvetica" panose="020B0604020202030204" pitchFamily="34" charset="0"/>
              </a:rPr>
              <a:t> </a:t>
            </a:r>
            <a:r>
              <a:rPr lang="de-DE" sz="1600" b="1" dirty="0">
                <a:solidFill>
                  <a:schemeClr val="bg1"/>
                </a:solidFill>
                <a:latin typeface="Helvetica" panose="020B0604020202030204" pitchFamily="34" charset="0"/>
              </a:rPr>
              <a:t>Example 2:  the toolOpener tO02.0</a:t>
            </a:r>
          </a:p>
          <a:p>
            <a:endParaRPr lang="de-DE" sz="1600" b="1" dirty="0">
              <a:solidFill>
                <a:schemeClr val="bg1"/>
              </a:solidFill>
              <a:latin typeface="Helvetica" panose="020B060402020203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Modular concept to accommodate a wide variety of punching, forming and injection molding tools.</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Robust drive concepts with the highest precision.</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Tools can be easily clamped and joined again after separating the lower and upper part. This opens up completely new possibilities for users and is unique so far.</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State-of-the-art control concepts are available in different configurations (Industry 4.0 capable).</a:t>
            </a:r>
          </a:p>
          <a:p>
            <a:pPr marL="285750" indent="-285750">
              <a:buFont typeface="Arial" panose="020B0604020202020204" pitchFamily="34" charset="0"/>
              <a:buChar char="•"/>
            </a:pPr>
            <a:endParaRPr lang="en-US" sz="1400"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The development of these toolOpeners was supported by the central innovation program for medium-sized companies.</a:t>
            </a:r>
          </a:p>
          <a:p>
            <a:endParaRPr lang="de-DE" sz="1400" b="1" dirty="0">
              <a:solidFill>
                <a:schemeClr val="bg1"/>
              </a:solidFill>
              <a:latin typeface="Helvetica" panose="020B0604020202030204" pitchFamily="34" charset="0"/>
            </a:endParaRPr>
          </a:p>
          <a:p>
            <a:endParaRPr lang="de-DE" sz="800" b="1" dirty="0">
              <a:solidFill>
                <a:schemeClr val="bg1"/>
              </a:solidFill>
            </a:endParaRPr>
          </a:p>
          <a:p>
            <a:pPr marL="285750" indent="-285750">
              <a:buFont typeface="Arial" panose="020B0604020202020204" pitchFamily="34" charset="0"/>
              <a:buChar char="•"/>
            </a:pPr>
            <a:endParaRPr lang="de-DE" sz="1600" dirty="0">
              <a:solidFill>
                <a:schemeClr val="bg1"/>
              </a:solidFill>
            </a:endParaRPr>
          </a:p>
          <a:p>
            <a:endParaRPr lang="de-DE" sz="1600" dirty="0">
              <a:solidFill>
                <a:schemeClr val="bg1"/>
              </a:solidFill>
            </a:endParaRPr>
          </a:p>
          <a:p>
            <a:endParaRPr lang="de-DE" sz="1400" dirty="0">
              <a:solidFill>
                <a:schemeClr val="bg1"/>
              </a:solidFill>
            </a:endParaRPr>
          </a:p>
        </p:txBody>
      </p:sp>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sharpenSoften amount="11000"/>
                    </a14:imgEffect>
                    <a14:imgEffect>
                      <a14:colorTemperature colorTemp="5851"/>
                    </a14:imgEffect>
                    <a14:imgEffect>
                      <a14:saturation sat="164000"/>
                    </a14:imgEffect>
                  </a14:imgLayer>
                </a14:imgProps>
              </a:ext>
            </a:extLst>
          </a:blip>
          <a:stretch>
            <a:fillRect/>
          </a:stretch>
        </p:blipFill>
        <p:spPr>
          <a:xfrm>
            <a:off x="0" y="15355"/>
            <a:ext cx="1717700" cy="662711"/>
          </a:xfrm>
          <a:prstGeom prst="rect">
            <a:avLst/>
          </a:prstGeom>
        </p:spPr>
      </p:pic>
      <p:sp>
        <p:nvSpPr>
          <p:cNvPr id="8" name="Textfeld 7"/>
          <p:cNvSpPr txBox="1"/>
          <p:nvPr/>
        </p:nvSpPr>
        <p:spPr>
          <a:xfrm>
            <a:off x="8884020" y="6034298"/>
            <a:ext cx="3262019" cy="738664"/>
          </a:xfrm>
          <a:prstGeom prst="rect">
            <a:avLst/>
          </a:prstGeom>
          <a:noFill/>
        </p:spPr>
        <p:txBody>
          <a:bodyPr wrap="squar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toolOpener tO02.0s</a:t>
            </a:r>
          </a:p>
          <a:p>
            <a:r>
              <a:rPr lang="de-DE" sz="1200" dirty="0">
                <a:solidFill>
                  <a:schemeClr val="accent5">
                    <a:lumMod val="50000"/>
                  </a:schemeClr>
                </a:solidFill>
                <a:latin typeface="Arial" panose="020B0604020202020204" pitchFamily="34" charset="0"/>
                <a:cs typeface="Arial" panose="020B0604020202020204" pitchFamily="34" charset="0"/>
              </a:rPr>
              <a:t>Tool weight: bis 2.500 kg</a:t>
            </a:r>
          </a:p>
          <a:p>
            <a:r>
              <a:rPr lang="de-DE" sz="1200" dirty="0">
                <a:solidFill>
                  <a:schemeClr val="accent5">
                    <a:lumMod val="50000"/>
                  </a:schemeClr>
                </a:solidFill>
                <a:latin typeface="Arial" panose="020B0604020202020204" pitchFamily="34" charset="0"/>
                <a:cs typeface="Arial" panose="020B0604020202020204" pitchFamily="34" charset="0"/>
              </a:rPr>
              <a:t>WZ- dimensions: bis 1.800 x 1.000 x 700 mm</a:t>
            </a:r>
          </a:p>
        </p:txBody>
      </p:sp>
      <p:pic>
        <p:nvPicPr>
          <p:cNvPr id="6" name="Grafik 5">
            <a:extLst>
              <a:ext uri="{FF2B5EF4-FFF2-40B4-BE49-F238E27FC236}">
                <a16:creationId xmlns:a16="http://schemas.microsoft.com/office/drawing/2014/main" id="{A47CE795-FB86-C5E8-1245-9F0B333374D3}"/>
              </a:ext>
            </a:extLst>
          </p:cNvPr>
          <p:cNvPicPr>
            <a:picLocks noChangeAspect="1"/>
          </p:cNvPicPr>
          <p:nvPr/>
        </p:nvPicPr>
        <p:blipFill>
          <a:blip r:embed="rId7"/>
          <a:stretch>
            <a:fillRect/>
          </a:stretch>
        </p:blipFill>
        <p:spPr>
          <a:xfrm>
            <a:off x="-4888" y="6426472"/>
            <a:ext cx="4709160" cy="464820"/>
          </a:xfrm>
          <a:prstGeom prst="rect">
            <a:avLst/>
          </a:prstGeom>
        </p:spPr>
      </p:pic>
      <p:pic>
        <p:nvPicPr>
          <p:cNvPr id="7" name="Grafik 6">
            <a:extLst>
              <a:ext uri="{FF2B5EF4-FFF2-40B4-BE49-F238E27FC236}">
                <a16:creationId xmlns:a16="http://schemas.microsoft.com/office/drawing/2014/main" id="{484233EC-D7BA-489E-B653-D95BD659E9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938" y="6012419"/>
            <a:ext cx="2224460" cy="684000"/>
          </a:xfrm>
          <a:prstGeom prst="rect">
            <a:avLst/>
          </a:prstGeom>
          <a:effectLst>
            <a:outerShdw blurRad="76200" dist="76200" dir="2700000" sx="102000" sy="102000" algn="tl" rotWithShape="0">
              <a:prstClr val="black">
                <a:alpha val="60000"/>
              </a:prstClr>
            </a:outerShdw>
          </a:effectLst>
        </p:spPr>
      </p:pic>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42" y="4697178"/>
            <a:ext cx="2393712" cy="2074718"/>
          </a:xfrm>
          <a:prstGeom prst="rect">
            <a:avLst/>
          </a:prstGeom>
        </p:spPr>
      </p:pic>
    </p:spTree>
    <p:extLst>
      <p:ext uri="{BB962C8B-B14F-4D97-AF65-F5344CB8AC3E}">
        <p14:creationId xmlns:p14="http://schemas.microsoft.com/office/powerpoint/2010/main" val="391411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57A03CD-C8BA-41D9-A46C-9C5A8275203B}"/>
              </a:ext>
            </a:extLst>
          </p:cNvPr>
          <p:cNvPicPr>
            <a:picLocks noChangeAspect="1"/>
          </p:cNvPicPr>
          <p:nvPr/>
        </p:nvPicPr>
        <p:blipFill>
          <a:blip r:embed="rId3"/>
          <a:stretch>
            <a:fillRect/>
          </a:stretch>
        </p:blipFill>
        <p:spPr>
          <a:xfrm>
            <a:off x="0" y="0"/>
            <a:ext cx="4666594" cy="6858000"/>
          </a:xfrm>
          <a:prstGeom prst="rect">
            <a:avLst/>
          </a:prstGeom>
        </p:spPr>
      </p:pic>
      <p:pic>
        <p:nvPicPr>
          <p:cNvPr id="3" name="Grafik 2">
            <a:extLst>
              <a:ext uri="{FF2B5EF4-FFF2-40B4-BE49-F238E27FC236}">
                <a16:creationId xmlns:a16="http://schemas.microsoft.com/office/drawing/2014/main" id="{B4DA894E-B45D-4D78-93C5-94085A087E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1000"/>
                    </a14:imgEffect>
                    <a14:imgEffect>
                      <a14:colorTemperature colorTemp="5851"/>
                    </a14:imgEffect>
                    <a14:imgEffect>
                      <a14:saturation sat="164000"/>
                    </a14:imgEffect>
                  </a14:imgLayer>
                </a14:imgProps>
              </a:ext>
            </a:extLst>
          </a:blip>
          <a:stretch>
            <a:fillRect/>
          </a:stretch>
        </p:blipFill>
        <p:spPr>
          <a:xfrm>
            <a:off x="0" y="15355"/>
            <a:ext cx="1717700" cy="662711"/>
          </a:xfrm>
          <a:prstGeom prst="rect">
            <a:avLst/>
          </a:prstGeom>
        </p:spPr>
      </p:pic>
      <p:pic>
        <p:nvPicPr>
          <p:cNvPr id="10" name="Grafik 9">
            <a:extLst>
              <a:ext uri="{FF2B5EF4-FFF2-40B4-BE49-F238E27FC236}">
                <a16:creationId xmlns:a16="http://schemas.microsoft.com/office/drawing/2014/main" id="{98B05A40-38D7-48E8-AAB7-220DA54749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179" y="334638"/>
            <a:ext cx="7502410" cy="5970911"/>
          </a:xfrm>
          <a:prstGeom prst="rect">
            <a:avLst/>
          </a:prstGeom>
        </p:spPr>
      </p:pic>
      <p:pic>
        <p:nvPicPr>
          <p:cNvPr id="4" name="Grafik 3">
            <a:extLst>
              <a:ext uri="{FF2B5EF4-FFF2-40B4-BE49-F238E27FC236}">
                <a16:creationId xmlns:a16="http://schemas.microsoft.com/office/drawing/2014/main" id="{2A53B066-C7D3-453D-294F-E4BE8111126C}"/>
              </a:ext>
            </a:extLst>
          </p:cNvPr>
          <p:cNvPicPr>
            <a:picLocks noChangeAspect="1"/>
          </p:cNvPicPr>
          <p:nvPr/>
        </p:nvPicPr>
        <p:blipFill>
          <a:blip r:embed="rId7"/>
          <a:stretch>
            <a:fillRect/>
          </a:stretch>
        </p:blipFill>
        <p:spPr>
          <a:xfrm>
            <a:off x="-4888" y="6426472"/>
            <a:ext cx="4709160" cy="464820"/>
          </a:xfrm>
          <a:prstGeom prst="rect">
            <a:avLst/>
          </a:prstGeom>
        </p:spPr>
      </p:pic>
      <p:sp>
        <p:nvSpPr>
          <p:cNvPr id="5" name="Rechteck 4">
            <a:extLst>
              <a:ext uri="{FF2B5EF4-FFF2-40B4-BE49-F238E27FC236}">
                <a16:creationId xmlns:a16="http://schemas.microsoft.com/office/drawing/2014/main" id="{C0AA0EE3-41E1-CCE9-F866-9EC82FAF07B5}"/>
              </a:ext>
            </a:extLst>
          </p:cNvPr>
          <p:cNvSpPr/>
          <p:nvPr/>
        </p:nvSpPr>
        <p:spPr>
          <a:xfrm>
            <a:off x="103280" y="1421633"/>
            <a:ext cx="4460033" cy="4778680"/>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Stationary tool handling system for holding different sized punching and forming tools.</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There are 3 tool positions defined:</a:t>
            </a:r>
          </a:p>
          <a:p>
            <a:pPr marL="800100" lvl="1" indent="-342900">
              <a:lnSpc>
                <a:spcPct val="115000"/>
              </a:lnSpc>
              <a:buFont typeface="Courier New" panose="02070309020205020404" pitchFamily="49" charset="0"/>
              <a:buChar char="o"/>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Storage position tool upper part</a:t>
            </a:r>
          </a:p>
          <a:p>
            <a:pPr marL="800100" lvl="1" indent="-342900">
              <a:lnSpc>
                <a:spcPct val="115000"/>
              </a:lnSpc>
              <a:buFont typeface="Courier New" panose="02070309020205020404" pitchFamily="49" charset="0"/>
              <a:buChar char="o"/>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Transfer and storage position tool lower part</a:t>
            </a:r>
          </a:p>
          <a:p>
            <a:pPr marL="800100" lvl="1" indent="-342900">
              <a:lnSpc>
                <a:spcPct val="115000"/>
              </a:lnSpc>
              <a:buFont typeface="Courier New" panose="02070309020205020404" pitchFamily="49" charset="0"/>
              <a:buChar char="o"/>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opening position</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Loading and unloading possible using crane and tool changing trolleys</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The side stands of the lifting unit move symmetrically and are hydraulically driven.</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The precision-guided lifting boxes are also driven hydraulically with position control. Energy recovery during the downward movement</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The cross-bearing rotating unit is driven by a hydraulic motor and can be freely rotated through 360 °.</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Control: Siemens SIMATIC S7 and SIMATIC Touch Panel</a:t>
            </a:r>
          </a:p>
          <a:p>
            <a:pPr marL="342900" lvl="0" indent="-342900">
              <a:lnSpc>
                <a:spcPct val="115000"/>
              </a:lnSpc>
              <a:spcAft>
                <a:spcPts val="0"/>
              </a:spcAft>
              <a:buFont typeface="Symbol" panose="05050102010706020507" pitchFamily="18" charset="2"/>
              <a:buChar char=""/>
            </a:pPr>
            <a:r>
              <a:rPr lang="en-US" sz="1400" dirty="0">
                <a:solidFill>
                  <a:schemeClr val="bg1"/>
                </a:solidFill>
                <a:latin typeface="Helvetica" panose="020B0604020202030204" pitchFamily="34" charset="0"/>
                <a:ea typeface="Calibri" panose="020F0502020204030204" pitchFamily="34" charset="0"/>
                <a:cs typeface="Arial" panose="020B0604020202020204" pitchFamily="34" charset="0"/>
              </a:rPr>
              <a:t>Industry 4.0 capable.</a:t>
            </a:r>
            <a:endParaRPr lang="de-DE" sz="1400" dirty="0">
              <a:solidFill>
                <a:schemeClr val="bg1"/>
              </a:solidFill>
              <a:effectLst/>
              <a:latin typeface="Helvetica" panose="020B0604020202030204" pitchFamily="34" charset="0"/>
              <a:ea typeface="Calibri" panose="020F0502020204030204" pitchFamily="34" charset="0"/>
              <a:cs typeface="Arial" panose="020B0604020202020204" pitchFamily="34" charset="0"/>
            </a:endParaRPr>
          </a:p>
        </p:txBody>
      </p:sp>
      <p:sp>
        <p:nvSpPr>
          <p:cNvPr id="6" name="Rechteck 5">
            <a:extLst>
              <a:ext uri="{FF2B5EF4-FFF2-40B4-BE49-F238E27FC236}">
                <a16:creationId xmlns:a16="http://schemas.microsoft.com/office/drawing/2014/main" id="{6B503E0A-B6BA-8DB9-9159-ADA883900061}"/>
              </a:ext>
            </a:extLst>
          </p:cNvPr>
          <p:cNvSpPr/>
          <p:nvPr/>
        </p:nvSpPr>
        <p:spPr>
          <a:xfrm>
            <a:off x="103280" y="881182"/>
            <a:ext cx="4463081" cy="357342"/>
          </a:xfrm>
          <a:prstGeom prst="rect">
            <a:avLst/>
          </a:prstGeom>
        </p:spPr>
        <p:txBody>
          <a:bodyPr wrap="none">
            <a:spAutoFit/>
          </a:bodyPr>
          <a:lstStyle/>
          <a:p>
            <a:pPr>
              <a:lnSpc>
                <a:spcPct val="115000"/>
              </a:lnSpc>
              <a:spcAft>
                <a:spcPts val="0"/>
              </a:spcAft>
            </a:pPr>
            <a:r>
              <a:rPr lang="de-DE" sz="1600" b="1" dirty="0">
                <a:solidFill>
                  <a:schemeClr val="bg1"/>
                </a:solidFill>
                <a:latin typeface="Helvetica" panose="020B0604020202030204" pitchFamily="34" charset="0"/>
                <a:ea typeface="Calibri" panose="020F0502020204030204" pitchFamily="34" charset="0"/>
                <a:cs typeface="Times New Roman" panose="02020603050405020304" pitchFamily="18" charset="0"/>
              </a:rPr>
              <a:t>Example 3: the toolOpener 40th</a:t>
            </a:r>
            <a:r>
              <a:rPr lang="de-DE" sz="1600" b="1" dirty="0">
                <a:latin typeface="Helvetica" panose="020B0604020202030204" pitchFamily="34" charset="0"/>
                <a:ea typeface="Calibri" panose="020F0502020204030204" pitchFamily="34" charset="0"/>
                <a:cs typeface="Times New Roman" panose="02020603050405020304" pitchFamily="18" charset="0"/>
              </a:rPr>
              <a:t>_</a:t>
            </a:r>
            <a:r>
              <a:rPr lang="de-DE" sz="1600" b="1" dirty="0">
                <a:solidFill>
                  <a:srgbClr val="00B050"/>
                </a:solidFill>
                <a:latin typeface="Helvetica" panose="020B0604020202030204" pitchFamily="34" charset="0"/>
                <a:ea typeface="Calibri" panose="020F0502020204030204" pitchFamily="34" charset="0"/>
                <a:cs typeface="Times New Roman" panose="02020603050405020304" pitchFamily="18" charset="0"/>
              </a:rPr>
              <a:t>green line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7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422" y="801184"/>
            <a:ext cx="6826201" cy="5459627"/>
          </a:xfrm>
          <a:prstGeom prst="rect">
            <a:avLst/>
          </a:prstGeom>
        </p:spPr>
      </p:pic>
      <p:pic>
        <p:nvPicPr>
          <p:cNvPr id="4" name="Grafik 3"/>
          <p:cNvPicPr>
            <a:picLocks noChangeAspect="1"/>
          </p:cNvPicPr>
          <p:nvPr/>
        </p:nvPicPr>
        <p:blipFill>
          <a:blip r:embed="rId4"/>
          <a:stretch>
            <a:fillRect/>
          </a:stretch>
        </p:blipFill>
        <p:spPr>
          <a:xfrm>
            <a:off x="0" y="4714"/>
            <a:ext cx="4666594" cy="6858000"/>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sharpenSoften amount="11000"/>
                    </a14:imgEffect>
                    <a14:imgEffect>
                      <a14:colorTemperature colorTemp="5851"/>
                    </a14:imgEffect>
                    <a14:imgEffect>
                      <a14:saturation sat="164000"/>
                    </a14:imgEffect>
                  </a14:imgLayer>
                </a14:imgProps>
              </a:ext>
            </a:extLst>
          </a:blip>
          <a:stretch>
            <a:fillRect/>
          </a:stretch>
        </p:blipFill>
        <p:spPr>
          <a:xfrm>
            <a:off x="0" y="15355"/>
            <a:ext cx="1717700" cy="662711"/>
          </a:xfrm>
          <a:prstGeom prst="rect">
            <a:avLst/>
          </a:prstGeom>
        </p:spPr>
      </p:pic>
      <p:sp>
        <p:nvSpPr>
          <p:cNvPr id="7" name="Textfeld 6"/>
          <p:cNvSpPr txBox="1"/>
          <p:nvPr/>
        </p:nvSpPr>
        <p:spPr>
          <a:xfrm>
            <a:off x="5477432" y="5393772"/>
            <a:ext cx="3262019" cy="738664"/>
          </a:xfrm>
          <a:prstGeom prst="rect">
            <a:avLst/>
          </a:prstGeom>
          <a:noFill/>
        </p:spPr>
        <p:txBody>
          <a:bodyPr wrap="square" rtlCol="0">
            <a:spAutoFit/>
          </a:bodyPr>
          <a:lstStyle/>
          <a:p>
            <a:r>
              <a:rPr lang="de-DE" b="1" dirty="0">
                <a:solidFill>
                  <a:schemeClr val="accent5">
                    <a:lumMod val="50000"/>
                  </a:schemeClr>
                </a:solidFill>
              </a:rPr>
              <a:t>toolOpener tO60.0hs</a:t>
            </a:r>
          </a:p>
          <a:p>
            <a:r>
              <a:rPr lang="de-DE" sz="1200" dirty="0">
                <a:solidFill>
                  <a:schemeClr val="accent5">
                    <a:lumMod val="50000"/>
                  </a:schemeClr>
                </a:solidFill>
              </a:rPr>
              <a:t>Tool weight: 60.000 kg</a:t>
            </a:r>
          </a:p>
          <a:p>
            <a:r>
              <a:rPr lang="de-DE" sz="1200" dirty="0">
                <a:solidFill>
                  <a:schemeClr val="accent5">
                    <a:lumMod val="50000"/>
                  </a:schemeClr>
                </a:solidFill>
              </a:rPr>
              <a:t>WZ- dimensions: 3.000 x 2.600 x 1.600 mm</a:t>
            </a:r>
          </a:p>
        </p:txBody>
      </p:sp>
      <p:sp>
        <p:nvSpPr>
          <p:cNvPr id="3" name="Rechteck 2">
            <a:extLst>
              <a:ext uri="{FF2B5EF4-FFF2-40B4-BE49-F238E27FC236}">
                <a16:creationId xmlns:a16="http://schemas.microsoft.com/office/drawing/2014/main" id="{DA70967A-DD15-DF65-ED13-91BCDC2C012F}"/>
              </a:ext>
            </a:extLst>
          </p:cNvPr>
          <p:cNvSpPr/>
          <p:nvPr/>
        </p:nvSpPr>
        <p:spPr>
          <a:xfrm>
            <a:off x="64020" y="1122980"/>
            <a:ext cx="3698448" cy="1134157"/>
          </a:xfrm>
          <a:prstGeom prst="rect">
            <a:avLst/>
          </a:prstGeom>
        </p:spPr>
        <p:txBody>
          <a:bodyPr wrap="none">
            <a:spAutoFit/>
          </a:bodyPr>
          <a:lstStyle/>
          <a:p>
            <a:pPr>
              <a:lnSpc>
                <a:spcPct val="115000"/>
              </a:lnSpc>
              <a:spcAft>
                <a:spcPts val="0"/>
              </a:spcAft>
            </a:pPr>
            <a:r>
              <a:rPr lang="de-DE" sz="1600" b="1" dirty="0">
                <a:solidFill>
                  <a:schemeClr val="bg1"/>
                </a:solidFill>
                <a:latin typeface="Helvetica" panose="020B0604020202030204" pitchFamily="34" charset="0"/>
                <a:ea typeface="Calibri" panose="020F0502020204030204" pitchFamily="34" charset="0"/>
                <a:cs typeface="Times New Roman" panose="02020603050405020304" pitchFamily="18" charset="0"/>
              </a:rPr>
              <a:t>Example 4: the toolOpener tO60.0hs</a:t>
            </a:r>
          </a:p>
          <a:p>
            <a:pPr>
              <a:lnSpc>
                <a:spcPct val="115000"/>
              </a:lnSpc>
              <a:spcAft>
                <a:spcPts val="0"/>
              </a:spcAft>
            </a:pPr>
            <a:endParaRPr lang="de-DE" sz="1600" dirty="0">
              <a:solidFill>
                <a:schemeClr val="bg1"/>
              </a:solidFill>
              <a:latin typeface="Helvetica" panose="020B0604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solidFill>
                  <a:schemeClr val="bg1"/>
                </a:solidFill>
                <a:latin typeface="Helvetica" panose="020B0604020202030204" pitchFamily="34" charset="0"/>
                <a:ea typeface="Calibri" panose="020F0502020204030204" pitchFamily="34" charset="0"/>
                <a:cs typeface="Times New Roman" panose="02020603050405020304" pitchFamily="18" charset="0"/>
              </a:rPr>
              <a:t>A try-out plant for injection molding</a:t>
            </a:r>
          </a:p>
          <a:p>
            <a:pPr>
              <a:lnSpc>
                <a:spcPct val="115000"/>
              </a:lnSpc>
              <a:spcAft>
                <a:spcPts val="0"/>
              </a:spcAft>
            </a:pPr>
            <a:r>
              <a:rPr lang="en-US" sz="1400" dirty="0">
                <a:solidFill>
                  <a:schemeClr val="bg1"/>
                </a:solidFill>
                <a:latin typeface="Helvetica" panose="020B0604020202030204" pitchFamily="34" charset="0"/>
                <a:ea typeface="Calibri" panose="020F0502020204030204" pitchFamily="34" charset="0"/>
                <a:cs typeface="Times New Roman" panose="02020603050405020304" pitchFamily="18" charset="0"/>
              </a:rPr>
              <a:t>with lifting speed of more than 100 mm/sec</a:t>
            </a:r>
            <a:endParaRPr lang="de-DE" sz="1400" dirty="0">
              <a:solidFill>
                <a:schemeClr val="bg1"/>
              </a:solidFill>
              <a:effectLst/>
              <a:latin typeface="Helvetica" panose="020B0604020202030204" pitchFamily="34" charset="0"/>
              <a:ea typeface="Calibri" panose="020F050202020403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A606D0A4-F32A-8395-8BAA-4A2C778BBD4C}"/>
              </a:ext>
            </a:extLst>
          </p:cNvPr>
          <p:cNvPicPr>
            <a:picLocks noChangeAspect="1"/>
          </p:cNvPicPr>
          <p:nvPr/>
        </p:nvPicPr>
        <p:blipFill>
          <a:blip r:embed="rId7"/>
          <a:stretch>
            <a:fillRect/>
          </a:stretch>
        </p:blipFill>
        <p:spPr>
          <a:xfrm>
            <a:off x="-14289" y="6423584"/>
            <a:ext cx="4709160" cy="464820"/>
          </a:xfrm>
          <a:prstGeom prst="rect">
            <a:avLst/>
          </a:prstGeom>
        </p:spPr>
      </p:pic>
      <p:sp>
        <p:nvSpPr>
          <p:cNvPr id="5" name="Textfeld 4">
            <a:extLst>
              <a:ext uri="{FF2B5EF4-FFF2-40B4-BE49-F238E27FC236}">
                <a16:creationId xmlns:a16="http://schemas.microsoft.com/office/drawing/2014/main" id="{005D280F-A67F-F927-5B24-555B5BC7D2FB}"/>
              </a:ext>
            </a:extLst>
          </p:cNvPr>
          <p:cNvSpPr txBox="1"/>
          <p:nvPr/>
        </p:nvSpPr>
        <p:spPr>
          <a:xfrm>
            <a:off x="73545" y="2702051"/>
            <a:ext cx="4666593" cy="3754874"/>
          </a:xfrm>
          <a:prstGeom prst="rect">
            <a:avLst/>
          </a:prstGeom>
          <a:noFill/>
        </p:spPr>
        <p:txBody>
          <a:bodyPr wrap="square" rtlCol="0">
            <a:spAutoFit/>
          </a:bodyPr>
          <a:lstStyle/>
          <a:p>
            <a:r>
              <a:rPr lang="de-DE" sz="1400" cap="all" dirty="0">
                <a:solidFill>
                  <a:schemeClr val="bg1"/>
                </a:solidFill>
                <a:latin typeface="Helvetica" panose="020B0604020202030204" pitchFamily="34" charset="0"/>
                <a:cs typeface="Arial" panose="020B0604020202020204" pitchFamily="34" charset="0"/>
              </a:rPr>
              <a:t>Discover </a:t>
            </a:r>
            <a:r>
              <a:rPr lang="de-DE" sz="1400" cap="all" dirty="0" err="1">
                <a:solidFill>
                  <a:schemeClr val="bg1"/>
                </a:solidFill>
                <a:latin typeface="Helvetica" panose="020B0604020202030204" pitchFamily="34" charset="0"/>
                <a:cs typeface="Arial" panose="020B0604020202020204" pitchFamily="34" charset="0"/>
              </a:rPr>
              <a:t>advantages</a:t>
            </a:r>
            <a:r>
              <a:rPr lang="de-DE" sz="1400" cap="all" dirty="0">
                <a:solidFill>
                  <a:schemeClr val="bg1"/>
                </a:solidFill>
                <a:latin typeface="Helvetica" panose="020B0604020202030204" pitchFamily="34" charset="0"/>
                <a:cs typeface="Arial" panose="020B0604020202020204" pitchFamily="34" charset="0"/>
              </a:rPr>
              <a:t>:</a:t>
            </a:r>
          </a:p>
          <a:p>
            <a:endParaRPr lang="de-DE" sz="1400" cap="all" dirty="0">
              <a:solidFill>
                <a:schemeClr val="bg1"/>
              </a:solidFill>
              <a:latin typeface="Helvetica" panose="020B060402020203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Different tool sizes and designs can be opened with one and the same toolOpener.</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Tools that have been pulled apart can be removed and loaded and joined at a later point in time.</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Access to the upper part of the tool is guaranteed from both sides.</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Also particularly suitable as a try-out system for injection molding tools</a:t>
            </a:r>
          </a:p>
          <a:p>
            <a:pPr marL="285750" indent="-285750">
              <a:buFont typeface="Arial" panose="020B0604020202020204" pitchFamily="34" charset="0"/>
              <a:buChar char="•"/>
            </a:pPr>
            <a:endParaRPr lang="de-DE" sz="1400" dirty="0">
              <a:solidFill>
                <a:schemeClr val="bg1"/>
              </a:solidFill>
              <a:latin typeface="Helvetica" panose="020B0604020202030204" pitchFamily="34" charset="0"/>
              <a:cs typeface="Arial" panose="020B0604020202020204" pitchFamily="34" charset="0"/>
            </a:endParaRPr>
          </a:p>
          <a:p>
            <a:endParaRPr lang="de-DE" sz="1400" dirty="0">
              <a:latin typeface="Helvetica" panose="020B0604020202030204" pitchFamily="34" charset="0"/>
              <a:cs typeface="Arial" panose="020B0604020202020204" pitchFamily="34" charset="0"/>
            </a:endParaRPr>
          </a:p>
          <a:p>
            <a:r>
              <a:rPr lang="en-US" sz="1400" b="1" dirty="0">
                <a:solidFill>
                  <a:schemeClr val="bg1"/>
                </a:solidFill>
                <a:latin typeface="Helvetica" panose="020B0604020202030204" pitchFamily="34" charset="0"/>
                <a:cs typeface="Arial" panose="020B0604020202020204" pitchFamily="34" charset="0"/>
              </a:rPr>
              <a:t>We offer a practice-oriented and company-specific concept - from the specification to successful commissioning</a:t>
            </a:r>
            <a:r>
              <a:rPr lang="en-US" sz="1400" b="1" dirty="0">
                <a:solidFill>
                  <a:schemeClr val="bg1"/>
                </a:solidFill>
                <a:latin typeface="Helvetica" panose="020B0604020202030204" pitchFamily="34" charset="0"/>
              </a:rPr>
              <a:t>.</a:t>
            </a:r>
            <a:endParaRPr lang="de-DE" sz="1400" dirty="0">
              <a:solidFill>
                <a:schemeClr val="bg1"/>
              </a:solidFill>
              <a:latin typeface="Helvetica" panose="020B0604020202030204" pitchFamily="34" charset="0"/>
            </a:endParaRPr>
          </a:p>
          <a:p>
            <a:pPr marL="285750" indent="-285750">
              <a:buFont typeface="Arial" panose="020B0604020202020204" pitchFamily="34" charset="0"/>
              <a:buChar char="•"/>
            </a:pPr>
            <a:endParaRPr lang="de-DE" sz="1400" dirty="0">
              <a:solidFill>
                <a:schemeClr val="bg1"/>
              </a:solidFill>
              <a:latin typeface="Helvetica" panose="020B0604020202030204" pitchFamily="34" charset="0"/>
            </a:endParaRPr>
          </a:p>
          <a:p>
            <a:pPr marL="285750" indent="-285750">
              <a:buFont typeface="Arial" panose="020B0604020202020204" pitchFamily="34" charset="0"/>
              <a:buChar char="•"/>
            </a:pPr>
            <a:endParaRPr lang="de-DE" sz="1400" dirty="0">
              <a:solidFill>
                <a:schemeClr val="bg1"/>
              </a:solidFill>
            </a:endParaRPr>
          </a:p>
        </p:txBody>
      </p:sp>
    </p:spTree>
    <p:extLst>
      <p:ext uri="{BB962C8B-B14F-4D97-AF65-F5344CB8AC3E}">
        <p14:creationId xmlns:p14="http://schemas.microsoft.com/office/powerpoint/2010/main" val="4423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0" y="0"/>
            <a:ext cx="4666594" cy="6858000"/>
          </a:xfrm>
          <a:prstGeom prst="rect">
            <a:avLst/>
          </a:prstGeom>
        </p:spPr>
      </p:pic>
      <p:pic>
        <p:nvPicPr>
          <p:cNvPr id="9" name="Grafik 8"/>
          <p:cNvPicPr>
            <a:picLocks noChangeAspect="1"/>
          </p:cNvPicPr>
          <p:nvPr/>
        </p:nvPicPr>
        <p:blipFill>
          <a:blip r:embed="rId4">
            <a:extLst>
              <a:ext uri="{BEBA8EAE-BF5A-486C-A8C5-ECC9F3942E4B}">
                <a14:imgProps xmlns:a14="http://schemas.microsoft.com/office/drawing/2010/main">
                  <a14:imgLayer r:embed="rId5">
                    <a14:imgEffect>
                      <a14:sharpenSoften amount="11000"/>
                    </a14:imgEffect>
                    <a14:imgEffect>
                      <a14:colorTemperature colorTemp="5851"/>
                    </a14:imgEffect>
                    <a14:imgEffect>
                      <a14:saturation sat="164000"/>
                    </a14:imgEffect>
                  </a14:imgLayer>
                </a14:imgProps>
              </a:ext>
            </a:extLst>
          </a:blip>
          <a:stretch>
            <a:fillRect/>
          </a:stretch>
        </p:blipFill>
        <p:spPr>
          <a:xfrm>
            <a:off x="0" y="15355"/>
            <a:ext cx="1717700" cy="662711"/>
          </a:xfrm>
          <a:prstGeom prst="rect">
            <a:avLst/>
          </a:prstGeom>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2861" y="66231"/>
            <a:ext cx="7452360" cy="6484620"/>
          </a:xfrm>
          <a:prstGeom prst="rect">
            <a:avLst/>
          </a:prstGeom>
        </p:spPr>
      </p:pic>
      <p:sp>
        <p:nvSpPr>
          <p:cNvPr id="6" name="Textfeld 5"/>
          <p:cNvSpPr txBox="1"/>
          <p:nvPr/>
        </p:nvSpPr>
        <p:spPr>
          <a:xfrm>
            <a:off x="6761553" y="5391276"/>
            <a:ext cx="3359912" cy="369332"/>
          </a:xfrm>
          <a:prstGeom prst="rect">
            <a:avLst/>
          </a:prstGeom>
          <a:noFill/>
        </p:spPr>
        <p:txBody>
          <a:bodyPr wrap="squar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toolManager 4 x 18- 10.0To</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BE14D75B-FE7F-775B-E694-6E87EA560CF0}"/>
              </a:ext>
            </a:extLst>
          </p:cNvPr>
          <p:cNvPicPr>
            <a:picLocks noChangeAspect="1"/>
          </p:cNvPicPr>
          <p:nvPr/>
        </p:nvPicPr>
        <p:blipFill>
          <a:blip r:embed="rId7"/>
          <a:stretch>
            <a:fillRect/>
          </a:stretch>
        </p:blipFill>
        <p:spPr>
          <a:xfrm>
            <a:off x="-4888" y="6426472"/>
            <a:ext cx="4709160" cy="464820"/>
          </a:xfrm>
          <a:prstGeom prst="rect">
            <a:avLst/>
          </a:prstGeom>
        </p:spPr>
      </p:pic>
      <p:sp>
        <p:nvSpPr>
          <p:cNvPr id="5" name="Textfeld 4"/>
          <p:cNvSpPr txBox="1"/>
          <p:nvPr/>
        </p:nvSpPr>
        <p:spPr>
          <a:xfrm>
            <a:off x="1" y="833983"/>
            <a:ext cx="4666593" cy="4308872"/>
          </a:xfrm>
          <a:prstGeom prst="rect">
            <a:avLst/>
          </a:prstGeom>
          <a:noFill/>
        </p:spPr>
        <p:txBody>
          <a:bodyPr wrap="square" rtlCol="0">
            <a:spAutoFit/>
          </a:bodyPr>
          <a:lstStyle/>
          <a:p>
            <a:r>
              <a:rPr lang="de-DE" sz="1400" b="1" dirty="0">
                <a:solidFill>
                  <a:schemeClr val="bg1"/>
                </a:solidFill>
                <a:latin typeface="Helvetica" panose="020B0604020202030204" pitchFamily="34" charset="0"/>
                <a:ea typeface="Calibri" panose="020F0502020204030204" pitchFamily="34" charset="0"/>
                <a:cs typeface="Times New Roman" panose="02020603050405020304" pitchFamily="18" charset="0"/>
              </a:rPr>
              <a:t>toolManager 4x18-10.0T0</a:t>
            </a:r>
          </a:p>
          <a:p>
            <a:r>
              <a:rPr lang="de-DE" sz="1400" b="1" dirty="0">
                <a:solidFill>
                  <a:schemeClr val="bg1"/>
                </a:solidFill>
                <a:latin typeface="Helvetica" panose="020B0604020202030204" pitchFamily="34" charset="0"/>
                <a:ea typeface="Calibri" panose="020F0502020204030204" pitchFamily="34" charset="0"/>
                <a:cs typeface="Times New Roman" panose="02020603050405020304" pitchFamily="18" charset="0"/>
              </a:rPr>
              <a:t> </a:t>
            </a:r>
          </a:p>
          <a:p>
            <a:r>
              <a:rPr lang="en-US" sz="1400" dirty="0">
                <a:solidFill>
                  <a:schemeClr val="bg1"/>
                </a:solidFill>
                <a:latin typeface="Helvetica" panose="020B0604020202030204" pitchFamily="34" charset="0"/>
                <a:cs typeface="Arial" panose="020B0604020202020204" pitchFamily="34" charset="0"/>
              </a:rPr>
              <a:t>Tool management systems for the storage and provision of punching and forming tools</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Proper storage in a confined space</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Modularly expandable - one storage module for each tool</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The tool change can be automated with the appropriate interfaces to the tool changing carriage and to the press control.</a:t>
            </a:r>
          </a:p>
          <a:p>
            <a:pPr marL="285750" indent="-285750">
              <a:buFont typeface="Arial" panose="020B0604020202020204" pitchFamily="34" charset="0"/>
              <a:buChar char="•"/>
            </a:pPr>
            <a:r>
              <a:rPr lang="en-US" sz="1400" dirty="0">
                <a:solidFill>
                  <a:schemeClr val="bg1"/>
                </a:solidFill>
                <a:latin typeface="Helvetica" panose="020B0604020202030204" pitchFamily="34" charset="0"/>
                <a:cs typeface="Arial" panose="020B0604020202020204" pitchFamily="34" charset="0"/>
              </a:rPr>
              <a:t>Intelligent storage of the tools (depending on the frequency of use) saves time and resources</a:t>
            </a:r>
            <a:r>
              <a:rPr lang="de-DE" sz="1400" dirty="0">
                <a:solidFill>
                  <a:schemeClr val="bg1"/>
                </a:solidFill>
                <a:latin typeface="Helvetica" panose="020B0604020202030204" pitchFamily="34" charset="0"/>
                <a:cs typeface="Arial" panose="020B0604020202020204" pitchFamily="34" charset="0"/>
              </a:rPr>
              <a:t>.</a:t>
            </a:r>
          </a:p>
          <a:p>
            <a:pPr marL="285750" indent="-285750">
              <a:buFont typeface="Arial" panose="020B0604020202020204" pitchFamily="34" charset="0"/>
              <a:buChar char="•"/>
            </a:pPr>
            <a:endParaRPr lang="de-DE" sz="1400" dirty="0">
              <a:solidFill>
                <a:schemeClr val="bg1"/>
              </a:solidFill>
              <a:latin typeface="Helvetica" panose="020B0604020202030204" pitchFamily="34" charset="0"/>
              <a:cs typeface="Arial" panose="020B0604020202020204" pitchFamily="34" charset="0"/>
            </a:endParaRPr>
          </a:p>
          <a:p>
            <a:r>
              <a:rPr lang="en-US" sz="1400" dirty="0">
                <a:solidFill>
                  <a:schemeClr val="bg1"/>
                </a:solidFill>
                <a:latin typeface="Helvetica" panose="020B0604020202030204" pitchFamily="34" charset="0"/>
                <a:cs typeface="Arial" panose="020B0604020202020204" pitchFamily="34" charset="0"/>
              </a:rPr>
              <a:t>Minimize set-up times in a confined space with the toolManager.</a:t>
            </a:r>
          </a:p>
          <a:p>
            <a:endParaRPr lang="en-US" sz="1400" dirty="0">
              <a:solidFill>
                <a:schemeClr val="bg1"/>
              </a:solidFill>
              <a:latin typeface="Helvetica" panose="020B0604020202030204" pitchFamily="34" charset="0"/>
              <a:cs typeface="Arial" panose="020B0604020202020204" pitchFamily="34" charset="0"/>
            </a:endParaRPr>
          </a:p>
          <a:p>
            <a:endParaRPr lang="en-US" sz="1400" dirty="0">
              <a:solidFill>
                <a:schemeClr val="bg1"/>
              </a:solidFill>
              <a:latin typeface="Helvetica" panose="020B0604020202030204" pitchFamily="34" charset="0"/>
              <a:cs typeface="Arial" panose="020B0604020202020204" pitchFamily="34" charset="0"/>
            </a:endParaRPr>
          </a:p>
          <a:p>
            <a:r>
              <a:rPr lang="en-US" sz="1400" dirty="0">
                <a:solidFill>
                  <a:schemeClr val="bg1"/>
                </a:solidFill>
                <a:latin typeface="Helvetica" panose="020B0604020202030204" pitchFamily="34" charset="0"/>
                <a:cs typeface="Arial" panose="020B0604020202020204" pitchFamily="34" charset="0"/>
              </a:rPr>
              <a:t>Any questions from your side ?</a:t>
            </a:r>
          </a:p>
          <a:p>
            <a:r>
              <a:rPr lang="en-US" sz="1400" dirty="0">
                <a:solidFill>
                  <a:schemeClr val="bg1"/>
                </a:solidFill>
                <a:latin typeface="Helvetica" panose="020B0604020202030204" pitchFamily="34" charset="0"/>
                <a:cs typeface="Arial" panose="020B0604020202020204" pitchFamily="34" charset="0"/>
              </a:rPr>
              <a:t>please do not hesitate to contact us</a:t>
            </a:r>
            <a:endParaRPr lang="de-DE" sz="14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395331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Breitbild</PresentationFormat>
  <Paragraphs>162</Paragraphs>
  <Slides>10</Slides>
  <Notes>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9" baseType="lpstr">
      <vt:lpstr>Arial</vt:lpstr>
      <vt:lpstr>Calibri</vt:lpstr>
      <vt:lpstr>Calibri Light</vt:lpstr>
      <vt:lpstr>Courier New</vt:lpstr>
      <vt:lpstr>Helvetica</vt:lpstr>
      <vt:lpstr>Helvetica Narrow</vt:lpstr>
      <vt:lpstr>Symbol</vt:lpstr>
      <vt:lpstr>Office Theme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Volker Hensel</dc:creator>
  <cp:lastModifiedBy>volker hensel</cp:lastModifiedBy>
  <cp:revision>79</cp:revision>
  <dcterms:created xsi:type="dcterms:W3CDTF">2014-04-07T10:35:50Z</dcterms:created>
  <dcterms:modified xsi:type="dcterms:W3CDTF">2022-11-25T13:44:20Z</dcterms:modified>
</cp:coreProperties>
</file>