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spreadsheetml.sheet" PartName="/ppt/embeddings/Microsoft_Excel_Sheet1.xlsx"/>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0" roundtripDataSignature="AMtx7mh5SqGPKRjSUNq/PwAm9iCZOyjl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info@henselundblank.d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founders of Hensel &amp; Blank GmbH have been involved in optimizing punching technology for more than 30 years. </a:t>
            </a:r>
            <a:endParaRPr/>
          </a:p>
          <a:p>
            <a:pPr indent="0" lvl="0" marL="0" rtl="0" algn="l">
              <a:spcBef>
                <a:spcPts val="0"/>
              </a:spcBef>
              <a:spcAft>
                <a:spcPts val="0"/>
              </a:spcAft>
              <a:buNone/>
            </a:pPr>
            <a:r>
              <a:rPr lang="en-US"/>
              <a:t>Many projects have been successfully implemented to increase quality and reduce costs.</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lt1"/>
                </a:solidFill>
                <a:latin typeface="Arial"/>
                <a:ea typeface="Arial"/>
                <a:cs typeface="Arial"/>
                <a:sym typeface="Arial"/>
              </a:rPr>
              <a:t>In the course of a six sigma project in our stamping shop years ago, many losses were discovered.</a:t>
            </a:r>
            <a:endParaRPr/>
          </a:p>
          <a:p>
            <a:pPr indent="0" lvl="0" marL="0" rtl="0" algn="l">
              <a:spcBef>
                <a:spcPts val="0"/>
              </a:spcBef>
              <a:spcAft>
                <a:spcPts val="0"/>
              </a:spcAft>
              <a:buNone/>
            </a:pPr>
            <a:r>
              <a:rPr lang="en-US" sz="1200">
                <a:solidFill>
                  <a:schemeClr val="lt1"/>
                </a:solidFill>
                <a:latin typeface="Arial"/>
                <a:ea typeface="Arial"/>
                <a:cs typeface="Arial"/>
                <a:sym typeface="Arial"/>
              </a:rPr>
              <a:t>The biggest losses occurred during the handling, rebuilding or repair of the molds.</a:t>
            </a:r>
            <a:endParaRPr/>
          </a:p>
          <a:p>
            <a:pPr indent="0" lvl="0" marL="0" rtl="0" algn="l">
              <a:spcBef>
                <a:spcPts val="0"/>
              </a:spcBef>
              <a:spcAft>
                <a:spcPts val="0"/>
              </a:spcAft>
              <a:buNone/>
            </a:pPr>
            <a:r>
              <a:rPr lang="en-US" sz="1200">
                <a:solidFill>
                  <a:schemeClr val="lt1"/>
                </a:solidFill>
                <a:latin typeface="Arial"/>
                <a:ea typeface="Arial"/>
                <a:cs typeface="Arial"/>
                <a:sym typeface="Arial"/>
              </a:rPr>
              <a:t>There was also repeated damage to tools while opening the tools with cranes, etc.</a:t>
            </a:r>
            <a:endParaRPr/>
          </a:p>
          <a:p>
            <a:pPr indent="0" lvl="0" marL="0" rtl="0" algn="l">
              <a:spcBef>
                <a:spcPts val="0"/>
              </a:spcBef>
              <a:spcAft>
                <a:spcPts val="0"/>
              </a:spcAft>
              <a:buNone/>
            </a:pPr>
            <a:r>
              <a:rPr lang="en-US" sz="1200">
                <a:solidFill>
                  <a:schemeClr val="lt1"/>
                </a:solidFill>
                <a:latin typeface="Arial"/>
                <a:ea typeface="Arial"/>
                <a:cs typeface="Arial"/>
                <a:sym typeface="Arial"/>
              </a:rPr>
              <a:t>There were also frequent accidents at work.</a:t>
            </a:r>
            <a:endParaRPr/>
          </a:p>
          <a:p>
            <a:pPr indent="0" lvl="0" marL="0" rtl="0" algn="l">
              <a:spcBef>
                <a:spcPts val="0"/>
              </a:spcBef>
              <a:spcAft>
                <a:spcPts val="0"/>
              </a:spcAft>
              <a:buNone/>
            </a:pPr>
            <a:r>
              <a:rPr lang="en-US" sz="1200">
                <a:solidFill>
                  <a:schemeClr val="lt1"/>
                </a:solidFill>
                <a:latin typeface="Arial"/>
                <a:ea typeface="Arial"/>
                <a:cs typeface="Arial"/>
                <a:sym typeface="Arial"/>
              </a:rPr>
              <a:t>This waterfall diagram shows the increase in productive time of a 8 step- deep- drawing process by using a toolOpener. The tool weight here is 10 tons.</a:t>
            </a:r>
            <a:endParaRPr/>
          </a:p>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rPr lang="en-US" sz="1200">
                <a:solidFill>
                  <a:schemeClr val="lt1"/>
                </a:solidFill>
                <a:latin typeface="Arial"/>
                <a:ea typeface="Arial"/>
                <a:cs typeface="Arial"/>
                <a:sym typeface="Arial"/>
              </a:rPr>
              <a:t>The </a:t>
            </a:r>
            <a:r>
              <a:rPr b="1" lang="en-US">
                <a:solidFill>
                  <a:schemeClr val="lt1"/>
                </a:solidFill>
                <a:latin typeface="Arial"/>
                <a:ea typeface="Arial"/>
                <a:cs typeface="Arial"/>
                <a:sym typeface="Arial"/>
              </a:rPr>
              <a:t>toolOpener</a:t>
            </a:r>
            <a:r>
              <a:rPr lang="en-US" sz="1200">
                <a:solidFill>
                  <a:schemeClr val="lt1"/>
                </a:solidFill>
                <a:latin typeface="Arial"/>
                <a:ea typeface="Arial"/>
                <a:cs typeface="Arial"/>
                <a:sym typeface="Arial"/>
              </a:rPr>
              <a:t> was our solution for the safe and economical handling of punching and drawing tools.</a:t>
            </a:r>
            <a:endParaRPr/>
          </a:p>
          <a:p>
            <a:pPr indent="0" lvl="0" marL="0" rtl="0" algn="l">
              <a:spcBef>
                <a:spcPts val="0"/>
              </a:spcBef>
              <a:spcAft>
                <a:spcPts val="0"/>
              </a:spcAft>
              <a:buNone/>
            </a:pPr>
            <a:r>
              <a:rPr lang="en-US" sz="1200">
                <a:solidFill>
                  <a:schemeClr val="lt1"/>
                </a:solidFill>
                <a:latin typeface="Arial"/>
                <a:ea typeface="Arial"/>
                <a:cs typeface="Arial"/>
                <a:sym typeface="Arial"/>
              </a:rPr>
              <a:t>The </a:t>
            </a:r>
            <a:r>
              <a:rPr b="1" lang="en-US">
                <a:solidFill>
                  <a:schemeClr val="lt1"/>
                </a:solidFill>
                <a:latin typeface="Arial"/>
                <a:ea typeface="Arial"/>
                <a:cs typeface="Arial"/>
                <a:sym typeface="Arial"/>
              </a:rPr>
              <a:t>toolOpener</a:t>
            </a:r>
            <a:r>
              <a:rPr lang="en-US" sz="1200">
                <a:solidFill>
                  <a:schemeClr val="lt1"/>
                </a:solidFill>
                <a:latin typeface="Arial"/>
                <a:ea typeface="Arial"/>
                <a:cs typeface="Arial"/>
                <a:sym typeface="Arial"/>
              </a:rPr>
              <a:t> takes on the task of separating the upper part of the tool from the lower part and turning and storing it according to the requirements of the specialist staff and thus making it available for all work on the tool.</a:t>
            </a:r>
            <a:endParaRPr/>
          </a:p>
          <a:p>
            <a:pPr indent="0" lvl="0" marL="0" rtl="0" algn="l">
              <a:spcBef>
                <a:spcPts val="0"/>
              </a:spcBef>
              <a:spcAft>
                <a:spcPts val="0"/>
              </a:spcAft>
              <a:buNone/>
            </a:pPr>
            <a:r>
              <a:rPr lang="en-US" sz="1200">
                <a:solidFill>
                  <a:schemeClr val="lt1"/>
                </a:solidFill>
                <a:latin typeface="Arial"/>
                <a:ea typeface="Arial"/>
                <a:cs typeface="Arial"/>
                <a:sym typeface="Arial"/>
              </a:rPr>
              <a:t>After the completion of the prototype in 2007, the machine was used with great efficiency and continuously developed and improved.</a:t>
            </a:r>
            <a:endParaRPr/>
          </a:p>
          <a:p>
            <a:pPr indent="0" lvl="0" marL="0" rtl="0" algn="l">
              <a:spcBef>
                <a:spcPts val="0"/>
              </a:spcBef>
              <a:spcAft>
                <a:spcPts val="0"/>
              </a:spcAft>
              <a:buNone/>
            </a:pPr>
            <a:r>
              <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solidFill>
                  <a:schemeClr val="lt1"/>
                </a:solidFill>
                <a:latin typeface="Arial"/>
                <a:ea typeface="Arial"/>
                <a:cs typeface="Arial"/>
                <a:sym typeface="Arial"/>
              </a:rPr>
              <a:t>The </a:t>
            </a:r>
            <a:r>
              <a:rPr b="0" lang="en-US">
                <a:solidFill>
                  <a:schemeClr val="lt1"/>
                </a:solidFill>
                <a:latin typeface="Arial"/>
                <a:ea typeface="Arial"/>
                <a:cs typeface="Arial"/>
                <a:sym typeface="Arial"/>
              </a:rPr>
              <a:t>toolOpener</a:t>
            </a:r>
            <a:r>
              <a:rPr b="0" lang="en-US" sz="1200">
                <a:solidFill>
                  <a:schemeClr val="lt1"/>
                </a:solidFill>
                <a:latin typeface="Arial"/>
                <a:ea typeface="Arial"/>
                <a:cs typeface="Arial"/>
                <a:sym typeface="Arial"/>
              </a:rPr>
              <a:t> </a:t>
            </a:r>
            <a:r>
              <a:rPr lang="en-US" sz="1200">
                <a:solidFill>
                  <a:schemeClr val="lt1"/>
                </a:solidFill>
                <a:latin typeface="Arial"/>
                <a:ea typeface="Arial"/>
                <a:cs typeface="Arial"/>
                <a:sym typeface="Arial"/>
              </a:rPr>
              <a:t>was developed, designed and built by designers and specialists from production and maintenance.</a:t>
            </a:r>
            <a:endParaRPr/>
          </a:p>
          <a:p>
            <a:pPr indent="0" lvl="0" marL="0" rtl="0" algn="l">
              <a:spcBef>
                <a:spcPts val="0"/>
              </a:spcBef>
              <a:spcAft>
                <a:spcPts val="0"/>
              </a:spcAft>
              <a:buNone/>
            </a:pPr>
            <a:r>
              <a:rPr lang="en-US" sz="1200">
                <a:solidFill>
                  <a:schemeClr val="lt1"/>
                </a:solidFill>
                <a:latin typeface="Arial"/>
                <a:ea typeface="Arial"/>
                <a:cs typeface="Arial"/>
                <a:sym typeface="Arial"/>
              </a:rPr>
              <a:t>The toolOpener takes over fully automatically, safely and efficiently in a fraction of time, which previously had to be carried out with great expenditure of time and a high level of personnel using forklifts and crane systems with a high safety risk.</a:t>
            </a:r>
            <a:endParaRPr/>
          </a:p>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rPr lang="en-US" sz="1200">
                <a:solidFill>
                  <a:schemeClr val="lt1"/>
                </a:solidFill>
                <a:latin typeface="Arial"/>
                <a:ea typeface="Arial"/>
                <a:cs typeface="Arial"/>
                <a:sym typeface="Arial"/>
              </a:rPr>
              <a:t>The accessibility of the upper part of the tool is guaranteed in every position.</a:t>
            </a:r>
            <a:endParaRPr/>
          </a:p>
          <a:p>
            <a:pPr indent="0" lvl="0" marL="0" rtl="0" algn="l">
              <a:spcBef>
                <a:spcPts val="0"/>
              </a:spcBef>
              <a:spcAft>
                <a:spcPts val="0"/>
              </a:spcAft>
              <a:buNone/>
            </a:pPr>
            <a:r>
              <a:t/>
            </a:r>
            <a:endParaRPr/>
          </a:p>
        </p:txBody>
      </p:sp>
      <p:sp>
        <p:nvSpPr>
          <p:cNvPr id="153" name="Google Shape;1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solidFill>
                  <a:schemeClr val="lt1"/>
                </a:solidFill>
                <a:latin typeface="Arial"/>
                <a:ea typeface="Arial"/>
                <a:cs typeface="Arial"/>
                <a:sym typeface="Arial"/>
              </a:rPr>
              <a:t>Manually handling the tools outside the press, using a crane or forklift truck, usually takes 30 to 120 minutes to deploy at least two to three skilled workers.</a:t>
            </a:r>
            <a:endParaRPr/>
          </a:p>
          <a:p>
            <a:pPr indent="0" lvl="0" marL="0" rtl="0" algn="l">
              <a:spcBef>
                <a:spcPts val="0"/>
              </a:spcBef>
              <a:spcAft>
                <a:spcPts val="0"/>
              </a:spcAft>
              <a:buNone/>
            </a:pPr>
            <a:r>
              <a:rPr b="0" lang="en-US" sz="1200">
                <a:solidFill>
                  <a:schemeClr val="lt1"/>
                </a:solidFill>
                <a:latin typeface="Arial"/>
                <a:ea typeface="Arial"/>
                <a:cs typeface="Arial"/>
                <a:sym typeface="Arial"/>
              </a:rPr>
              <a:t>The toolOpener takes care of this in minutes, in the fully automated version even without personnel.</a:t>
            </a:r>
            <a:endParaRPr/>
          </a:p>
          <a:p>
            <a:pPr indent="0" lvl="0" marL="0" rtl="0" algn="l">
              <a:spcBef>
                <a:spcPts val="0"/>
              </a:spcBef>
              <a:spcAft>
                <a:spcPts val="0"/>
              </a:spcAft>
              <a:buNone/>
            </a:pPr>
            <a:r>
              <a:rPr b="0" lang="en-US" sz="1200">
                <a:solidFill>
                  <a:schemeClr val="lt1"/>
                </a:solidFill>
                <a:latin typeface="Arial"/>
                <a:ea typeface="Arial"/>
                <a:cs typeface="Arial"/>
                <a:sym typeface="Arial"/>
              </a:rPr>
              <a:t>The payback period for the projects already carried out in Europe was less than 1 year.</a:t>
            </a:r>
            <a:endParaRPr/>
          </a:p>
          <a:p>
            <a:pPr indent="0" lvl="0" marL="0" rtl="0" algn="l">
              <a:spcBef>
                <a:spcPts val="0"/>
              </a:spcBef>
              <a:spcAft>
                <a:spcPts val="0"/>
              </a:spcAft>
              <a:buNone/>
            </a:pPr>
            <a:r>
              <a:rPr b="0" lang="en-US" sz="1200">
                <a:solidFill>
                  <a:schemeClr val="lt1"/>
                </a:solidFill>
                <a:latin typeface="Arial"/>
                <a:ea typeface="Arial"/>
                <a:cs typeface="Arial"/>
                <a:sym typeface="Arial"/>
              </a:rPr>
              <a:t>Conservatively calculated, we expect an ROI in India of less than or equal to 2 years.</a:t>
            </a:r>
            <a:endParaRPr/>
          </a:p>
          <a:p>
            <a:pPr indent="0" lvl="0" marL="0" rtl="0" algn="l">
              <a:spcBef>
                <a:spcPts val="0"/>
              </a:spcBef>
              <a:spcAft>
                <a:spcPts val="0"/>
              </a:spcAft>
              <a:buNone/>
            </a:pPr>
            <a:r>
              <a:rPr b="0" lang="en-US" sz="1200">
                <a:solidFill>
                  <a:srgbClr val="FFC000"/>
                </a:solidFill>
                <a:latin typeface="Arial"/>
                <a:ea typeface="Arial"/>
                <a:cs typeface="Arial"/>
                <a:sym typeface="Arial"/>
              </a:rPr>
              <a:t>On request, we will send you the calculation table as an Excel file. Please send an E-mail to </a:t>
            </a:r>
            <a:r>
              <a:rPr b="0" i="1" lang="en-US" sz="1200" u="sng">
                <a:solidFill>
                  <a:srgbClr val="FFC000"/>
                </a:solidFill>
                <a:latin typeface="Arial"/>
                <a:ea typeface="Arial"/>
                <a:cs typeface="Arial"/>
                <a:sym typeface="Arial"/>
                <a:hlinkClick r:id="rId2">
                  <a:extLst>
                    <a:ext uri="{A12FA001-AC4F-418D-AE19-62706E023703}">
                      <ahyp:hlinkClr val="tx"/>
                    </a:ext>
                  </a:extLst>
                </a:hlinkClick>
              </a:rPr>
              <a:t>info@henselundblank.de</a:t>
            </a:r>
            <a:endParaRPr b="0" i="1" sz="1200">
              <a:solidFill>
                <a:srgbClr val="FFC000"/>
              </a:solidFill>
              <a:latin typeface="Arial"/>
              <a:ea typeface="Arial"/>
              <a:cs typeface="Arial"/>
              <a:sym typeface="Arial"/>
            </a:endParaRPr>
          </a:p>
          <a:p>
            <a:pPr indent="0" lvl="0" marL="0" rtl="0" algn="l">
              <a:spcBef>
                <a:spcPts val="0"/>
              </a:spcBef>
              <a:spcAft>
                <a:spcPts val="0"/>
              </a:spcAft>
              <a:buNone/>
            </a:pPr>
            <a:r>
              <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Modular concept to accommodate a wide variety of punching, forming and injection molding tools.</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Robust drive concepts with the highest precision.</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Tools can be easily clamped and joined again after separating the lower and upper part. This opens up completely new possibilities for users and is unique so far.</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State-of-the-art control concepts are available in different configurations (Industry 4.0 capable).</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The development of these toolOpeners was supported by the central innovation program for medium-sized companies in Europe.</a:t>
            </a:r>
            <a:endParaRPr sz="1400">
              <a:solidFill>
                <a:schemeClr val="lt1"/>
              </a:solidFill>
              <a:latin typeface="Arial"/>
              <a:ea typeface="Arial"/>
              <a:cs typeface="Arial"/>
              <a:sym typeface="Arial"/>
            </a:endParaRPr>
          </a:p>
          <a:p>
            <a:pPr indent="0" lvl="0" marL="0" rtl="0" algn="l">
              <a:spcBef>
                <a:spcPts val="0"/>
              </a:spcBef>
              <a:spcAft>
                <a:spcPts val="0"/>
              </a:spcAft>
              <a:buNone/>
            </a:pPr>
            <a:r>
              <a:t/>
            </a:r>
            <a:endParaRPr/>
          </a:p>
        </p:txBody>
      </p:sp>
      <p:sp>
        <p:nvSpPr>
          <p:cNvPr id="179" name="Google Shape;1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Stationary tool handling system for holding different sized punching and forming tools.</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There are 3 tool positions defined:</a:t>
            </a:r>
            <a:endParaRPr/>
          </a:p>
          <a:p>
            <a:pPr indent="-342900" lvl="1" marL="800100" rtl="0" algn="l">
              <a:lnSpc>
                <a:spcPct val="115000"/>
              </a:lnSpc>
              <a:spcBef>
                <a:spcPts val="0"/>
              </a:spcBef>
              <a:spcAft>
                <a:spcPts val="0"/>
              </a:spcAft>
              <a:buClr>
                <a:schemeClr val="lt1"/>
              </a:buClr>
              <a:buSzPts val="1400"/>
              <a:buFont typeface="Courier New"/>
              <a:buChar char="o"/>
            </a:pPr>
            <a:r>
              <a:rPr lang="en-US" sz="1400">
                <a:solidFill>
                  <a:schemeClr val="lt1"/>
                </a:solidFill>
                <a:latin typeface="Arial"/>
                <a:ea typeface="Arial"/>
                <a:cs typeface="Arial"/>
                <a:sym typeface="Arial"/>
              </a:rPr>
              <a:t>Storage position tool upper part</a:t>
            </a:r>
            <a:endParaRPr/>
          </a:p>
          <a:p>
            <a:pPr indent="-342900" lvl="1" marL="800100" rtl="0" algn="l">
              <a:lnSpc>
                <a:spcPct val="115000"/>
              </a:lnSpc>
              <a:spcBef>
                <a:spcPts val="0"/>
              </a:spcBef>
              <a:spcAft>
                <a:spcPts val="0"/>
              </a:spcAft>
              <a:buClr>
                <a:schemeClr val="lt1"/>
              </a:buClr>
              <a:buSzPts val="1400"/>
              <a:buFont typeface="Courier New"/>
              <a:buChar char="o"/>
            </a:pPr>
            <a:r>
              <a:rPr lang="en-US" sz="1400">
                <a:solidFill>
                  <a:schemeClr val="lt1"/>
                </a:solidFill>
                <a:latin typeface="Arial"/>
                <a:ea typeface="Arial"/>
                <a:cs typeface="Arial"/>
                <a:sym typeface="Arial"/>
              </a:rPr>
              <a:t>Transfer and storage position tool lower part</a:t>
            </a:r>
            <a:endParaRPr/>
          </a:p>
          <a:p>
            <a:pPr indent="-342900" lvl="1" marL="800100" rtl="0" algn="l">
              <a:lnSpc>
                <a:spcPct val="115000"/>
              </a:lnSpc>
              <a:spcBef>
                <a:spcPts val="0"/>
              </a:spcBef>
              <a:spcAft>
                <a:spcPts val="0"/>
              </a:spcAft>
              <a:buClr>
                <a:schemeClr val="lt1"/>
              </a:buClr>
              <a:buSzPts val="1400"/>
              <a:buFont typeface="Courier New"/>
              <a:buChar char="o"/>
            </a:pPr>
            <a:r>
              <a:rPr lang="en-US" sz="1400">
                <a:solidFill>
                  <a:schemeClr val="lt1"/>
                </a:solidFill>
                <a:latin typeface="Arial"/>
                <a:ea typeface="Arial"/>
                <a:cs typeface="Arial"/>
                <a:sym typeface="Arial"/>
              </a:rPr>
              <a:t>opening position</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Loading and unloading possible using crane and tool changing trolleys</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The side stands of the lifting unit move symmetrically and are hydraulically driven.</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The precision-guided lifting boxes are also driven hydraulically with position control. Energy recovery during the downward movement</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The cross-bearing rotating unit is driven by a hydraulic motor and can be freely rotated through 360 °.</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Control: Siemens SIMATIC S7 and SIMATIC Touch Panel</a:t>
            </a:r>
            <a:endParaRPr/>
          </a:p>
          <a:p>
            <a:pPr indent="-342900" lvl="0" marL="342900" rtl="0" algn="l">
              <a:lnSpc>
                <a:spcPct val="115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Industry 4.0 capable.</a:t>
            </a:r>
            <a:endParaRPr/>
          </a:p>
        </p:txBody>
      </p:sp>
      <p:sp>
        <p:nvSpPr>
          <p:cNvPr id="192" name="Google Shape;19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cap="none">
                <a:solidFill>
                  <a:schemeClr val="lt1"/>
                </a:solidFill>
                <a:latin typeface="Arial"/>
                <a:ea typeface="Arial"/>
                <a:cs typeface="Arial"/>
                <a:sym typeface="Arial"/>
              </a:rPr>
              <a:t>DISCOVER ADVANTAGES::</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Different tool sizes and designs can be opened with one and the same toolOpener.</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Tools that have been pulled apart can be removed and loaded and joined at a later point in time.</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Access to the upper part of the tool is guaranteed from both sides.</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Also particularly suitable as a try-out system for injection molding tools</a:t>
            </a:r>
            <a:endParaRPr sz="1200">
              <a:solidFill>
                <a:schemeClr val="lt1"/>
              </a:solidFill>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b="1" lang="en-US" sz="1200">
                <a:solidFill>
                  <a:schemeClr val="lt1"/>
                </a:solidFill>
                <a:latin typeface="Arial"/>
                <a:ea typeface="Arial"/>
                <a:cs typeface="Arial"/>
                <a:sym typeface="Arial"/>
              </a:rPr>
              <a:t>We offer a practice-oriented and company-specific concept - from the specification to successful commissioning</a:t>
            </a:r>
            <a:r>
              <a:rPr b="1" lang="en-US" sz="1200">
                <a:solidFill>
                  <a:schemeClr val="lt1"/>
                </a:solidFill>
              </a:rPr>
              <a:t>.</a:t>
            </a:r>
            <a:endParaRPr sz="1200">
              <a:solidFill>
                <a:schemeClr val="lt1"/>
              </a:solidFill>
            </a:endParaRPr>
          </a:p>
          <a:p>
            <a:pPr indent="-209550" lvl="0" marL="285750" rtl="0" algn="l">
              <a:spcBef>
                <a:spcPts val="0"/>
              </a:spcBef>
              <a:spcAft>
                <a:spcPts val="0"/>
              </a:spcAft>
              <a:buClr>
                <a:schemeClr val="dk1"/>
              </a:buClr>
              <a:buSzPts val="1200"/>
              <a:buFont typeface="Arial"/>
              <a:buNone/>
            </a:pPr>
            <a:r>
              <a:t/>
            </a:r>
            <a:endParaRPr sz="1200">
              <a:solidFill>
                <a:schemeClr val="lt1"/>
              </a:solidFill>
            </a:endParaRPr>
          </a:p>
          <a:p>
            <a:pPr indent="0" lvl="0" marL="0" rtl="0" algn="l">
              <a:spcBef>
                <a:spcPts val="0"/>
              </a:spcBef>
              <a:spcAft>
                <a:spcPts val="0"/>
              </a:spcAft>
              <a:buNone/>
            </a:pPr>
            <a:r>
              <a:t/>
            </a:r>
            <a:endParaRPr/>
          </a:p>
        </p:txBody>
      </p:sp>
      <p:sp>
        <p:nvSpPr>
          <p:cNvPr id="202" name="Google Shape;2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chemeClr val="lt1"/>
                </a:solidFill>
                <a:latin typeface="Arial"/>
                <a:ea typeface="Arial"/>
                <a:cs typeface="Arial"/>
                <a:sym typeface="Arial"/>
              </a:rPr>
              <a:t>We also offer:</a:t>
            </a:r>
            <a:endParaRPr/>
          </a:p>
          <a:p>
            <a:pPr indent="0" lvl="0" marL="0" rtl="0" algn="l">
              <a:spcBef>
                <a:spcPts val="0"/>
              </a:spcBef>
              <a:spcAft>
                <a:spcPts val="0"/>
              </a:spcAft>
              <a:buNone/>
            </a:pPr>
            <a:r>
              <a:t/>
            </a:r>
            <a:endParaRPr sz="1400">
              <a:solidFill>
                <a:schemeClr val="lt1"/>
              </a:solidFill>
              <a:latin typeface="Arial"/>
              <a:ea typeface="Arial"/>
              <a:cs typeface="Arial"/>
              <a:sym typeface="Arial"/>
            </a:endParaRPr>
          </a:p>
          <a:p>
            <a:pPr indent="0" lvl="0" marL="0" rtl="0" algn="l">
              <a:spcBef>
                <a:spcPts val="0"/>
              </a:spcBef>
              <a:spcAft>
                <a:spcPts val="0"/>
              </a:spcAft>
              <a:buNone/>
            </a:pPr>
            <a:r>
              <a:rPr lang="en-US" sz="1200">
                <a:solidFill>
                  <a:schemeClr val="lt1"/>
                </a:solidFill>
                <a:latin typeface="Arial"/>
                <a:ea typeface="Arial"/>
                <a:cs typeface="Arial"/>
                <a:sym typeface="Arial"/>
              </a:rPr>
              <a:t>Tool management systems for the storage and provision of punching and forming tools</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Proper storage in a confined space</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Modularly expandable - one storage module for each tool</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The tool change can be automated with the appropriate interfaces to the tool changing carriage and to the press control.</a:t>
            </a:r>
            <a:endParaRPr/>
          </a:p>
          <a:p>
            <a:pPr indent="-285750" lvl="0" marL="285750" rtl="0" algn="l">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Intelligent storage of the tools (depending on the frequency of use) saves time and resources.</a:t>
            </a:r>
            <a:endParaRPr/>
          </a:p>
          <a:p>
            <a:pPr indent="0" lvl="0" marL="0" rtl="0" algn="l">
              <a:spcBef>
                <a:spcPts val="0"/>
              </a:spcBef>
              <a:spcAft>
                <a:spcPts val="0"/>
              </a:spcAft>
              <a:buNone/>
            </a:pPr>
            <a:r>
              <a:rPr lang="en-US" sz="1200">
                <a:solidFill>
                  <a:schemeClr val="lt1"/>
                </a:solidFill>
                <a:latin typeface="Arial"/>
                <a:ea typeface="Arial"/>
                <a:cs typeface="Arial"/>
                <a:sym typeface="Arial"/>
              </a:rPr>
              <a:t>Minimize set-up times in a confined space with the toolManager.</a:t>
            </a:r>
            <a:endParaRPr/>
          </a:p>
          <a:p>
            <a:pPr indent="0" lvl="0" marL="0" rtl="0" algn="l">
              <a:spcBef>
                <a:spcPts val="0"/>
              </a:spcBef>
              <a:spcAft>
                <a:spcPts val="0"/>
              </a:spcAft>
              <a:buNone/>
            </a:pPr>
            <a:r>
              <a:t/>
            </a:r>
            <a:endParaRPr/>
          </a:p>
        </p:txBody>
      </p:sp>
      <p:sp>
        <p:nvSpPr>
          <p:cNvPr id="213" name="Google Shape;21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jp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vmlDrawing" Target="../drawings/vmlDrawing1.vml"/><Relationship Id="rId4" Type="http://schemas.openxmlformats.org/officeDocument/2006/relationships/image" Target="../media/image5.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package" Target="../embeddings/Microsoft_Excel_Sheet1.xlsx"/><Relationship Id="rId8" Type="http://schemas.openxmlformats.org/officeDocument/2006/relationships/package" Target="../embeddings/Microsoft_Excel_Sheet1.xls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20.jp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7.jp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21.jp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4343503" y="245295"/>
            <a:ext cx="7462417" cy="1766385"/>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113645" y="130214"/>
            <a:ext cx="6464437" cy="6443196"/>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4343503" y="466690"/>
            <a:ext cx="3778758" cy="1323594"/>
          </a:xfrm>
          <a:prstGeom prst="rect">
            <a:avLst/>
          </a:prstGeom>
          <a:noFill/>
          <a:ln>
            <a:noFill/>
          </a:ln>
        </p:spPr>
      </p:pic>
      <p:sp>
        <p:nvSpPr>
          <p:cNvPr id="92" name="Google Shape;92;p1"/>
          <p:cNvSpPr/>
          <p:nvPr/>
        </p:nvSpPr>
        <p:spPr>
          <a:xfrm>
            <a:off x="7818" y="6611926"/>
            <a:ext cx="770596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rgbClr val="7F7F7F"/>
                </a:solidFill>
                <a:latin typeface="Arial"/>
                <a:ea typeface="Arial"/>
                <a:cs typeface="Arial"/>
                <a:sym typeface="Arial"/>
              </a:rPr>
              <a:t>© Copyright Hensel &amp; Blank, 2022. All rights reserved. Reprint, also in parts, is only permitted with the approval of Hensel &amp; Blank GmbH</a:t>
            </a:r>
            <a:endParaRPr b="0" i="0" sz="900" u="none" cap="none" strike="noStrike">
              <a:solidFill>
                <a:srgbClr val="7F7F7F"/>
              </a:solidFill>
              <a:latin typeface="Arial"/>
              <a:ea typeface="Arial"/>
              <a:cs typeface="Arial"/>
              <a:sym typeface="Arial"/>
            </a:endParaRPr>
          </a:p>
        </p:txBody>
      </p:sp>
      <p:sp>
        <p:nvSpPr>
          <p:cNvPr id="93" name="Google Shape;93;p1"/>
          <p:cNvSpPr txBox="1"/>
          <p:nvPr/>
        </p:nvSpPr>
        <p:spPr>
          <a:xfrm>
            <a:off x="8122261" y="1921882"/>
            <a:ext cx="4066255"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600" u="none" cap="none" strike="noStrike">
                <a:solidFill>
                  <a:srgbClr val="3F3F3F"/>
                </a:solidFill>
                <a:latin typeface="Helvetica Neue"/>
                <a:ea typeface="Helvetica Neue"/>
                <a:cs typeface="Helvetica Neue"/>
                <a:sym typeface="Helvetica Neue"/>
              </a:rPr>
              <a:t>Safe, quick and efficient</a:t>
            </a:r>
            <a:r>
              <a:rPr b="0" i="0" lang="en-US" sz="2600" u="none" cap="none" strike="noStrike">
                <a:solidFill>
                  <a:srgbClr val="3F3F3F"/>
                </a:solidFill>
                <a:latin typeface="Helvetica Neue"/>
                <a:ea typeface="Helvetica Neue"/>
                <a:cs typeface="Helvetica Neue"/>
                <a:sym typeface="Helvetica Neue"/>
              </a:rPr>
              <a:t> </a:t>
            </a:r>
            <a:endParaRPr/>
          </a:p>
          <a:p>
            <a:pPr indent="0" lvl="0" marL="0" marR="0" rtl="0" algn="l">
              <a:spcBef>
                <a:spcPts val="0"/>
              </a:spcBef>
              <a:spcAft>
                <a:spcPts val="0"/>
              </a:spcAft>
              <a:buNone/>
            </a:pPr>
            <a:r>
              <a:rPr lang="en-US" sz="2400">
                <a:solidFill>
                  <a:srgbClr val="3F3F3F"/>
                </a:solidFill>
                <a:latin typeface="Helvetica Neue"/>
                <a:ea typeface="Helvetica Neue"/>
                <a:cs typeface="Helvetica Neue"/>
                <a:sym typeface="Helvetica Neue"/>
              </a:rPr>
              <a:t>handling and opening of punching and forming tools</a:t>
            </a:r>
            <a:endParaRPr sz="2400">
              <a:solidFill>
                <a:srgbClr val="3F3F3F"/>
              </a:solidFill>
              <a:latin typeface="Helvetica Neue"/>
              <a:ea typeface="Helvetica Neue"/>
              <a:cs typeface="Helvetica Neue"/>
              <a:sym typeface="Helvetica Neue"/>
            </a:endParaRPr>
          </a:p>
        </p:txBody>
      </p:sp>
      <p:pic>
        <p:nvPicPr>
          <p:cNvPr id="94" name="Google Shape;94;p1"/>
          <p:cNvPicPr preferRelativeResize="0"/>
          <p:nvPr/>
        </p:nvPicPr>
        <p:blipFill rotWithShape="1">
          <a:blip r:embed="rId6">
            <a:alphaModFix/>
          </a:blip>
          <a:srcRect b="0" l="0" r="0" t="0"/>
          <a:stretch/>
        </p:blipFill>
        <p:spPr>
          <a:xfrm>
            <a:off x="7907856" y="2744415"/>
            <a:ext cx="4284144" cy="4099169"/>
          </a:xfrm>
          <a:prstGeom prst="rect">
            <a:avLst/>
          </a:prstGeom>
          <a:noFill/>
          <a:ln>
            <a:noFill/>
          </a:ln>
        </p:spPr>
      </p:pic>
      <p:sp>
        <p:nvSpPr>
          <p:cNvPr id="95" name="Google Shape;95;p1"/>
          <p:cNvSpPr txBox="1"/>
          <p:nvPr/>
        </p:nvSpPr>
        <p:spPr>
          <a:xfrm rot="-5400000">
            <a:off x="11842215" y="6289041"/>
            <a:ext cx="4918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D8D8D8"/>
                </a:solidFill>
                <a:latin typeface="Calibri"/>
                <a:ea typeface="Calibri"/>
                <a:cs typeface="Calibri"/>
                <a:sym typeface="Calibri"/>
              </a:rPr>
              <a:t>81</a:t>
            </a:r>
            <a:endParaRPr/>
          </a:p>
          <a:p>
            <a:pPr indent="0" lvl="0" marL="0" marR="0" rtl="0" algn="l">
              <a:spcBef>
                <a:spcPts val="0"/>
              </a:spcBef>
              <a:spcAft>
                <a:spcPts val="0"/>
              </a:spcAft>
              <a:buNone/>
            </a:pPr>
            <a:r>
              <a:t/>
            </a:r>
            <a:endParaRPr sz="800">
              <a:solidFill>
                <a:srgbClr val="D8D8D8"/>
              </a:solidFill>
              <a:latin typeface="Helvetica Neue"/>
              <a:ea typeface="Helvetica Neue"/>
              <a:cs typeface="Helvetica Neue"/>
              <a:sym typeface="Helvetica Neue"/>
            </a:endParaRPr>
          </a:p>
        </p:txBody>
      </p:sp>
      <p:pic>
        <p:nvPicPr>
          <p:cNvPr id="96" name="Google Shape;96;p1"/>
          <p:cNvPicPr preferRelativeResize="0"/>
          <p:nvPr/>
        </p:nvPicPr>
        <p:blipFill rotWithShape="1">
          <a:blip r:embed="rId7">
            <a:alphaModFix/>
          </a:blip>
          <a:srcRect b="0" l="0" r="0" t="0"/>
          <a:stretch/>
        </p:blipFill>
        <p:spPr>
          <a:xfrm>
            <a:off x="1784707" y="4217815"/>
            <a:ext cx="4448175" cy="2028825"/>
          </a:xfrm>
          <a:prstGeom prst="rect">
            <a:avLst/>
          </a:prstGeom>
          <a:noFill/>
          <a:ln>
            <a:noFill/>
          </a:ln>
        </p:spPr>
      </p:pic>
      <p:sp>
        <p:nvSpPr>
          <p:cNvPr id="97" name="Google Shape;97;p1"/>
          <p:cNvSpPr txBox="1"/>
          <p:nvPr/>
        </p:nvSpPr>
        <p:spPr>
          <a:xfrm>
            <a:off x="54866" y="6205864"/>
            <a:ext cx="85772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62626"/>
                </a:solidFill>
                <a:latin typeface="Helvetica Neue"/>
                <a:ea typeface="Helvetica Neue"/>
                <a:cs typeface="Helvetica Neue"/>
                <a:sym typeface="Helvetica Neue"/>
              </a:rPr>
              <a:t>German design + Indian creative power </a:t>
            </a:r>
            <a:r>
              <a:rPr lang="en-US" sz="1800">
                <a:solidFill>
                  <a:srgbClr val="262626"/>
                </a:solidFill>
                <a:latin typeface="Helvetica Neue"/>
                <a:ea typeface="Helvetica Neue"/>
                <a:cs typeface="Helvetica Neue"/>
                <a:sym typeface="Helvetica Neue"/>
              </a:rPr>
              <a:t>with no compromise on quality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0"/>
          <p:cNvPicPr preferRelativeResize="0"/>
          <p:nvPr/>
        </p:nvPicPr>
        <p:blipFill rotWithShape="1">
          <a:blip r:embed="rId3">
            <a:alphaModFix/>
          </a:blip>
          <a:srcRect b="0" l="0" r="0" t="0"/>
          <a:stretch/>
        </p:blipFill>
        <p:spPr>
          <a:xfrm>
            <a:off x="990434" y="1749037"/>
            <a:ext cx="10058400" cy="3942892"/>
          </a:xfrm>
          <a:prstGeom prst="rect">
            <a:avLst/>
          </a:prstGeom>
          <a:noFill/>
          <a:ln>
            <a:noFill/>
          </a:ln>
        </p:spPr>
      </p:pic>
      <p:pic>
        <p:nvPicPr>
          <p:cNvPr id="226" name="Google Shape;226;p10"/>
          <p:cNvPicPr preferRelativeResize="0"/>
          <p:nvPr/>
        </p:nvPicPr>
        <p:blipFill rotWithShape="1">
          <a:blip r:embed="rId4">
            <a:alphaModFix/>
          </a:blip>
          <a:srcRect b="0" l="0" r="0" t="0"/>
          <a:stretch/>
        </p:blipFill>
        <p:spPr>
          <a:xfrm>
            <a:off x="3603233" y="2469877"/>
            <a:ext cx="5163007" cy="1137209"/>
          </a:xfrm>
          <a:prstGeom prst="rect">
            <a:avLst/>
          </a:prstGeom>
          <a:noFill/>
          <a:ln>
            <a:noFill/>
          </a:ln>
        </p:spPr>
      </p:pic>
      <p:sp>
        <p:nvSpPr>
          <p:cNvPr id="227" name="Google Shape;227;p10"/>
          <p:cNvSpPr txBox="1"/>
          <p:nvPr/>
        </p:nvSpPr>
        <p:spPr>
          <a:xfrm>
            <a:off x="3050801" y="815170"/>
            <a:ext cx="6202258"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00">
                <a:solidFill>
                  <a:srgbClr val="595959"/>
                </a:solidFill>
                <a:latin typeface="Helvetica Neue"/>
                <a:ea typeface="Helvetica Neue"/>
                <a:cs typeface="Helvetica Neue"/>
                <a:sym typeface="Helvetica Neue"/>
              </a:rPr>
              <a:t>Thank you for your attention</a:t>
            </a:r>
            <a:endParaRPr sz="3500">
              <a:solidFill>
                <a:srgbClr val="595959"/>
              </a:solidFill>
              <a:latin typeface="Helvetica Neue"/>
              <a:ea typeface="Helvetica Neue"/>
              <a:cs typeface="Helvetica Neue"/>
              <a:sym typeface="Helvetica Neue"/>
            </a:endParaRPr>
          </a:p>
        </p:txBody>
      </p:sp>
      <p:sp>
        <p:nvSpPr>
          <p:cNvPr id="228" name="Google Shape;228;p10"/>
          <p:cNvSpPr txBox="1"/>
          <p:nvPr/>
        </p:nvSpPr>
        <p:spPr>
          <a:xfrm>
            <a:off x="170576" y="5745178"/>
            <a:ext cx="120214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A5A5A5"/>
                </a:solidFill>
                <a:latin typeface="Arial"/>
                <a:ea typeface="Arial"/>
                <a:cs typeface="Arial"/>
                <a:sym typeface="Arial"/>
              </a:rPr>
              <a:t>Please contact:Hensel &amp; Blank GmbH; Arrild 16; D- 24407 Oersberg; Fon.: +49(0)4642 3565; info@henselundblank.de; www.henselundblank.de </a:t>
            </a:r>
            <a:br>
              <a:rPr lang="en-US" sz="1400">
                <a:solidFill>
                  <a:schemeClr val="dk1"/>
                </a:solidFill>
                <a:latin typeface="Arial"/>
                <a:ea typeface="Arial"/>
                <a:cs typeface="Arial"/>
                <a:sym typeface="Arial"/>
              </a:rPr>
            </a:br>
            <a:endParaRPr sz="14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9137" y="-7387"/>
            <a:ext cx="4666594" cy="685800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a:off x="18662" y="-3307"/>
            <a:ext cx="1717700" cy="662711"/>
          </a:xfrm>
          <a:prstGeom prst="rect">
            <a:avLst/>
          </a:prstGeom>
          <a:noFill/>
          <a:ln>
            <a:noFill/>
          </a:ln>
        </p:spPr>
      </p:pic>
      <p:pic>
        <p:nvPicPr>
          <p:cNvPr id="105" name="Google Shape;105;p2"/>
          <p:cNvPicPr preferRelativeResize="0"/>
          <p:nvPr/>
        </p:nvPicPr>
        <p:blipFill rotWithShape="1">
          <a:blip r:embed="rId5">
            <a:alphaModFix/>
          </a:blip>
          <a:srcRect b="0" l="0" r="0" t="0"/>
          <a:stretch/>
        </p:blipFill>
        <p:spPr>
          <a:xfrm>
            <a:off x="4901359" y="692896"/>
            <a:ext cx="6797040" cy="5753100"/>
          </a:xfrm>
          <a:prstGeom prst="rect">
            <a:avLst/>
          </a:prstGeom>
          <a:noFill/>
          <a:ln>
            <a:noFill/>
          </a:ln>
        </p:spPr>
      </p:pic>
      <p:sp>
        <p:nvSpPr>
          <p:cNvPr id="106" name="Google Shape;106;p2"/>
          <p:cNvSpPr txBox="1"/>
          <p:nvPr/>
        </p:nvSpPr>
        <p:spPr>
          <a:xfrm>
            <a:off x="118866" y="1922074"/>
            <a:ext cx="451139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The typical losses for a press process due to setting up, retooling and repair work of 20% to 30% can be reduced by more than 10% using our tool opener </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p:txBody>
      </p:sp>
      <p:sp>
        <p:nvSpPr>
          <p:cNvPr id="107" name="Google Shape;107;p2"/>
          <p:cNvSpPr txBox="1"/>
          <p:nvPr/>
        </p:nvSpPr>
        <p:spPr>
          <a:xfrm>
            <a:off x="9309336" y="3506547"/>
            <a:ext cx="1467517" cy="279797"/>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With toolOpener</a:t>
            </a:r>
            <a:endParaRPr/>
          </a:p>
        </p:txBody>
      </p:sp>
      <p:sp>
        <p:nvSpPr>
          <p:cNvPr id="108" name="Google Shape;108;p2"/>
          <p:cNvSpPr/>
          <p:nvPr/>
        </p:nvSpPr>
        <p:spPr>
          <a:xfrm>
            <a:off x="6209524" y="1018856"/>
            <a:ext cx="4772025" cy="338554"/>
          </a:xfrm>
          <a:prstGeom prst="rect">
            <a:avLst/>
          </a:prstGeom>
          <a:solidFill>
            <a:srgbClr val="D8D8D8"/>
          </a:solidFill>
          <a:ln cap="flat" cmpd="sng" w="9525">
            <a:solidFill>
              <a:srgbClr val="7F7F7F"/>
            </a:solidFill>
            <a:prstDash val="solid"/>
            <a:round/>
            <a:headEnd len="sm" w="sm" type="none"/>
            <a:tailEnd len="sm" w="sm" type="none"/>
          </a:ln>
          <a:effectLst>
            <a:outerShdw blurRad="50800" rotWithShape="0" algn="tl" dir="2700000" dist="38100">
              <a:srgbClr val="000000">
                <a:alpha val="6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            Production increase of a 500T press</a:t>
            </a:r>
            <a:endParaRPr/>
          </a:p>
        </p:txBody>
      </p:sp>
      <p:cxnSp>
        <p:nvCxnSpPr>
          <p:cNvPr id="109" name="Google Shape;109;p2"/>
          <p:cNvCxnSpPr/>
          <p:nvPr/>
        </p:nvCxnSpPr>
        <p:spPr>
          <a:xfrm rot="10800000">
            <a:off x="11271664" y="1493611"/>
            <a:ext cx="0" cy="540463"/>
          </a:xfrm>
          <a:prstGeom prst="straightConnector1">
            <a:avLst/>
          </a:prstGeom>
          <a:noFill/>
          <a:ln cap="flat" cmpd="sng" w="76200">
            <a:solidFill>
              <a:srgbClr val="00B050"/>
            </a:solidFill>
            <a:prstDash val="solid"/>
            <a:miter lim="800000"/>
            <a:headEnd len="sm" w="sm" type="none"/>
            <a:tailEnd len="med" w="med" type="triangle"/>
          </a:ln>
        </p:spPr>
      </p:cxnSp>
      <p:sp>
        <p:nvSpPr>
          <p:cNvPr id="110" name="Google Shape;110;p2"/>
          <p:cNvSpPr txBox="1"/>
          <p:nvPr/>
        </p:nvSpPr>
        <p:spPr>
          <a:xfrm rot="-5400000">
            <a:off x="5238515" y="6040223"/>
            <a:ext cx="1184059"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Occupation time</a:t>
            </a:r>
            <a:endParaRPr/>
          </a:p>
        </p:txBody>
      </p:sp>
      <p:sp>
        <p:nvSpPr>
          <p:cNvPr id="111" name="Google Shape;111;p2"/>
          <p:cNvSpPr txBox="1"/>
          <p:nvPr/>
        </p:nvSpPr>
        <p:spPr>
          <a:xfrm rot="-5400000">
            <a:off x="5766792" y="5882792"/>
            <a:ext cx="88019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Set up time</a:t>
            </a:r>
            <a:endParaRPr/>
          </a:p>
        </p:txBody>
      </p:sp>
      <p:sp>
        <p:nvSpPr>
          <p:cNvPr id="112" name="Google Shape;112;p2"/>
          <p:cNvSpPr txBox="1"/>
          <p:nvPr/>
        </p:nvSpPr>
        <p:spPr>
          <a:xfrm rot="-5400000">
            <a:off x="6121352" y="5882791"/>
            <a:ext cx="880189"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Repair time</a:t>
            </a:r>
            <a:endParaRPr/>
          </a:p>
        </p:txBody>
      </p:sp>
      <p:sp>
        <p:nvSpPr>
          <p:cNvPr id="113" name="Google Shape;113;p2"/>
          <p:cNvSpPr txBox="1"/>
          <p:nvPr/>
        </p:nvSpPr>
        <p:spPr>
          <a:xfrm rot="-5400000">
            <a:off x="6291910" y="6075614"/>
            <a:ext cx="1265851"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Var. waiting times</a:t>
            </a:r>
            <a:endParaRPr/>
          </a:p>
        </p:txBody>
      </p:sp>
      <p:sp>
        <p:nvSpPr>
          <p:cNvPr id="114" name="Google Shape;114;p2"/>
          <p:cNvSpPr txBox="1"/>
          <p:nvPr/>
        </p:nvSpPr>
        <p:spPr>
          <a:xfrm rot="-5400000">
            <a:off x="6768069" y="5965113"/>
            <a:ext cx="1035698"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Adaption time</a:t>
            </a:r>
            <a:endParaRPr/>
          </a:p>
        </p:txBody>
      </p:sp>
      <p:sp>
        <p:nvSpPr>
          <p:cNvPr id="115" name="Google Shape;115;p2"/>
          <p:cNvSpPr txBox="1"/>
          <p:nvPr/>
        </p:nvSpPr>
        <p:spPr>
          <a:xfrm rot="-5400000">
            <a:off x="7387485" y="5715519"/>
            <a:ext cx="536508"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Break</a:t>
            </a:r>
            <a:endParaRPr/>
          </a:p>
        </p:txBody>
      </p:sp>
      <p:sp>
        <p:nvSpPr>
          <p:cNvPr id="116" name="Google Shape;116;p2"/>
          <p:cNvSpPr txBox="1"/>
          <p:nvPr/>
        </p:nvSpPr>
        <p:spPr>
          <a:xfrm rot="-5400000">
            <a:off x="7667238" y="5793419"/>
            <a:ext cx="70184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Idle time</a:t>
            </a:r>
            <a:endParaRPr/>
          </a:p>
        </p:txBody>
      </p:sp>
      <p:sp>
        <p:nvSpPr>
          <p:cNvPr id="117" name="Google Shape;117;p2"/>
          <p:cNvSpPr txBox="1"/>
          <p:nvPr/>
        </p:nvSpPr>
        <p:spPr>
          <a:xfrm rot="-5400000">
            <a:off x="7813011" y="6017258"/>
            <a:ext cx="1139989"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Productive time</a:t>
            </a:r>
            <a:endParaRPr/>
          </a:p>
        </p:txBody>
      </p:sp>
      <p:sp>
        <p:nvSpPr>
          <p:cNvPr id="118" name="Google Shape;118;p2"/>
          <p:cNvSpPr txBox="1"/>
          <p:nvPr/>
        </p:nvSpPr>
        <p:spPr>
          <a:xfrm rot="-5400000">
            <a:off x="8144804" y="6040302"/>
            <a:ext cx="1184059"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Occupation time</a:t>
            </a:r>
            <a:endParaRPr/>
          </a:p>
        </p:txBody>
      </p:sp>
      <p:sp>
        <p:nvSpPr>
          <p:cNvPr id="119" name="Google Shape;119;p2"/>
          <p:cNvSpPr txBox="1"/>
          <p:nvPr/>
        </p:nvSpPr>
        <p:spPr>
          <a:xfrm rot="-5400000">
            <a:off x="8673081" y="5882871"/>
            <a:ext cx="88019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Set up time</a:t>
            </a:r>
            <a:endParaRPr/>
          </a:p>
        </p:txBody>
      </p:sp>
      <p:sp>
        <p:nvSpPr>
          <p:cNvPr id="120" name="Google Shape;120;p2"/>
          <p:cNvSpPr txBox="1"/>
          <p:nvPr/>
        </p:nvSpPr>
        <p:spPr>
          <a:xfrm rot="-5400000">
            <a:off x="9027641" y="5882870"/>
            <a:ext cx="880189"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Repair time</a:t>
            </a:r>
            <a:endParaRPr/>
          </a:p>
        </p:txBody>
      </p:sp>
      <p:sp>
        <p:nvSpPr>
          <p:cNvPr id="121" name="Google Shape;121;p2"/>
          <p:cNvSpPr txBox="1"/>
          <p:nvPr/>
        </p:nvSpPr>
        <p:spPr>
          <a:xfrm rot="-5400000">
            <a:off x="9198199" y="6075693"/>
            <a:ext cx="1265851"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Var. waiting times</a:t>
            </a:r>
            <a:endParaRPr/>
          </a:p>
        </p:txBody>
      </p:sp>
      <p:sp>
        <p:nvSpPr>
          <p:cNvPr id="122" name="Google Shape;122;p2"/>
          <p:cNvSpPr txBox="1"/>
          <p:nvPr/>
        </p:nvSpPr>
        <p:spPr>
          <a:xfrm rot="-5400000">
            <a:off x="9674358" y="5965192"/>
            <a:ext cx="1035698"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Adaption time</a:t>
            </a:r>
            <a:endParaRPr/>
          </a:p>
        </p:txBody>
      </p:sp>
      <p:sp>
        <p:nvSpPr>
          <p:cNvPr id="123" name="Google Shape;123;p2"/>
          <p:cNvSpPr txBox="1"/>
          <p:nvPr/>
        </p:nvSpPr>
        <p:spPr>
          <a:xfrm rot="-5400000">
            <a:off x="10293774" y="5715598"/>
            <a:ext cx="536508"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Break</a:t>
            </a:r>
            <a:endParaRPr/>
          </a:p>
        </p:txBody>
      </p:sp>
      <p:sp>
        <p:nvSpPr>
          <p:cNvPr id="124" name="Google Shape;124;p2"/>
          <p:cNvSpPr txBox="1"/>
          <p:nvPr/>
        </p:nvSpPr>
        <p:spPr>
          <a:xfrm rot="-5400000">
            <a:off x="10573527" y="5793498"/>
            <a:ext cx="70184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Idle time</a:t>
            </a:r>
            <a:endParaRPr/>
          </a:p>
        </p:txBody>
      </p:sp>
      <p:sp>
        <p:nvSpPr>
          <p:cNvPr id="125" name="Google Shape;125;p2"/>
          <p:cNvSpPr txBox="1"/>
          <p:nvPr/>
        </p:nvSpPr>
        <p:spPr>
          <a:xfrm rot="-5400000">
            <a:off x="10719300" y="6017337"/>
            <a:ext cx="1139989"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Arial"/>
                <a:ea typeface="Arial"/>
                <a:cs typeface="Arial"/>
                <a:sym typeface="Arial"/>
              </a:rPr>
              <a:t>Productive time</a:t>
            </a:r>
            <a:endParaRPr/>
          </a:p>
        </p:txBody>
      </p:sp>
      <p:sp>
        <p:nvSpPr>
          <p:cNvPr id="126" name="Google Shape;126;p2"/>
          <p:cNvSpPr txBox="1"/>
          <p:nvPr/>
        </p:nvSpPr>
        <p:spPr>
          <a:xfrm>
            <a:off x="6083776" y="3416549"/>
            <a:ext cx="2057493" cy="53650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2"/>
          <p:cNvSpPr txBox="1"/>
          <p:nvPr/>
        </p:nvSpPr>
        <p:spPr>
          <a:xfrm>
            <a:off x="6244833" y="3505266"/>
            <a:ext cx="1736860" cy="307777"/>
          </a:xfrm>
          <a:prstGeom prst="rect">
            <a:avLst/>
          </a:prstGeom>
          <a:solidFill>
            <a:srgbClr val="BFBFBF"/>
          </a:solid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Without toolOpener</a:t>
            </a:r>
            <a:endParaRPr/>
          </a:p>
        </p:txBody>
      </p:sp>
      <p:sp>
        <p:nvSpPr>
          <p:cNvPr id="128" name="Google Shape;128;p2"/>
          <p:cNvSpPr/>
          <p:nvPr/>
        </p:nvSpPr>
        <p:spPr>
          <a:xfrm>
            <a:off x="403574" y="3354253"/>
            <a:ext cx="3704254" cy="2014768"/>
          </a:xfrm>
          <a:prstGeom prst="rightArrow">
            <a:avLst>
              <a:gd fmla="val 69140" name="adj1"/>
              <a:gd fmla="val 28205" name="adj2"/>
            </a:avLst>
          </a:prstGeom>
          <a:solidFill>
            <a:schemeClr val="accent1"/>
          </a:solidFill>
          <a:ln cap="flat" cmpd="sng" w="12700">
            <a:solidFill>
              <a:srgbClr val="42719B"/>
            </a:solidFill>
            <a:prstDash val="solid"/>
            <a:miter lim="800000"/>
            <a:headEnd len="sm" w="sm" type="none"/>
            <a:tailEnd len="sm" w="sm" type="none"/>
          </a:ln>
          <a:effectLst>
            <a:outerShdw blurRad="76200" rotWithShape="0" algn="tl" dir="2700000" dist="88900">
              <a:schemeClr val="dk1">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The waterfall diagram shows the increase in production by reducing unproductive times, such as repairs and retooling</a:t>
            </a:r>
            <a:endParaRPr sz="16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
          <p:cNvSpPr txBox="1"/>
          <p:nvPr/>
        </p:nvSpPr>
        <p:spPr>
          <a:xfrm rot="-5400000">
            <a:off x="4296703" y="3276729"/>
            <a:ext cx="1518263"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Time in %</a:t>
            </a:r>
            <a:endParaRPr/>
          </a:p>
        </p:txBody>
      </p:sp>
      <p:sp>
        <p:nvSpPr>
          <p:cNvPr id="130" name="Google Shape;130;p2"/>
          <p:cNvSpPr txBox="1"/>
          <p:nvPr/>
        </p:nvSpPr>
        <p:spPr>
          <a:xfrm>
            <a:off x="6505575" y="5211860"/>
            <a:ext cx="1251358" cy="2539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Losses</a:t>
            </a:r>
            <a:endParaRPr/>
          </a:p>
        </p:txBody>
      </p:sp>
      <p:cxnSp>
        <p:nvCxnSpPr>
          <p:cNvPr id="131" name="Google Shape;131;p2"/>
          <p:cNvCxnSpPr/>
          <p:nvPr/>
        </p:nvCxnSpPr>
        <p:spPr>
          <a:xfrm flipH="1" rot="10800000">
            <a:off x="7409029" y="5369021"/>
            <a:ext cx="625798" cy="1"/>
          </a:xfrm>
          <a:prstGeom prst="straightConnector1">
            <a:avLst/>
          </a:prstGeom>
          <a:noFill/>
          <a:ln cap="flat" cmpd="sng" w="22225">
            <a:solidFill>
              <a:schemeClr val="dk1"/>
            </a:solidFill>
            <a:prstDash val="solid"/>
            <a:miter lim="800000"/>
            <a:headEnd len="sm" w="sm" type="none"/>
            <a:tailEnd len="med" w="med" type="diamond"/>
          </a:ln>
        </p:spPr>
      </p:cxnSp>
      <p:cxnSp>
        <p:nvCxnSpPr>
          <p:cNvPr id="132" name="Google Shape;132;p2"/>
          <p:cNvCxnSpPr/>
          <p:nvPr/>
        </p:nvCxnSpPr>
        <p:spPr>
          <a:xfrm>
            <a:off x="6223738" y="5369022"/>
            <a:ext cx="646168" cy="0"/>
          </a:xfrm>
          <a:prstGeom prst="straightConnector1">
            <a:avLst/>
          </a:prstGeom>
          <a:noFill/>
          <a:ln cap="flat" cmpd="sng" w="22225">
            <a:solidFill>
              <a:schemeClr val="dk1"/>
            </a:solidFill>
            <a:prstDash val="solid"/>
            <a:miter lim="800000"/>
            <a:headEnd len="med" w="med" type="diamond"/>
            <a:tailEnd len="sm" w="sm" type="none"/>
          </a:ln>
        </p:spPr>
      </p:cxnSp>
      <p:sp>
        <p:nvSpPr>
          <p:cNvPr id="133" name="Google Shape;133;p2"/>
          <p:cNvSpPr txBox="1"/>
          <p:nvPr/>
        </p:nvSpPr>
        <p:spPr>
          <a:xfrm>
            <a:off x="9382511" y="5214964"/>
            <a:ext cx="1251358" cy="2539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Arial"/>
                <a:ea typeface="Arial"/>
                <a:cs typeface="Arial"/>
                <a:sym typeface="Arial"/>
              </a:rPr>
              <a:t>Losses</a:t>
            </a:r>
            <a:endParaRPr/>
          </a:p>
        </p:txBody>
      </p:sp>
      <p:cxnSp>
        <p:nvCxnSpPr>
          <p:cNvPr id="134" name="Google Shape;134;p2"/>
          <p:cNvCxnSpPr/>
          <p:nvPr/>
        </p:nvCxnSpPr>
        <p:spPr>
          <a:xfrm flipH="1" rot="10800000">
            <a:off x="10285965" y="5372125"/>
            <a:ext cx="625798" cy="1"/>
          </a:xfrm>
          <a:prstGeom prst="straightConnector1">
            <a:avLst/>
          </a:prstGeom>
          <a:noFill/>
          <a:ln cap="flat" cmpd="sng" w="22225">
            <a:solidFill>
              <a:schemeClr val="dk1"/>
            </a:solidFill>
            <a:prstDash val="solid"/>
            <a:miter lim="800000"/>
            <a:headEnd len="sm" w="sm" type="none"/>
            <a:tailEnd len="med" w="med" type="diamond"/>
          </a:ln>
        </p:spPr>
      </p:cxnSp>
      <p:cxnSp>
        <p:nvCxnSpPr>
          <p:cNvPr id="135" name="Google Shape;135;p2"/>
          <p:cNvCxnSpPr/>
          <p:nvPr/>
        </p:nvCxnSpPr>
        <p:spPr>
          <a:xfrm>
            <a:off x="9100674" y="5372126"/>
            <a:ext cx="646168" cy="0"/>
          </a:xfrm>
          <a:prstGeom prst="straightConnector1">
            <a:avLst/>
          </a:prstGeom>
          <a:noFill/>
          <a:ln cap="flat" cmpd="sng" w="22225">
            <a:solidFill>
              <a:schemeClr val="dk1"/>
            </a:solidFill>
            <a:prstDash val="solid"/>
            <a:miter lim="800000"/>
            <a:headEnd len="med" w="med" type="diamond"/>
            <a:tailEnd len="sm" w="sm" type="none"/>
          </a:ln>
        </p:spPr>
      </p:cxnSp>
      <p:sp>
        <p:nvSpPr>
          <p:cNvPr id="136" name="Google Shape;136;p2"/>
          <p:cNvSpPr txBox="1"/>
          <p:nvPr/>
        </p:nvSpPr>
        <p:spPr>
          <a:xfrm>
            <a:off x="4999838" y="805344"/>
            <a:ext cx="595618"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120</a:t>
            </a:r>
            <a:endParaRPr/>
          </a:p>
        </p:txBody>
      </p:sp>
      <p:sp>
        <p:nvSpPr>
          <p:cNvPr id="137" name="Google Shape;137;p2"/>
          <p:cNvSpPr txBox="1"/>
          <p:nvPr/>
        </p:nvSpPr>
        <p:spPr>
          <a:xfrm>
            <a:off x="118866" y="1070049"/>
            <a:ext cx="41641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2F2F2"/>
                </a:solidFill>
                <a:latin typeface="Helvetica Neue"/>
                <a:ea typeface="Helvetica Neue"/>
                <a:cs typeface="Helvetica Neue"/>
                <a:sym typeface="Helvetica Neue"/>
              </a:rPr>
              <a:t>During a Six Sigma (6σ)- project in our stamping shop we analyzed:</a:t>
            </a:r>
            <a:endParaRPr b="1" sz="1600">
              <a:solidFill>
                <a:srgbClr val="F2F2F2"/>
              </a:solidFill>
              <a:latin typeface="Helvetica Neue"/>
              <a:ea typeface="Helvetica Neue"/>
              <a:cs typeface="Helvetica Neue"/>
              <a:sym typeface="Helvetica Neue"/>
            </a:endParaRPr>
          </a:p>
        </p:txBody>
      </p:sp>
      <p:pic>
        <p:nvPicPr>
          <p:cNvPr id="138" name="Google Shape;138;p2"/>
          <p:cNvPicPr preferRelativeResize="0"/>
          <p:nvPr/>
        </p:nvPicPr>
        <p:blipFill rotWithShape="1">
          <a:blip r:embed="rId6">
            <a:alphaModFix/>
          </a:blip>
          <a:srcRect b="0" l="0" r="0" t="0"/>
          <a:stretch/>
        </p:blipFill>
        <p:spPr>
          <a:xfrm>
            <a:off x="-4888" y="6426472"/>
            <a:ext cx="4709160" cy="4648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B9370202-3368-4C21-8F55-737F01291C03@Speedport_W_921V_1_24_000" id="144" name="Google Shape;144;p3"/>
          <p:cNvPicPr preferRelativeResize="0"/>
          <p:nvPr/>
        </p:nvPicPr>
        <p:blipFill rotWithShape="1">
          <a:blip r:embed="rId3">
            <a:alphaModFix/>
          </a:blip>
          <a:srcRect b="0" l="0" r="0" t="0"/>
          <a:stretch/>
        </p:blipFill>
        <p:spPr>
          <a:xfrm>
            <a:off x="4422648" y="1224295"/>
            <a:ext cx="7741390" cy="5614605"/>
          </a:xfrm>
          <a:prstGeom prst="rect">
            <a:avLst/>
          </a:prstGeom>
          <a:noFill/>
          <a:ln>
            <a:noFill/>
          </a:ln>
        </p:spPr>
      </p:pic>
      <p:pic>
        <p:nvPicPr>
          <p:cNvPr id="145" name="Google Shape;145;p3"/>
          <p:cNvPicPr preferRelativeResize="0"/>
          <p:nvPr/>
        </p:nvPicPr>
        <p:blipFill rotWithShape="1">
          <a:blip r:embed="rId4">
            <a:alphaModFix/>
          </a:blip>
          <a:srcRect b="0" l="0" r="0" t="0"/>
          <a:stretch/>
        </p:blipFill>
        <p:spPr>
          <a:xfrm>
            <a:off x="0" y="-5575"/>
            <a:ext cx="4666594" cy="6858000"/>
          </a:xfrm>
          <a:prstGeom prst="rect">
            <a:avLst/>
          </a:prstGeom>
          <a:noFill/>
          <a:ln>
            <a:noFill/>
          </a:ln>
        </p:spPr>
      </p:pic>
      <p:pic>
        <p:nvPicPr>
          <p:cNvPr id="146" name="Google Shape;146;p3"/>
          <p:cNvPicPr preferRelativeResize="0"/>
          <p:nvPr/>
        </p:nvPicPr>
        <p:blipFill rotWithShape="1">
          <a:blip r:embed="rId5">
            <a:alphaModFix/>
          </a:blip>
          <a:srcRect b="0" l="0" r="0" t="0"/>
          <a:stretch/>
        </p:blipFill>
        <p:spPr>
          <a:xfrm>
            <a:off x="9525" y="15355"/>
            <a:ext cx="1717700" cy="662711"/>
          </a:xfrm>
          <a:prstGeom prst="rect">
            <a:avLst/>
          </a:prstGeom>
          <a:noFill/>
          <a:ln>
            <a:noFill/>
          </a:ln>
        </p:spPr>
      </p:pic>
      <p:sp>
        <p:nvSpPr>
          <p:cNvPr id="147" name="Google Shape;147;p3"/>
          <p:cNvSpPr txBox="1"/>
          <p:nvPr/>
        </p:nvSpPr>
        <p:spPr>
          <a:xfrm>
            <a:off x="6364940" y="857633"/>
            <a:ext cx="309282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F3864"/>
                </a:solidFill>
                <a:latin typeface="Calibri"/>
                <a:ea typeface="Calibri"/>
                <a:cs typeface="Calibri"/>
                <a:sym typeface="Calibri"/>
              </a:rPr>
              <a:t>toolOpener tO10.0s</a:t>
            </a:r>
            <a:endParaRPr/>
          </a:p>
          <a:p>
            <a:pPr indent="0" lvl="0" marL="0" marR="0" rtl="0" algn="l">
              <a:spcBef>
                <a:spcPts val="0"/>
              </a:spcBef>
              <a:spcAft>
                <a:spcPts val="0"/>
              </a:spcAft>
              <a:buNone/>
            </a:pPr>
            <a:r>
              <a:rPr lang="en-US" sz="1200">
                <a:solidFill>
                  <a:srgbClr val="1F3864"/>
                </a:solidFill>
                <a:latin typeface="Calibri"/>
                <a:ea typeface="Calibri"/>
                <a:cs typeface="Calibri"/>
                <a:sym typeface="Calibri"/>
              </a:rPr>
              <a:t>Tool weight: 10.000 kg</a:t>
            </a:r>
            <a:endParaRPr/>
          </a:p>
          <a:p>
            <a:pPr indent="0" lvl="0" marL="0" marR="0" rtl="0" algn="l">
              <a:spcBef>
                <a:spcPts val="0"/>
              </a:spcBef>
              <a:spcAft>
                <a:spcPts val="0"/>
              </a:spcAft>
              <a:buNone/>
            </a:pPr>
            <a:r>
              <a:rPr lang="en-US" sz="1200">
                <a:solidFill>
                  <a:srgbClr val="1F3864"/>
                </a:solidFill>
                <a:latin typeface="Calibri"/>
                <a:ea typeface="Calibri"/>
                <a:cs typeface="Calibri"/>
                <a:sym typeface="Calibri"/>
              </a:rPr>
              <a:t>Tool dimensions: 2.500 x 1.200 x 850 mm</a:t>
            </a:r>
            <a:endParaRPr/>
          </a:p>
        </p:txBody>
      </p:sp>
      <p:pic>
        <p:nvPicPr>
          <p:cNvPr id="148" name="Google Shape;148;p3"/>
          <p:cNvPicPr preferRelativeResize="0"/>
          <p:nvPr/>
        </p:nvPicPr>
        <p:blipFill rotWithShape="1">
          <a:blip r:embed="rId6">
            <a:alphaModFix/>
          </a:blip>
          <a:srcRect b="0" l="0" r="0" t="0"/>
          <a:stretch/>
        </p:blipFill>
        <p:spPr>
          <a:xfrm>
            <a:off x="-4888" y="6416947"/>
            <a:ext cx="4709160" cy="464820"/>
          </a:xfrm>
          <a:prstGeom prst="rect">
            <a:avLst/>
          </a:prstGeom>
          <a:noFill/>
          <a:ln>
            <a:noFill/>
          </a:ln>
        </p:spPr>
      </p:pic>
      <p:sp>
        <p:nvSpPr>
          <p:cNvPr id="149" name="Google Shape;149;p3"/>
          <p:cNvSpPr txBox="1"/>
          <p:nvPr/>
        </p:nvSpPr>
        <p:spPr>
          <a:xfrm>
            <a:off x="74295" y="1205772"/>
            <a:ext cx="4437104" cy="45858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2F2F2"/>
                </a:solidFill>
                <a:latin typeface="Helvetica Neue"/>
                <a:ea typeface="Helvetica Neue"/>
                <a:cs typeface="Helvetica Neue"/>
                <a:sym typeface="Helvetica Neue"/>
              </a:rPr>
              <a:t>the toolOpener© w</a:t>
            </a:r>
            <a:r>
              <a:rPr lang="en-US" sz="1600">
                <a:solidFill>
                  <a:srgbClr val="F2F2F2"/>
                </a:solidFill>
                <a:latin typeface="Helvetica Neue"/>
                <a:ea typeface="Helvetica Neue"/>
                <a:cs typeface="Helvetica Neue"/>
                <a:sym typeface="Helvetica Neue"/>
              </a:rPr>
              <a:t>as the Score of our Six Sigma (6σ)- project in the toolshop</a:t>
            </a:r>
            <a:endParaRPr sz="1600">
              <a:solidFill>
                <a:srgbClr val="F2F2F2"/>
              </a:solidFill>
              <a:latin typeface="Helvetica Neue"/>
              <a:ea typeface="Helvetica Neue"/>
              <a:cs typeface="Helvetica Neue"/>
              <a:sym typeface="Helvetica Neue"/>
            </a:endParaRPr>
          </a:p>
          <a:p>
            <a:pPr indent="0" lvl="0" marL="0" marR="0" rtl="0" algn="l">
              <a:spcBef>
                <a:spcPts val="0"/>
              </a:spcBef>
              <a:spcAft>
                <a:spcPts val="0"/>
              </a:spcAft>
              <a:buNone/>
            </a:pPr>
            <a:r>
              <a:t/>
            </a:r>
            <a:endParaRPr sz="1600">
              <a:solidFill>
                <a:srgbClr val="F2F2F2"/>
              </a:solidFill>
              <a:latin typeface="Helvetica Neue"/>
              <a:ea typeface="Helvetica Neue"/>
              <a:cs typeface="Helvetica Neue"/>
              <a:sym typeface="Helvetica Neue"/>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Increase the </a:t>
            </a:r>
            <a:r>
              <a:rPr b="1" lang="en-US" sz="1600">
                <a:solidFill>
                  <a:schemeClr val="lt1"/>
                </a:solidFill>
                <a:latin typeface="Helvetica Neue"/>
                <a:ea typeface="Helvetica Neue"/>
                <a:cs typeface="Helvetica Neue"/>
                <a:sym typeface="Helvetica Neue"/>
              </a:rPr>
              <a:t>OEE</a:t>
            </a:r>
            <a:r>
              <a:rPr lang="en-US" sz="1600">
                <a:solidFill>
                  <a:schemeClr val="lt1"/>
                </a:solidFill>
                <a:latin typeface="Helvetica Neue"/>
                <a:ea typeface="Helvetica Neue"/>
                <a:cs typeface="Helvetica Neue"/>
                <a:sym typeface="Helvetica Neue"/>
              </a:rPr>
              <a:t> (Overall Equipment Effectiveness)</a:t>
            </a:r>
            <a:endParaRPr/>
          </a:p>
          <a:p>
            <a:pPr indent="0" lvl="0" marL="0" marR="0" rtl="0" algn="l">
              <a:spcBef>
                <a:spcPts val="0"/>
              </a:spcBef>
              <a:spcAft>
                <a:spcPts val="0"/>
              </a:spcAft>
              <a:buNone/>
            </a:pPr>
            <a:r>
              <a:t/>
            </a:r>
            <a:endParaRPr sz="1600">
              <a:solidFill>
                <a:schemeClr val="lt1"/>
              </a:solidFill>
              <a:latin typeface="Helvetica Neue"/>
              <a:ea typeface="Helvetica Neue"/>
              <a:cs typeface="Helvetica Neue"/>
              <a:sym typeface="Helvetica Neue"/>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Increase the </a:t>
            </a:r>
            <a:r>
              <a:rPr b="1" lang="en-US" sz="1600">
                <a:solidFill>
                  <a:schemeClr val="lt1"/>
                </a:solidFill>
                <a:latin typeface="Helvetica Neue"/>
                <a:ea typeface="Helvetica Neue"/>
                <a:cs typeface="Helvetica Neue"/>
                <a:sym typeface="Helvetica Neue"/>
              </a:rPr>
              <a:t>OTIF</a:t>
            </a:r>
            <a:r>
              <a:rPr lang="en-US" sz="1600">
                <a:solidFill>
                  <a:schemeClr val="lt1"/>
                </a:solidFill>
                <a:latin typeface="Helvetica Neue"/>
                <a:ea typeface="Helvetica Neue"/>
                <a:cs typeface="Helvetica Neue"/>
                <a:sym typeface="Helvetica Neue"/>
              </a:rPr>
              <a:t> (On Time in Full) that means complete and timely delivery</a:t>
            </a:r>
            <a:endParaRPr/>
          </a:p>
          <a:p>
            <a:pPr indent="-184150" lvl="0" marL="285750" marR="0" rtl="0" algn="l">
              <a:spcBef>
                <a:spcPts val="0"/>
              </a:spcBef>
              <a:spcAft>
                <a:spcPts val="0"/>
              </a:spcAft>
              <a:buClr>
                <a:schemeClr val="dk1"/>
              </a:buClr>
              <a:buSzPts val="1600"/>
              <a:buFont typeface="Arial"/>
              <a:buNone/>
            </a:pPr>
            <a:r>
              <a:t/>
            </a:r>
            <a:endParaRPr sz="1600">
              <a:solidFill>
                <a:schemeClr val="lt1"/>
              </a:solidFill>
              <a:latin typeface="Helvetica Neue"/>
              <a:ea typeface="Helvetica Neue"/>
              <a:cs typeface="Helvetica Neue"/>
              <a:sym typeface="Helvetica Neue"/>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Improve the work safety</a:t>
            </a:r>
            <a:endParaRPr/>
          </a:p>
          <a:p>
            <a:pPr indent="-184150" lvl="0" marL="285750" marR="0" rtl="0" algn="l">
              <a:spcBef>
                <a:spcPts val="0"/>
              </a:spcBef>
              <a:spcAft>
                <a:spcPts val="0"/>
              </a:spcAft>
              <a:buClr>
                <a:schemeClr val="dk1"/>
              </a:buClr>
              <a:buSzPts val="1600"/>
              <a:buFont typeface="Arial"/>
              <a:buNone/>
            </a:pPr>
            <a:r>
              <a:t/>
            </a:r>
            <a:endParaRPr sz="1600">
              <a:solidFill>
                <a:schemeClr val="lt1"/>
              </a:solidFill>
              <a:latin typeface="Helvetica Neue"/>
              <a:ea typeface="Helvetica Neue"/>
              <a:cs typeface="Helvetica Neue"/>
              <a:sym typeface="Helvetica Neue"/>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Improve the quality of work</a:t>
            </a:r>
            <a:endParaRPr/>
          </a:p>
          <a:p>
            <a:pPr indent="-184150" lvl="0" marL="285750" marR="0" rtl="0" algn="l">
              <a:spcBef>
                <a:spcPts val="0"/>
              </a:spcBef>
              <a:spcAft>
                <a:spcPts val="0"/>
              </a:spcAft>
              <a:buClr>
                <a:schemeClr val="dk1"/>
              </a:buClr>
              <a:buSzPts val="1600"/>
              <a:buFont typeface="Arial"/>
              <a:buNone/>
            </a:pPr>
            <a:r>
              <a:t/>
            </a:r>
            <a:endParaRPr sz="1600">
              <a:solidFill>
                <a:schemeClr val="lt1"/>
              </a:solidFill>
              <a:latin typeface="Helvetica Neue"/>
              <a:ea typeface="Helvetica Neue"/>
              <a:cs typeface="Helvetica Neue"/>
              <a:sym typeface="Helvetica Neue"/>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The first prototype was launched in 2007 and has since been continuously optimized</a:t>
            </a:r>
            <a:endParaRPr/>
          </a:p>
          <a:p>
            <a:pPr indent="-184150" lvl="0" marL="285750" marR="0" rtl="0" algn="l">
              <a:spcBef>
                <a:spcPts val="0"/>
              </a:spcBef>
              <a:spcAft>
                <a:spcPts val="0"/>
              </a:spcAft>
              <a:buClr>
                <a:schemeClr val="dk1"/>
              </a:buClr>
              <a:buSzPts val="1600"/>
              <a:buFont typeface="Arial"/>
              <a:buNone/>
            </a:pPr>
            <a:r>
              <a:t/>
            </a:r>
            <a:endParaRPr sz="1600">
              <a:solidFill>
                <a:schemeClr val="lt1"/>
              </a:solidFill>
              <a:latin typeface="Helvetica Neue"/>
              <a:ea typeface="Helvetica Neue"/>
              <a:cs typeface="Helvetica Neue"/>
              <a:sym typeface="Helvetica Neue"/>
            </a:endParaRPr>
          </a:p>
          <a:p>
            <a:pPr indent="-171450" lvl="0" marL="285750" marR="0" rtl="0" algn="l">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rgbClr val="F2F2F2"/>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4"/>
          <p:cNvPicPr preferRelativeResize="0"/>
          <p:nvPr/>
        </p:nvPicPr>
        <p:blipFill rotWithShape="1">
          <a:blip r:embed="rId3">
            <a:alphaModFix/>
          </a:blip>
          <a:srcRect b="0" l="0" r="0" t="0"/>
          <a:stretch/>
        </p:blipFill>
        <p:spPr>
          <a:xfrm>
            <a:off x="0" y="0"/>
            <a:ext cx="4666594" cy="6858000"/>
          </a:xfrm>
          <a:prstGeom prst="rect">
            <a:avLst/>
          </a:prstGeom>
          <a:noFill/>
          <a:ln>
            <a:noFill/>
          </a:ln>
        </p:spPr>
      </p:pic>
      <p:sp>
        <p:nvSpPr>
          <p:cNvPr id="156" name="Google Shape;156;p4"/>
          <p:cNvSpPr txBox="1"/>
          <p:nvPr/>
        </p:nvSpPr>
        <p:spPr>
          <a:xfrm>
            <a:off x="37679" y="5685482"/>
            <a:ext cx="46665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C000"/>
                </a:solidFill>
                <a:latin typeface="Helvetica Neue"/>
                <a:ea typeface="Helvetica Neue"/>
                <a:cs typeface="Helvetica Neue"/>
                <a:sym typeface="Helvetica Neue"/>
              </a:rPr>
              <a:t>Work accidents and tool damage are a thing of the past with the toolOpener !</a:t>
            </a:r>
            <a:endParaRPr b="1" sz="1600">
              <a:solidFill>
                <a:srgbClr val="FFC000"/>
              </a:solidFill>
              <a:latin typeface="Helvetica Neue"/>
              <a:ea typeface="Helvetica Neue"/>
              <a:cs typeface="Helvetica Neue"/>
              <a:sym typeface="Helvetica Neue"/>
            </a:endParaRPr>
          </a:p>
        </p:txBody>
      </p:sp>
      <p:sp>
        <p:nvSpPr>
          <p:cNvPr id="157" name="Google Shape;157;p4"/>
          <p:cNvSpPr txBox="1"/>
          <p:nvPr/>
        </p:nvSpPr>
        <p:spPr>
          <a:xfrm>
            <a:off x="5496902" y="6466719"/>
            <a:ext cx="3701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3</a:t>
            </a:r>
            <a:endParaRPr/>
          </a:p>
        </p:txBody>
      </p:sp>
      <p:sp>
        <p:nvSpPr>
          <p:cNvPr id="158" name="Google Shape;158;p4"/>
          <p:cNvSpPr txBox="1"/>
          <p:nvPr/>
        </p:nvSpPr>
        <p:spPr>
          <a:xfrm>
            <a:off x="8502180" y="6478436"/>
            <a:ext cx="3701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6</a:t>
            </a:r>
            <a:endParaRPr/>
          </a:p>
        </p:txBody>
      </p:sp>
      <p:pic>
        <p:nvPicPr>
          <p:cNvPr id="159" name="Google Shape;159;p4"/>
          <p:cNvPicPr preferRelativeResize="0"/>
          <p:nvPr/>
        </p:nvPicPr>
        <p:blipFill rotWithShape="1">
          <a:blip r:embed="rId4">
            <a:alphaModFix/>
          </a:blip>
          <a:srcRect b="0" l="0" r="0" t="0"/>
          <a:stretch/>
        </p:blipFill>
        <p:spPr>
          <a:xfrm>
            <a:off x="0" y="15355"/>
            <a:ext cx="1717700" cy="662711"/>
          </a:xfrm>
          <a:prstGeom prst="rect">
            <a:avLst/>
          </a:prstGeom>
          <a:noFill/>
          <a:ln>
            <a:noFill/>
          </a:ln>
        </p:spPr>
      </p:pic>
      <p:pic>
        <p:nvPicPr>
          <p:cNvPr id="160" name="Google Shape;160;p4"/>
          <p:cNvPicPr preferRelativeResize="0"/>
          <p:nvPr/>
        </p:nvPicPr>
        <p:blipFill rotWithShape="1">
          <a:blip r:embed="rId5">
            <a:alphaModFix/>
          </a:blip>
          <a:srcRect b="0" l="0" r="0" t="0"/>
          <a:stretch/>
        </p:blipFill>
        <p:spPr>
          <a:xfrm>
            <a:off x="-4888" y="6416947"/>
            <a:ext cx="4709160" cy="464820"/>
          </a:xfrm>
          <a:prstGeom prst="rect">
            <a:avLst/>
          </a:prstGeom>
          <a:noFill/>
          <a:ln>
            <a:noFill/>
          </a:ln>
        </p:spPr>
      </p:pic>
      <p:sp>
        <p:nvSpPr>
          <p:cNvPr id="161" name="Google Shape;161;p4"/>
          <p:cNvSpPr txBox="1"/>
          <p:nvPr/>
        </p:nvSpPr>
        <p:spPr>
          <a:xfrm>
            <a:off x="190500" y="1876844"/>
            <a:ext cx="3000376" cy="181588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absolute plane parallelism </a:t>
            </a:r>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infinitely variable drive</a:t>
            </a:r>
            <a:endParaRPr/>
          </a:p>
          <a:p>
            <a:pPr indent="0" lvl="0" marL="0" marR="0" rtl="0" algn="l">
              <a:spcBef>
                <a:spcPts val="0"/>
              </a:spcBef>
              <a:spcAft>
                <a:spcPts val="0"/>
              </a:spcAft>
              <a:buNone/>
            </a:pPr>
            <a:r>
              <a:t/>
            </a:r>
            <a:endParaRPr sz="16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     results in</a:t>
            </a:r>
            <a:endParaRPr/>
          </a:p>
          <a:p>
            <a:pPr indent="0" lvl="0" marL="0" marR="0" rtl="0" algn="l">
              <a:spcBef>
                <a:spcPts val="0"/>
              </a:spcBef>
              <a:spcAft>
                <a:spcPts val="0"/>
              </a:spcAft>
              <a:buNone/>
            </a:pPr>
            <a:r>
              <a:t/>
            </a:r>
            <a:endParaRPr sz="1600">
              <a:solidFill>
                <a:schemeClr val="lt1"/>
              </a:solidFill>
              <a:latin typeface="Helvetica Neue"/>
              <a:ea typeface="Helvetica Neue"/>
              <a:cs typeface="Helvetica Neue"/>
              <a:sym typeface="Helvetica Neue"/>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finest tuning work</a:t>
            </a:r>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Helvetica Neue"/>
                <a:ea typeface="Helvetica Neue"/>
                <a:cs typeface="Helvetica Neue"/>
                <a:sym typeface="Helvetica Neue"/>
              </a:rPr>
              <a:t>and highest quality </a:t>
            </a:r>
            <a:endParaRPr sz="1600">
              <a:solidFill>
                <a:schemeClr val="lt1"/>
              </a:solidFill>
              <a:latin typeface="Helvetica Neue"/>
              <a:ea typeface="Helvetica Neue"/>
              <a:cs typeface="Helvetica Neue"/>
              <a:sym typeface="Helvetica Neue"/>
            </a:endParaRPr>
          </a:p>
        </p:txBody>
      </p:sp>
      <p:pic>
        <p:nvPicPr>
          <p:cNvPr id="162" name="Google Shape;162;p4"/>
          <p:cNvPicPr preferRelativeResize="0"/>
          <p:nvPr/>
        </p:nvPicPr>
        <p:blipFill rotWithShape="1">
          <a:blip r:embed="rId6">
            <a:alphaModFix/>
          </a:blip>
          <a:srcRect b="0" l="0" r="0" t="0"/>
          <a:stretch/>
        </p:blipFill>
        <p:spPr>
          <a:xfrm>
            <a:off x="4666594" y="-3707"/>
            <a:ext cx="7517757" cy="5360281"/>
          </a:xfrm>
          <a:prstGeom prst="rect">
            <a:avLst/>
          </a:prstGeom>
          <a:noFill/>
          <a:ln>
            <a:noFill/>
          </a:ln>
        </p:spPr>
      </p:pic>
      <p:sp>
        <p:nvSpPr>
          <p:cNvPr id="163" name="Google Shape;163;p4"/>
          <p:cNvSpPr txBox="1"/>
          <p:nvPr/>
        </p:nvSpPr>
        <p:spPr>
          <a:xfrm>
            <a:off x="6871170" y="5924438"/>
            <a:ext cx="326201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F3864"/>
                </a:solidFill>
                <a:latin typeface="Arial"/>
                <a:ea typeface="Arial"/>
                <a:cs typeface="Arial"/>
                <a:sym typeface="Arial"/>
              </a:rPr>
              <a:t>toolOpener tO01.5LL</a:t>
            </a:r>
            <a:endParaRPr/>
          </a:p>
          <a:p>
            <a:pPr indent="0" lvl="0" marL="0" marR="0" rtl="0" algn="l">
              <a:spcBef>
                <a:spcPts val="0"/>
              </a:spcBef>
              <a:spcAft>
                <a:spcPts val="0"/>
              </a:spcAft>
              <a:buNone/>
            </a:pPr>
            <a:r>
              <a:rPr lang="en-US" sz="1200">
                <a:solidFill>
                  <a:srgbClr val="1F3864"/>
                </a:solidFill>
                <a:latin typeface="Arial"/>
                <a:ea typeface="Arial"/>
                <a:cs typeface="Arial"/>
                <a:sym typeface="Arial"/>
              </a:rPr>
              <a:t>Tool weight: bis 1.500 kg</a:t>
            </a:r>
            <a:endParaRPr/>
          </a:p>
          <a:p>
            <a:pPr indent="0" lvl="0" marL="0" marR="0" rtl="0" algn="l">
              <a:spcBef>
                <a:spcPts val="0"/>
              </a:spcBef>
              <a:spcAft>
                <a:spcPts val="0"/>
              </a:spcAft>
              <a:buNone/>
            </a:pPr>
            <a:r>
              <a:rPr lang="en-US" sz="1200">
                <a:solidFill>
                  <a:srgbClr val="1F3864"/>
                </a:solidFill>
                <a:latin typeface="Arial"/>
                <a:ea typeface="Arial"/>
                <a:cs typeface="Arial"/>
                <a:sym typeface="Arial"/>
              </a:rPr>
              <a:t>WZ- dimensions: bis 1.800 x 900 x 800 mm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5"/>
          <p:cNvPicPr preferRelativeResize="0"/>
          <p:nvPr/>
        </p:nvPicPr>
        <p:blipFill rotWithShape="1">
          <a:blip r:embed="rId4">
            <a:alphaModFix/>
          </a:blip>
          <a:srcRect b="0" l="0" r="0" t="0"/>
          <a:stretch/>
        </p:blipFill>
        <p:spPr>
          <a:xfrm>
            <a:off x="37678" y="-15355"/>
            <a:ext cx="4666594" cy="6858000"/>
          </a:xfrm>
          <a:prstGeom prst="rect">
            <a:avLst/>
          </a:prstGeom>
          <a:noFill/>
          <a:ln>
            <a:noFill/>
          </a:ln>
        </p:spPr>
      </p:pic>
      <p:pic>
        <p:nvPicPr>
          <p:cNvPr id="170" name="Google Shape;170;p5"/>
          <p:cNvPicPr preferRelativeResize="0"/>
          <p:nvPr/>
        </p:nvPicPr>
        <p:blipFill rotWithShape="1">
          <a:blip r:embed="rId5">
            <a:alphaModFix/>
          </a:blip>
          <a:srcRect b="0" l="0" r="0" t="0"/>
          <a:stretch/>
        </p:blipFill>
        <p:spPr>
          <a:xfrm>
            <a:off x="0" y="15355"/>
            <a:ext cx="1717700" cy="662711"/>
          </a:xfrm>
          <a:prstGeom prst="rect">
            <a:avLst/>
          </a:prstGeom>
          <a:noFill/>
          <a:ln>
            <a:noFill/>
          </a:ln>
        </p:spPr>
      </p:pic>
      <p:pic>
        <p:nvPicPr>
          <p:cNvPr id="171" name="Google Shape;171;p5"/>
          <p:cNvPicPr preferRelativeResize="0"/>
          <p:nvPr/>
        </p:nvPicPr>
        <p:blipFill rotWithShape="1">
          <a:blip r:embed="rId6">
            <a:alphaModFix/>
          </a:blip>
          <a:srcRect b="0" l="0" r="0" t="0"/>
          <a:stretch/>
        </p:blipFill>
        <p:spPr>
          <a:xfrm>
            <a:off x="-4888" y="6426472"/>
            <a:ext cx="4709160" cy="464820"/>
          </a:xfrm>
          <a:prstGeom prst="rect">
            <a:avLst/>
          </a:prstGeom>
          <a:noFill/>
          <a:ln>
            <a:noFill/>
          </a:ln>
        </p:spPr>
      </p:pic>
      <p:graphicFrame>
        <p:nvGraphicFramePr>
          <p:cNvPr id="172" name="Google Shape;172;p5"/>
          <p:cNvGraphicFramePr/>
          <p:nvPr/>
        </p:nvGraphicFramePr>
        <p:xfrm>
          <a:off x="5010150" y="96838"/>
          <a:ext cx="6943725" cy="6678612"/>
        </p:xfrm>
        <a:graphic>
          <a:graphicData uri="http://schemas.openxmlformats.org/presentationml/2006/ole">
            <mc:AlternateContent>
              <mc:Choice Requires="v">
                <p:oleObj r:id="rId7" imgH="6678612" imgW="6943725" progId="Excel.Sheet.12" spid="_x0000_s1">
                  <p:embed/>
                </p:oleObj>
              </mc:Choice>
              <mc:Fallback>
                <p:oleObj r:id="rId8" imgH="6678612" imgW="6943725" progId="Excel.Sheet.12">
                  <p:embed/>
                  <p:pic>
                    <p:nvPicPr>
                      <p:cNvPr id="172" name="Google Shape;172;p5"/>
                      <p:cNvPicPr preferRelativeResize="0"/>
                      <p:nvPr/>
                    </p:nvPicPr>
                    <p:blipFill rotWithShape="1">
                      <a:blip r:embed="rId9">
                        <a:alphaModFix/>
                      </a:blip>
                      <a:srcRect b="0" l="0" r="0" t="0"/>
                      <a:stretch/>
                    </p:blipFill>
                    <p:spPr>
                      <a:xfrm>
                        <a:off x="5010150" y="96838"/>
                        <a:ext cx="6943725" cy="6678612"/>
                      </a:xfrm>
                      <a:prstGeom prst="rect">
                        <a:avLst/>
                      </a:prstGeom>
                      <a:noFill/>
                      <a:ln>
                        <a:noFill/>
                      </a:ln>
                    </p:spPr>
                  </p:pic>
                </p:oleObj>
              </mc:Fallback>
            </mc:AlternateContent>
          </a:graphicData>
        </a:graphic>
      </p:graphicFrame>
      <p:sp>
        <p:nvSpPr>
          <p:cNvPr id="173" name="Google Shape;173;p5"/>
          <p:cNvSpPr txBox="1"/>
          <p:nvPr/>
        </p:nvSpPr>
        <p:spPr>
          <a:xfrm>
            <a:off x="238125" y="1257047"/>
            <a:ext cx="416242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Our principle:</a:t>
            </a:r>
            <a:endParaRPr/>
          </a:p>
          <a:p>
            <a:pPr indent="0" lvl="0" marL="0" marR="0" rtl="0" algn="l">
              <a:spcBef>
                <a:spcPts val="0"/>
              </a:spcBef>
              <a:spcAft>
                <a:spcPts val="0"/>
              </a:spcAft>
              <a:buNone/>
            </a:pPr>
            <a:r>
              <a:t/>
            </a:r>
            <a:endParaRPr b="1" sz="16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en-US" sz="1600">
                <a:solidFill>
                  <a:schemeClr val="lt1"/>
                </a:solidFill>
                <a:latin typeface="Helvetica Neue"/>
                <a:ea typeface="Helvetica Neue"/>
                <a:cs typeface="Helvetica Neue"/>
                <a:sym typeface="Helvetica Neue"/>
              </a:rPr>
              <a:t>German design + Indian creative power with no compromise on quality</a:t>
            </a:r>
            <a:endParaRPr/>
          </a:p>
          <a:p>
            <a:pPr indent="0" lvl="0" marL="0" marR="0" rtl="0" algn="l">
              <a:spcBef>
                <a:spcPts val="0"/>
              </a:spcBef>
              <a:spcAft>
                <a:spcPts val="0"/>
              </a:spcAft>
              <a:buNone/>
            </a:pPr>
            <a:r>
              <a:t/>
            </a:r>
            <a:endParaRPr b="1" sz="16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1600">
              <a:solidFill>
                <a:schemeClr val="lt1"/>
              </a:solidFill>
              <a:latin typeface="Helvetica Neue"/>
              <a:ea typeface="Helvetica Neue"/>
              <a:cs typeface="Helvetica Neue"/>
              <a:sym typeface="Helvetica Neue"/>
            </a:endParaRPr>
          </a:p>
        </p:txBody>
      </p:sp>
      <p:sp>
        <p:nvSpPr>
          <p:cNvPr id="174" name="Google Shape;174;p5"/>
          <p:cNvSpPr/>
          <p:nvPr/>
        </p:nvSpPr>
        <p:spPr>
          <a:xfrm>
            <a:off x="238125" y="2697814"/>
            <a:ext cx="3704254" cy="1284422"/>
          </a:xfrm>
          <a:prstGeom prst="rightArrow">
            <a:avLst>
              <a:gd fmla="val 69140" name="adj1"/>
              <a:gd fmla="val 28205" name="adj2"/>
            </a:avLst>
          </a:prstGeom>
          <a:solidFill>
            <a:schemeClr val="accent1"/>
          </a:solidFill>
          <a:ln cap="flat" cmpd="sng" w="12700">
            <a:solidFill>
              <a:srgbClr val="42719B"/>
            </a:solidFill>
            <a:prstDash val="solid"/>
            <a:miter lim="800000"/>
            <a:headEnd len="sm" w="sm" type="none"/>
            <a:tailEnd len="sm" w="sm" type="none"/>
          </a:ln>
          <a:effectLst>
            <a:outerShdw blurRad="76200" rotWithShape="0" algn="tl" dir="2700000" dist="88900">
              <a:schemeClr val="dk1">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Economical of the toolOpener-  benefits can be seen in the table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5"/>
          <p:cNvSpPr txBox="1"/>
          <p:nvPr/>
        </p:nvSpPr>
        <p:spPr>
          <a:xfrm>
            <a:off x="238125" y="4322429"/>
            <a:ext cx="39233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Helvetica Neue"/>
                <a:ea typeface="Helvetica Neue"/>
                <a:cs typeface="Helvetica Neue"/>
                <a:sym typeface="Helvetica Neue"/>
              </a:rPr>
              <a:t>Conservatively, we expect an ROI in India of less than or equal to 2 years.</a:t>
            </a:r>
            <a:endParaRPr sz="1600">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6"/>
          <p:cNvPicPr preferRelativeResize="0"/>
          <p:nvPr/>
        </p:nvPicPr>
        <p:blipFill rotWithShape="1">
          <a:blip r:embed="rId3">
            <a:alphaModFix/>
          </a:blip>
          <a:srcRect b="0" l="0" r="0" t="0"/>
          <a:stretch/>
        </p:blipFill>
        <p:spPr>
          <a:xfrm>
            <a:off x="5229261" y="370521"/>
            <a:ext cx="6499308" cy="5610849"/>
          </a:xfrm>
          <a:prstGeom prst="rect">
            <a:avLst/>
          </a:prstGeom>
          <a:noFill/>
          <a:ln>
            <a:noFill/>
          </a:ln>
        </p:spPr>
      </p:pic>
      <p:pic>
        <p:nvPicPr>
          <p:cNvPr id="182" name="Google Shape;182;p6"/>
          <p:cNvPicPr preferRelativeResize="0"/>
          <p:nvPr/>
        </p:nvPicPr>
        <p:blipFill rotWithShape="1">
          <a:blip r:embed="rId4">
            <a:alphaModFix/>
          </a:blip>
          <a:srcRect b="0" l="0" r="0" t="0"/>
          <a:stretch/>
        </p:blipFill>
        <p:spPr>
          <a:xfrm>
            <a:off x="0" y="-15355"/>
            <a:ext cx="4666594" cy="6858000"/>
          </a:xfrm>
          <a:prstGeom prst="rect">
            <a:avLst/>
          </a:prstGeom>
          <a:noFill/>
          <a:ln>
            <a:noFill/>
          </a:ln>
        </p:spPr>
      </p:pic>
      <p:sp>
        <p:nvSpPr>
          <p:cNvPr id="183" name="Google Shape;183;p6"/>
          <p:cNvSpPr txBox="1"/>
          <p:nvPr/>
        </p:nvSpPr>
        <p:spPr>
          <a:xfrm>
            <a:off x="-46358" y="1247151"/>
            <a:ext cx="466659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 </a:t>
            </a:r>
            <a:r>
              <a:rPr b="1" lang="en-US" sz="1600">
                <a:solidFill>
                  <a:schemeClr val="lt1"/>
                </a:solidFill>
                <a:latin typeface="Helvetica Neue"/>
                <a:ea typeface="Helvetica Neue"/>
                <a:cs typeface="Helvetica Neue"/>
                <a:sym typeface="Helvetica Neue"/>
              </a:rPr>
              <a:t>for example the toolOpener tO02.0</a:t>
            </a:r>
            <a:endParaRPr/>
          </a:p>
          <a:p>
            <a:pPr indent="0" lvl="0" marL="0" marR="0" rtl="0" algn="l">
              <a:spcBef>
                <a:spcPts val="0"/>
              </a:spcBef>
              <a:spcAft>
                <a:spcPts val="0"/>
              </a:spcAft>
              <a:buNone/>
            </a:pPr>
            <a:r>
              <a:t/>
            </a:r>
            <a:endParaRPr b="1" sz="800">
              <a:solidFill>
                <a:schemeClr val="lt1"/>
              </a:solidFill>
              <a:latin typeface="Calibri"/>
              <a:ea typeface="Calibri"/>
              <a:cs typeface="Calibri"/>
              <a:sym typeface="Calibri"/>
            </a:endParaRPr>
          </a:p>
          <a:p>
            <a:pPr indent="-184150" lvl="0" marL="285750" marR="0" rtl="0" algn="l">
              <a:spcBef>
                <a:spcPts val="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pic>
        <p:nvPicPr>
          <p:cNvPr id="184" name="Google Shape;184;p6"/>
          <p:cNvPicPr preferRelativeResize="0"/>
          <p:nvPr/>
        </p:nvPicPr>
        <p:blipFill rotWithShape="1">
          <a:blip r:embed="rId5">
            <a:alphaModFix/>
          </a:blip>
          <a:srcRect b="0" l="0" r="0" t="0"/>
          <a:stretch/>
        </p:blipFill>
        <p:spPr>
          <a:xfrm>
            <a:off x="0" y="15355"/>
            <a:ext cx="1717700" cy="662711"/>
          </a:xfrm>
          <a:prstGeom prst="rect">
            <a:avLst/>
          </a:prstGeom>
          <a:noFill/>
          <a:ln>
            <a:noFill/>
          </a:ln>
        </p:spPr>
      </p:pic>
      <p:pic>
        <p:nvPicPr>
          <p:cNvPr id="185" name="Google Shape;185;p6"/>
          <p:cNvPicPr preferRelativeResize="0"/>
          <p:nvPr/>
        </p:nvPicPr>
        <p:blipFill rotWithShape="1">
          <a:blip r:embed="rId6">
            <a:alphaModFix/>
          </a:blip>
          <a:srcRect b="0" l="0" r="0" t="0"/>
          <a:stretch/>
        </p:blipFill>
        <p:spPr>
          <a:xfrm>
            <a:off x="504825" y="1654802"/>
            <a:ext cx="3964850" cy="3436481"/>
          </a:xfrm>
          <a:prstGeom prst="rect">
            <a:avLst/>
          </a:prstGeom>
          <a:noFill/>
          <a:ln>
            <a:noFill/>
          </a:ln>
        </p:spPr>
      </p:pic>
      <p:sp>
        <p:nvSpPr>
          <p:cNvPr id="186" name="Google Shape;186;p6"/>
          <p:cNvSpPr txBox="1"/>
          <p:nvPr/>
        </p:nvSpPr>
        <p:spPr>
          <a:xfrm>
            <a:off x="6847905" y="6057140"/>
            <a:ext cx="326201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F3864"/>
                </a:solidFill>
                <a:latin typeface="Arial"/>
                <a:ea typeface="Arial"/>
                <a:cs typeface="Arial"/>
                <a:sym typeface="Arial"/>
              </a:rPr>
              <a:t>toolOpener tO02.0sh</a:t>
            </a:r>
            <a:endParaRPr/>
          </a:p>
          <a:p>
            <a:pPr indent="0" lvl="0" marL="0" marR="0" rtl="0" algn="l">
              <a:spcBef>
                <a:spcPts val="0"/>
              </a:spcBef>
              <a:spcAft>
                <a:spcPts val="0"/>
              </a:spcAft>
              <a:buNone/>
            </a:pPr>
            <a:r>
              <a:rPr lang="en-US" sz="1200">
                <a:solidFill>
                  <a:srgbClr val="1F3864"/>
                </a:solidFill>
                <a:latin typeface="Arial"/>
                <a:ea typeface="Arial"/>
                <a:cs typeface="Arial"/>
                <a:sym typeface="Arial"/>
              </a:rPr>
              <a:t>Tool weight: bis 2.00 kg</a:t>
            </a:r>
            <a:endParaRPr/>
          </a:p>
          <a:p>
            <a:pPr indent="0" lvl="0" marL="0" marR="0" rtl="0" algn="l">
              <a:spcBef>
                <a:spcPts val="0"/>
              </a:spcBef>
              <a:spcAft>
                <a:spcPts val="0"/>
              </a:spcAft>
              <a:buNone/>
            </a:pPr>
            <a:r>
              <a:rPr lang="en-US" sz="1200">
                <a:solidFill>
                  <a:srgbClr val="1F3864"/>
                </a:solidFill>
                <a:latin typeface="Arial"/>
                <a:ea typeface="Arial"/>
                <a:cs typeface="Arial"/>
                <a:sym typeface="Arial"/>
              </a:rPr>
              <a:t>WZ- dimensions: bis 1.800 x 1.000 x 800 mm</a:t>
            </a:r>
            <a:endParaRPr/>
          </a:p>
        </p:txBody>
      </p:sp>
      <p:pic>
        <p:nvPicPr>
          <p:cNvPr id="187" name="Google Shape;187;p6"/>
          <p:cNvPicPr preferRelativeResize="0"/>
          <p:nvPr/>
        </p:nvPicPr>
        <p:blipFill rotWithShape="1">
          <a:blip r:embed="rId7">
            <a:alphaModFix/>
          </a:blip>
          <a:srcRect b="0" l="0" r="0" t="0"/>
          <a:stretch/>
        </p:blipFill>
        <p:spPr>
          <a:xfrm>
            <a:off x="2068083" y="4766152"/>
            <a:ext cx="2224460" cy="684000"/>
          </a:xfrm>
          <a:prstGeom prst="rect">
            <a:avLst/>
          </a:prstGeom>
          <a:noFill/>
          <a:ln>
            <a:noFill/>
          </a:ln>
          <a:effectLst>
            <a:outerShdw blurRad="76200" sx="102000" rotWithShape="0" algn="tl" dir="2700000" dist="76200" sy="102000">
              <a:srgbClr val="000000">
                <a:alpha val="60000"/>
              </a:srgbClr>
            </a:outerShdw>
          </a:effectLst>
        </p:spPr>
      </p:pic>
      <p:pic>
        <p:nvPicPr>
          <p:cNvPr id="188" name="Google Shape;188;p6"/>
          <p:cNvPicPr preferRelativeResize="0"/>
          <p:nvPr/>
        </p:nvPicPr>
        <p:blipFill rotWithShape="1">
          <a:blip r:embed="rId8">
            <a:alphaModFix/>
          </a:blip>
          <a:srcRect b="0" l="0" r="0" t="0"/>
          <a:stretch/>
        </p:blipFill>
        <p:spPr>
          <a:xfrm>
            <a:off x="-4888" y="6426472"/>
            <a:ext cx="4709160" cy="4648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7"/>
          <p:cNvPicPr preferRelativeResize="0"/>
          <p:nvPr/>
        </p:nvPicPr>
        <p:blipFill rotWithShape="1">
          <a:blip r:embed="rId3">
            <a:alphaModFix/>
          </a:blip>
          <a:srcRect b="0" l="0" r="0" t="0"/>
          <a:stretch/>
        </p:blipFill>
        <p:spPr>
          <a:xfrm>
            <a:off x="0" y="0"/>
            <a:ext cx="4666594" cy="6858000"/>
          </a:xfrm>
          <a:prstGeom prst="rect">
            <a:avLst/>
          </a:prstGeom>
          <a:noFill/>
          <a:ln>
            <a:noFill/>
          </a:ln>
        </p:spPr>
      </p:pic>
      <p:pic>
        <p:nvPicPr>
          <p:cNvPr id="195" name="Google Shape;195;p7"/>
          <p:cNvPicPr preferRelativeResize="0"/>
          <p:nvPr/>
        </p:nvPicPr>
        <p:blipFill rotWithShape="1">
          <a:blip r:embed="rId4">
            <a:alphaModFix/>
          </a:blip>
          <a:srcRect b="0" l="0" r="0" t="0"/>
          <a:stretch/>
        </p:blipFill>
        <p:spPr>
          <a:xfrm>
            <a:off x="0" y="15355"/>
            <a:ext cx="1717700" cy="662711"/>
          </a:xfrm>
          <a:prstGeom prst="rect">
            <a:avLst/>
          </a:prstGeom>
          <a:noFill/>
          <a:ln>
            <a:noFill/>
          </a:ln>
        </p:spPr>
      </p:pic>
      <p:sp>
        <p:nvSpPr>
          <p:cNvPr id="196" name="Google Shape;196;p7"/>
          <p:cNvSpPr/>
          <p:nvPr/>
        </p:nvSpPr>
        <p:spPr>
          <a:xfrm>
            <a:off x="100766" y="1495354"/>
            <a:ext cx="3789820" cy="198592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or the </a:t>
            </a:r>
            <a:r>
              <a:rPr b="1" lang="en-US" sz="1600">
                <a:solidFill>
                  <a:schemeClr val="lt1"/>
                </a:solidFill>
                <a:latin typeface="Helvetica Neue"/>
                <a:ea typeface="Helvetica Neue"/>
                <a:cs typeface="Helvetica Neue"/>
                <a:sym typeface="Helvetica Neue"/>
              </a:rPr>
              <a:t>toolOpener 40th</a:t>
            </a:r>
            <a:r>
              <a:rPr b="1" lang="en-US" sz="1600">
                <a:solidFill>
                  <a:schemeClr val="dk1"/>
                </a:solidFill>
                <a:latin typeface="Helvetica Neue"/>
                <a:ea typeface="Helvetica Neue"/>
                <a:cs typeface="Helvetica Neue"/>
                <a:sym typeface="Helvetica Neue"/>
              </a:rPr>
              <a:t>_</a:t>
            </a:r>
            <a:r>
              <a:rPr b="1" lang="en-US" sz="1600">
                <a:solidFill>
                  <a:srgbClr val="00B050"/>
                </a:solidFill>
                <a:latin typeface="Helvetica Neue"/>
                <a:ea typeface="Helvetica Neue"/>
                <a:cs typeface="Helvetica Neue"/>
                <a:sym typeface="Helvetica Neue"/>
              </a:rPr>
              <a:t>green line</a:t>
            </a:r>
            <a:endParaRPr/>
          </a:p>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with tool- changing trolley </a:t>
            </a:r>
            <a:endParaRPr/>
          </a:p>
          <a:p>
            <a:pPr indent="0" lvl="0" marL="0" marR="0" rtl="0" algn="l">
              <a:lnSpc>
                <a:spcPct val="115000"/>
              </a:lnSpc>
              <a:spcBef>
                <a:spcPts val="0"/>
              </a:spcBef>
              <a:spcAft>
                <a:spcPts val="0"/>
              </a:spcAft>
              <a:buNone/>
            </a:pPr>
            <a:r>
              <a:t/>
            </a:r>
            <a:endParaRPr sz="1600">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The hydraulic vertical drive is equipped </a:t>
            </a:r>
            <a:endParaRPr/>
          </a:p>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with energy recovery. </a:t>
            </a:r>
            <a:endParaRPr/>
          </a:p>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A saving of more than </a:t>
            </a:r>
            <a:r>
              <a:rPr b="1" lang="en-US" sz="1600">
                <a:solidFill>
                  <a:schemeClr val="lt1"/>
                </a:solidFill>
                <a:latin typeface="Helvetica Neue"/>
                <a:ea typeface="Helvetica Neue"/>
                <a:cs typeface="Helvetica Neue"/>
                <a:sym typeface="Helvetica Neue"/>
              </a:rPr>
              <a:t>30%</a:t>
            </a:r>
            <a:r>
              <a:rPr lang="en-US" sz="1600">
                <a:solidFill>
                  <a:schemeClr val="lt1"/>
                </a:solidFill>
                <a:latin typeface="Helvetica Neue"/>
                <a:ea typeface="Helvetica Neue"/>
                <a:cs typeface="Helvetica Neue"/>
                <a:sym typeface="Helvetica Neue"/>
              </a:rPr>
              <a:t> is achieved.</a:t>
            </a:r>
            <a:endParaRPr sz="1600">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t/>
            </a:r>
            <a:endParaRPr b="1" sz="1200">
              <a:solidFill>
                <a:schemeClr val="lt1"/>
              </a:solidFill>
              <a:latin typeface="Helvetica Neue"/>
              <a:ea typeface="Helvetica Neue"/>
              <a:cs typeface="Helvetica Neue"/>
              <a:sym typeface="Helvetica Neue"/>
            </a:endParaRPr>
          </a:p>
        </p:txBody>
      </p:sp>
      <p:pic>
        <p:nvPicPr>
          <p:cNvPr id="197" name="Google Shape;197;p7"/>
          <p:cNvPicPr preferRelativeResize="0"/>
          <p:nvPr/>
        </p:nvPicPr>
        <p:blipFill rotWithShape="1">
          <a:blip r:embed="rId5">
            <a:alphaModFix/>
          </a:blip>
          <a:srcRect b="0" l="0" r="0" t="0"/>
          <a:stretch/>
        </p:blipFill>
        <p:spPr>
          <a:xfrm>
            <a:off x="4702179" y="334638"/>
            <a:ext cx="7502410" cy="5970911"/>
          </a:xfrm>
          <a:prstGeom prst="rect">
            <a:avLst/>
          </a:prstGeom>
          <a:noFill/>
          <a:ln>
            <a:noFill/>
          </a:ln>
        </p:spPr>
      </p:pic>
      <p:pic>
        <p:nvPicPr>
          <p:cNvPr id="198" name="Google Shape;198;p7"/>
          <p:cNvPicPr preferRelativeResize="0"/>
          <p:nvPr/>
        </p:nvPicPr>
        <p:blipFill rotWithShape="1">
          <a:blip r:embed="rId6">
            <a:alphaModFix/>
          </a:blip>
          <a:srcRect b="0" l="0" r="0" t="0"/>
          <a:stretch/>
        </p:blipFill>
        <p:spPr>
          <a:xfrm>
            <a:off x="-4888" y="6426472"/>
            <a:ext cx="4709160" cy="4648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8"/>
          <p:cNvPicPr preferRelativeResize="0"/>
          <p:nvPr/>
        </p:nvPicPr>
        <p:blipFill rotWithShape="1">
          <a:blip r:embed="rId3">
            <a:alphaModFix/>
          </a:blip>
          <a:srcRect b="0" l="0" r="0" t="0"/>
          <a:stretch/>
        </p:blipFill>
        <p:spPr>
          <a:xfrm>
            <a:off x="4953422" y="801184"/>
            <a:ext cx="6826201" cy="5459627"/>
          </a:xfrm>
          <a:prstGeom prst="rect">
            <a:avLst/>
          </a:prstGeom>
          <a:noFill/>
          <a:ln>
            <a:noFill/>
          </a:ln>
        </p:spPr>
      </p:pic>
      <p:pic>
        <p:nvPicPr>
          <p:cNvPr id="205" name="Google Shape;205;p8"/>
          <p:cNvPicPr preferRelativeResize="0"/>
          <p:nvPr/>
        </p:nvPicPr>
        <p:blipFill rotWithShape="1">
          <a:blip r:embed="rId4">
            <a:alphaModFix/>
          </a:blip>
          <a:srcRect b="0" l="0" r="0" t="0"/>
          <a:stretch/>
        </p:blipFill>
        <p:spPr>
          <a:xfrm>
            <a:off x="0" y="0"/>
            <a:ext cx="4666594" cy="6858000"/>
          </a:xfrm>
          <a:prstGeom prst="rect">
            <a:avLst/>
          </a:prstGeom>
          <a:noFill/>
          <a:ln>
            <a:noFill/>
          </a:ln>
        </p:spPr>
      </p:pic>
      <p:pic>
        <p:nvPicPr>
          <p:cNvPr id="206" name="Google Shape;206;p8"/>
          <p:cNvPicPr preferRelativeResize="0"/>
          <p:nvPr/>
        </p:nvPicPr>
        <p:blipFill rotWithShape="1">
          <a:blip r:embed="rId5">
            <a:alphaModFix/>
          </a:blip>
          <a:srcRect b="0" l="0" r="0" t="0"/>
          <a:stretch/>
        </p:blipFill>
        <p:spPr>
          <a:xfrm>
            <a:off x="0" y="15355"/>
            <a:ext cx="1717700" cy="662711"/>
          </a:xfrm>
          <a:prstGeom prst="rect">
            <a:avLst/>
          </a:prstGeom>
          <a:noFill/>
          <a:ln>
            <a:noFill/>
          </a:ln>
        </p:spPr>
      </p:pic>
      <p:sp>
        <p:nvSpPr>
          <p:cNvPr id="207" name="Google Shape;207;p8"/>
          <p:cNvSpPr txBox="1"/>
          <p:nvPr/>
        </p:nvSpPr>
        <p:spPr>
          <a:xfrm>
            <a:off x="5477432" y="5393772"/>
            <a:ext cx="326201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F3864"/>
                </a:solidFill>
                <a:latin typeface="Calibri"/>
                <a:ea typeface="Calibri"/>
                <a:cs typeface="Calibri"/>
                <a:sym typeface="Calibri"/>
              </a:rPr>
              <a:t>toolOpener tO60.0hs</a:t>
            </a:r>
            <a:endParaRPr/>
          </a:p>
          <a:p>
            <a:pPr indent="0" lvl="0" marL="0" marR="0" rtl="0" algn="l">
              <a:spcBef>
                <a:spcPts val="0"/>
              </a:spcBef>
              <a:spcAft>
                <a:spcPts val="0"/>
              </a:spcAft>
              <a:buNone/>
            </a:pPr>
            <a:r>
              <a:rPr lang="en-US" sz="1200">
                <a:solidFill>
                  <a:srgbClr val="1F3864"/>
                </a:solidFill>
                <a:latin typeface="Calibri"/>
                <a:ea typeface="Calibri"/>
                <a:cs typeface="Calibri"/>
                <a:sym typeface="Calibri"/>
              </a:rPr>
              <a:t>Tool weight: 60.000 kg</a:t>
            </a:r>
            <a:endParaRPr/>
          </a:p>
          <a:p>
            <a:pPr indent="0" lvl="0" marL="0" marR="0" rtl="0" algn="l">
              <a:spcBef>
                <a:spcPts val="0"/>
              </a:spcBef>
              <a:spcAft>
                <a:spcPts val="0"/>
              </a:spcAft>
              <a:buNone/>
            </a:pPr>
            <a:r>
              <a:rPr lang="en-US" sz="1200">
                <a:solidFill>
                  <a:srgbClr val="1F3864"/>
                </a:solidFill>
                <a:latin typeface="Calibri"/>
                <a:ea typeface="Calibri"/>
                <a:cs typeface="Calibri"/>
                <a:sym typeface="Calibri"/>
              </a:rPr>
              <a:t>WZ- dimensions: 3.000 x 2.600 x 1.600 mm</a:t>
            </a:r>
            <a:endParaRPr/>
          </a:p>
        </p:txBody>
      </p:sp>
      <p:sp>
        <p:nvSpPr>
          <p:cNvPr id="208" name="Google Shape;208;p8"/>
          <p:cNvSpPr/>
          <p:nvPr/>
        </p:nvSpPr>
        <p:spPr>
          <a:xfrm>
            <a:off x="100766" y="1495354"/>
            <a:ext cx="4087979" cy="148521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or the </a:t>
            </a:r>
            <a:r>
              <a:rPr b="1" lang="en-US" sz="1600">
                <a:solidFill>
                  <a:schemeClr val="lt1"/>
                </a:solidFill>
                <a:latin typeface="Helvetica Neue"/>
                <a:ea typeface="Helvetica Neue"/>
                <a:cs typeface="Helvetica Neue"/>
                <a:sym typeface="Helvetica Neue"/>
              </a:rPr>
              <a:t>toolOpener tO60.0hs</a:t>
            </a:r>
            <a:endParaRPr/>
          </a:p>
          <a:p>
            <a:pPr indent="0" lvl="0" marL="0" marR="0" rtl="0" algn="l">
              <a:lnSpc>
                <a:spcPct val="115000"/>
              </a:lnSpc>
              <a:spcBef>
                <a:spcPts val="0"/>
              </a:spcBef>
              <a:spcAft>
                <a:spcPts val="0"/>
              </a:spcAft>
              <a:buNone/>
            </a:pPr>
            <a:r>
              <a:t/>
            </a:r>
            <a:endParaRPr sz="1600">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t/>
            </a:r>
            <a:endParaRPr sz="1600">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A try-out plant for injection molding</a:t>
            </a:r>
            <a:endParaRPr/>
          </a:p>
          <a:p>
            <a:pPr indent="0" lvl="0" marL="0" marR="0" rtl="0" algn="l">
              <a:lnSpc>
                <a:spcPct val="115000"/>
              </a:lnSpc>
              <a:spcBef>
                <a:spcPts val="0"/>
              </a:spcBef>
              <a:spcAft>
                <a:spcPts val="0"/>
              </a:spcAft>
              <a:buNone/>
            </a:pPr>
            <a:r>
              <a:rPr lang="en-US" sz="1600">
                <a:solidFill>
                  <a:schemeClr val="lt1"/>
                </a:solidFill>
                <a:latin typeface="Helvetica Neue"/>
                <a:ea typeface="Helvetica Neue"/>
                <a:cs typeface="Helvetica Neue"/>
                <a:sym typeface="Helvetica Neue"/>
              </a:rPr>
              <a:t>with lifting speed of more than 100 mm/sec</a:t>
            </a:r>
            <a:endParaRPr sz="1200">
              <a:solidFill>
                <a:schemeClr val="lt1"/>
              </a:solidFill>
              <a:latin typeface="Helvetica Neue"/>
              <a:ea typeface="Helvetica Neue"/>
              <a:cs typeface="Helvetica Neue"/>
              <a:sym typeface="Helvetica Neue"/>
            </a:endParaRPr>
          </a:p>
        </p:txBody>
      </p:sp>
      <p:pic>
        <p:nvPicPr>
          <p:cNvPr id="209" name="Google Shape;209;p8"/>
          <p:cNvPicPr preferRelativeResize="0"/>
          <p:nvPr/>
        </p:nvPicPr>
        <p:blipFill rotWithShape="1">
          <a:blip r:embed="rId6">
            <a:alphaModFix/>
          </a:blip>
          <a:srcRect b="0" l="0" r="0" t="0"/>
          <a:stretch/>
        </p:blipFill>
        <p:spPr>
          <a:xfrm>
            <a:off x="-4888" y="6426472"/>
            <a:ext cx="4709160" cy="4648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9"/>
          <p:cNvPicPr preferRelativeResize="0"/>
          <p:nvPr/>
        </p:nvPicPr>
        <p:blipFill rotWithShape="1">
          <a:blip r:embed="rId3">
            <a:alphaModFix/>
          </a:blip>
          <a:srcRect b="0" l="0" r="0" t="0"/>
          <a:stretch/>
        </p:blipFill>
        <p:spPr>
          <a:xfrm>
            <a:off x="0" y="0"/>
            <a:ext cx="4666594" cy="6858000"/>
          </a:xfrm>
          <a:prstGeom prst="rect">
            <a:avLst/>
          </a:prstGeom>
          <a:noFill/>
          <a:ln>
            <a:noFill/>
          </a:ln>
        </p:spPr>
      </p:pic>
      <p:sp>
        <p:nvSpPr>
          <p:cNvPr id="216" name="Google Shape;216;p9"/>
          <p:cNvSpPr txBox="1"/>
          <p:nvPr/>
        </p:nvSpPr>
        <p:spPr>
          <a:xfrm>
            <a:off x="1" y="1234033"/>
            <a:ext cx="4666593" cy="38779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We offer:</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en-US" sz="1400">
                <a:solidFill>
                  <a:schemeClr val="lt1"/>
                </a:solidFill>
                <a:latin typeface="Arial"/>
                <a:ea typeface="Arial"/>
                <a:cs typeface="Arial"/>
                <a:sym typeface="Arial"/>
              </a:rPr>
              <a:t>individual solutions for the optimization of your stamping shop or tool shop.</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en-US" sz="1400">
                <a:solidFill>
                  <a:schemeClr val="lt1"/>
                </a:solidFill>
                <a:latin typeface="Arial"/>
                <a:ea typeface="Arial"/>
                <a:cs typeface="Arial"/>
                <a:sym typeface="Arial"/>
              </a:rPr>
              <a:t>tell us your needs and we will work out the optimal solution with you. </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Are there any questions from your side ?</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196850" lvl="0" marL="285750" marR="0" rtl="0" algn="l">
              <a:spcBef>
                <a:spcPts val="0"/>
              </a:spcBef>
              <a:spcAft>
                <a:spcPts val="0"/>
              </a:spcAft>
              <a:buClr>
                <a:schemeClr val="dk1"/>
              </a:buClr>
              <a:buSzPts val="1400"/>
              <a:buFont typeface="Arial"/>
              <a:buNone/>
            </a:pPr>
            <a:r>
              <a:t/>
            </a:r>
            <a:endParaRPr sz="1400">
              <a:solidFill>
                <a:schemeClr val="lt1"/>
              </a:solidFill>
              <a:latin typeface="Calibri"/>
              <a:ea typeface="Calibri"/>
              <a:cs typeface="Calibri"/>
              <a:sym typeface="Calibri"/>
            </a:endParaRPr>
          </a:p>
        </p:txBody>
      </p:sp>
      <p:pic>
        <p:nvPicPr>
          <p:cNvPr id="217" name="Google Shape;217;p9"/>
          <p:cNvPicPr preferRelativeResize="0"/>
          <p:nvPr/>
        </p:nvPicPr>
        <p:blipFill rotWithShape="1">
          <a:blip r:embed="rId4">
            <a:alphaModFix/>
          </a:blip>
          <a:srcRect b="0" l="0" r="0" t="0"/>
          <a:stretch/>
        </p:blipFill>
        <p:spPr>
          <a:xfrm>
            <a:off x="0" y="15355"/>
            <a:ext cx="1717700" cy="662711"/>
          </a:xfrm>
          <a:prstGeom prst="rect">
            <a:avLst/>
          </a:prstGeom>
          <a:noFill/>
          <a:ln>
            <a:noFill/>
          </a:ln>
        </p:spPr>
      </p:pic>
      <p:pic>
        <p:nvPicPr>
          <p:cNvPr id="218" name="Google Shape;218;p9"/>
          <p:cNvPicPr preferRelativeResize="0"/>
          <p:nvPr/>
        </p:nvPicPr>
        <p:blipFill rotWithShape="1">
          <a:blip r:embed="rId5">
            <a:alphaModFix/>
          </a:blip>
          <a:srcRect b="0" l="0" r="0" t="0"/>
          <a:stretch/>
        </p:blipFill>
        <p:spPr>
          <a:xfrm>
            <a:off x="4692861" y="66231"/>
            <a:ext cx="7452360" cy="6484620"/>
          </a:xfrm>
          <a:prstGeom prst="rect">
            <a:avLst/>
          </a:prstGeom>
          <a:noFill/>
          <a:ln>
            <a:noFill/>
          </a:ln>
        </p:spPr>
      </p:pic>
      <p:sp>
        <p:nvSpPr>
          <p:cNvPr id="219" name="Google Shape;219;p9"/>
          <p:cNvSpPr txBox="1"/>
          <p:nvPr/>
        </p:nvSpPr>
        <p:spPr>
          <a:xfrm>
            <a:off x="6761553" y="5391276"/>
            <a:ext cx="33599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F3864"/>
                </a:solidFill>
                <a:latin typeface="Arial"/>
                <a:ea typeface="Arial"/>
                <a:cs typeface="Arial"/>
                <a:sym typeface="Arial"/>
              </a:rPr>
              <a:t>toolManager 4 x 18- 10.0To</a:t>
            </a:r>
            <a:endParaRPr sz="1200">
              <a:solidFill>
                <a:srgbClr val="1F3864"/>
              </a:solidFill>
              <a:latin typeface="Arial"/>
              <a:ea typeface="Arial"/>
              <a:cs typeface="Arial"/>
              <a:sym typeface="Arial"/>
            </a:endParaRPr>
          </a:p>
        </p:txBody>
      </p:sp>
      <p:pic>
        <p:nvPicPr>
          <p:cNvPr id="220" name="Google Shape;220;p9"/>
          <p:cNvPicPr preferRelativeResize="0"/>
          <p:nvPr/>
        </p:nvPicPr>
        <p:blipFill rotWithShape="1">
          <a:blip r:embed="rId6">
            <a:alphaModFix/>
          </a:blip>
          <a:srcRect b="0" l="0" r="0" t="0"/>
          <a:stretch/>
        </p:blipFill>
        <p:spPr>
          <a:xfrm>
            <a:off x="-4888" y="6426472"/>
            <a:ext cx="4709160" cy="4648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2014-04-07T10:35:50Z</dcterms:created>
  <dc:creator>Volker Hensel</dc:creator>
</cp:coreProperties>
</file>